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4"/>
  </p:sldMasterIdLst>
  <p:notesMasterIdLst>
    <p:notesMasterId r:id="rId30"/>
  </p:notesMasterIdLst>
  <p:handoutMasterIdLst>
    <p:handoutMasterId r:id="rId31"/>
  </p:handoutMasterIdLst>
  <p:sldIdLst>
    <p:sldId id="582" r:id="rId5"/>
    <p:sldId id="578" r:id="rId6"/>
    <p:sldId id="576" r:id="rId7"/>
    <p:sldId id="577" r:id="rId8"/>
    <p:sldId id="579" r:id="rId9"/>
    <p:sldId id="266" r:id="rId10"/>
    <p:sldId id="580" r:id="rId11"/>
    <p:sldId id="581" r:id="rId12"/>
    <p:sldId id="271" r:id="rId13"/>
    <p:sldId id="260" r:id="rId14"/>
    <p:sldId id="588" r:id="rId15"/>
    <p:sldId id="589" r:id="rId16"/>
    <p:sldId id="590" r:id="rId17"/>
    <p:sldId id="595" r:id="rId18"/>
    <p:sldId id="596" r:id="rId19"/>
    <p:sldId id="597" r:id="rId20"/>
    <p:sldId id="599" r:id="rId21"/>
    <p:sldId id="601" r:id="rId22"/>
    <p:sldId id="600" r:id="rId23"/>
    <p:sldId id="594" r:id="rId24"/>
    <p:sldId id="591" r:id="rId25"/>
    <p:sldId id="593" r:id="rId26"/>
    <p:sldId id="602" r:id="rId27"/>
    <p:sldId id="280" r:id="rId28"/>
    <p:sldId id="282" r:id="rId29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99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660"/>
  </p:normalViewPr>
  <p:slideViewPr>
    <p:cSldViewPr snapToGrid="0">
      <p:cViewPr>
        <p:scale>
          <a:sx n="70" d="100"/>
          <a:sy n="70" d="100"/>
        </p:scale>
        <p:origin x="1512" y="29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95402298850573E-2"/>
          <c:y val="0.15178343234651118"/>
          <c:w val="0.92097701149425293"/>
          <c:h val="0.600713041975335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млн.руб.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Лист1!$C$3:$G$3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226.351</c:v>
                </c:pt>
                <c:pt idx="1">
                  <c:v>340.86799999999999</c:v>
                </c:pt>
                <c:pt idx="2">
                  <c:v>374.66300000000001</c:v>
                </c:pt>
                <c:pt idx="3">
                  <c:v>382.21499999999997</c:v>
                </c:pt>
                <c:pt idx="4">
                  <c:v>348.77499999999998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D5-40FF-A9F6-2E64577F24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602344"/>
        <c:axId val="89895128"/>
      </c:lineChart>
      <c:catAx>
        <c:axId val="906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5128"/>
        <c:crosses val="autoZero"/>
        <c:auto val="1"/>
        <c:lblAlgn val="ctr"/>
        <c:lblOffset val="100"/>
        <c:noMultiLvlLbl val="0"/>
      </c:catAx>
      <c:valAx>
        <c:axId val="89895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60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Лист1!$S$34</c:f>
              <c:strCache>
                <c:ptCount val="1"/>
                <c:pt idx="0">
                  <c:v>млн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Лист1!$T$33:$X$33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Лист1!$T$34:$X$34</c:f>
              <c:numCache>
                <c:formatCode>General</c:formatCode>
                <c:ptCount val="5"/>
                <c:pt idx="0">
                  <c:v>537.75080000000003</c:v>
                </c:pt>
                <c:pt idx="1">
                  <c:v>635.19939999999997</c:v>
                </c:pt>
                <c:pt idx="2">
                  <c:v>612.84209999999996</c:v>
                </c:pt>
                <c:pt idx="3">
                  <c:v>683.25540000000001</c:v>
                </c:pt>
                <c:pt idx="4">
                  <c:v>809.26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3-4E1F-946F-FF0737EDF5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52808"/>
        <c:axId val="180454768"/>
      </c:lineChart>
      <c:catAx>
        <c:axId val="1804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4768"/>
        <c:crosses val="autoZero"/>
        <c:auto val="1"/>
        <c:lblAlgn val="ctr"/>
        <c:lblOffset val="100"/>
        <c:noMultiLvlLbl val="0"/>
      </c:catAx>
      <c:valAx>
        <c:axId val="180454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5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Лист1!$T$54</c:f>
              <c:strCache>
                <c:ptCount val="1"/>
                <c:pt idx="0">
                  <c:v>чел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Лист1!$U$53:$Y$53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Лист1!$U$54:$Y$54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47</c:v>
                </c:pt>
                <c:pt idx="3">
                  <c:v>48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A-4F9E-9CC9-B40B90D413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50848"/>
        <c:axId val="180453200"/>
      </c:lineChart>
      <c:catAx>
        <c:axId val="1804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3200"/>
        <c:crosses val="autoZero"/>
        <c:auto val="1"/>
        <c:lblAlgn val="ctr"/>
        <c:lblOffset val="100"/>
        <c:noMultiLvlLbl val="0"/>
      </c:catAx>
      <c:valAx>
        <c:axId val="180453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/>
              <a:t>Количество объектов розничной торговли и общественного питания, ед.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Лист1!$A$76</c:f>
              <c:strCache>
                <c:ptCount val="1"/>
                <c:pt idx="0">
                  <c:v>ед.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Лист1!$B$75:$F$75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Лист1!$B$76:$F$76</c:f>
              <c:numCache>
                <c:formatCode>General</c:formatCode>
                <c:ptCount val="5"/>
                <c:pt idx="0">
                  <c:v>79</c:v>
                </c:pt>
                <c:pt idx="1">
                  <c:v>76</c:v>
                </c:pt>
                <c:pt idx="2">
                  <c:v>75</c:v>
                </c:pt>
                <c:pt idx="3">
                  <c:v>76</c:v>
                </c:pt>
                <c:pt idx="4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3-4842-AFC6-106A270A3A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192216"/>
        <c:axId val="183194568"/>
      </c:lineChart>
      <c:catAx>
        <c:axId val="18319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94568"/>
        <c:crosses val="autoZero"/>
        <c:auto val="1"/>
        <c:lblAlgn val="ctr"/>
        <c:lblOffset val="100"/>
        <c:noMultiLvlLbl val="0"/>
      </c:catAx>
      <c:valAx>
        <c:axId val="183194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19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млн.руб.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98172EF-5927-4E8C-B388-FE80A7C87B7C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E77-4DD9-AD21-0208DC761AB3}"/>
                </c:ext>
              </c:extLst>
            </c:dLbl>
            <c:dLbl>
              <c:idx val="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77-4DD9-AD21-0208DC761AB3}"/>
                </c:ext>
              </c:extLst>
            </c:dLbl>
            <c:dLbl>
              <c:idx val="2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77-4DD9-AD21-0208DC761AB3}"/>
                </c:ext>
              </c:extLst>
            </c:dLbl>
            <c:dLbl>
              <c:idx val="3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77-4DD9-AD21-0208DC761AB3}"/>
                </c:ext>
              </c:extLst>
            </c:dLbl>
            <c:dLbl>
              <c:idx val="4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E77-4DD9-AD21-0208DC761AB3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162.483</c:v>
                </c:pt>
                <c:pt idx="1">
                  <c:v>71.183000000000007</c:v>
                </c:pt>
                <c:pt idx="2">
                  <c:v>104.036</c:v>
                </c:pt>
                <c:pt idx="3">
                  <c:v>183.726</c:v>
                </c:pt>
                <c:pt idx="4">
                  <c:v>398.31599999999997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77-4DD9-AD21-0208DC761A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895912"/>
        <c:axId val="89894344"/>
      </c:lineChart>
      <c:catAx>
        <c:axId val="8989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4344"/>
        <c:crosses val="autoZero"/>
        <c:auto val="1"/>
        <c:lblAlgn val="ctr"/>
        <c:lblOffset val="100"/>
        <c:noMultiLvlLbl val="0"/>
      </c:catAx>
      <c:valAx>
        <c:axId val="89894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9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человек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Лист1!$B$13:$F$13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Лист1!$B$14:$F$14</c:f>
              <c:numCache>
                <c:formatCode>General</c:formatCode>
                <c:ptCount val="5"/>
                <c:pt idx="0">
                  <c:v>13791</c:v>
                </c:pt>
                <c:pt idx="1">
                  <c:v>13536</c:v>
                </c:pt>
                <c:pt idx="2">
                  <c:v>13300</c:v>
                </c:pt>
                <c:pt idx="3">
                  <c:v>12309</c:v>
                </c:pt>
                <c:pt idx="4">
                  <c:v>12057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A-4AB6-B4C0-CBA7642191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896304"/>
        <c:axId val="89893952"/>
      </c:lineChart>
      <c:catAx>
        <c:axId val="898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3952"/>
        <c:crosses val="autoZero"/>
        <c:auto val="1"/>
        <c:lblAlgn val="ctr"/>
        <c:lblOffset val="100"/>
        <c:noMultiLvlLbl val="0"/>
      </c:catAx>
      <c:valAx>
        <c:axId val="89893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9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Лист1!$C$31</c:f>
              <c:strCache>
                <c:ptCount val="1"/>
                <c:pt idx="0">
                  <c:v>рубль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Лист1!$D$30:$H$30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Лист1!$D$31:$H$31</c:f>
              <c:numCache>
                <c:formatCode>General</c:formatCode>
                <c:ptCount val="5"/>
                <c:pt idx="0">
                  <c:v>35.525500000000001</c:v>
                </c:pt>
                <c:pt idx="1">
                  <c:v>36.955199999999998</c:v>
                </c:pt>
                <c:pt idx="2">
                  <c:v>39.906700000000001</c:v>
                </c:pt>
                <c:pt idx="3">
                  <c:v>46.267099999999999</c:v>
                </c:pt>
                <c:pt idx="4">
                  <c:v>53.147100000000002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0C-40E1-980F-452C177522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895520"/>
        <c:axId val="89893560"/>
      </c:lineChart>
      <c:catAx>
        <c:axId val="898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3560"/>
        <c:crosses val="autoZero"/>
        <c:auto val="1"/>
        <c:lblAlgn val="ctr"/>
        <c:lblOffset val="100"/>
        <c:noMultiLvlLbl val="0"/>
      </c:catAx>
      <c:valAx>
        <c:axId val="89893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vky/he,/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Лист1!$B$46:$F$46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Лист1!$B$47:$F$47</c:f>
              <c:numCache>
                <c:formatCode>General</c:formatCode>
                <c:ptCount val="5"/>
                <c:pt idx="0">
                  <c:v>490.72500000000002</c:v>
                </c:pt>
                <c:pt idx="1">
                  <c:v>406.81799999999998</c:v>
                </c:pt>
                <c:pt idx="2">
                  <c:v>729.54700000000003</c:v>
                </c:pt>
                <c:pt idx="3">
                  <c:v>672.93</c:v>
                </c:pt>
                <c:pt idx="4">
                  <c:v>680.2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6A-4324-BCB1-DF13DE5C6E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644328"/>
        <c:axId val="180450456"/>
      </c:lineChart>
      <c:catAx>
        <c:axId val="9164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0456"/>
        <c:crosses val="autoZero"/>
        <c:auto val="1"/>
        <c:lblAlgn val="ctr"/>
        <c:lblOffset val="100"/>
        <c:noMultiLvlLbl val="0"/>
      </c:catAx>
      <c:valAx>
        <c:axId val="180450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64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Лист1!$B$50</c:f>
              <c:strCache>
                <c:ptCount val="1"/>
                <c:pt idx="0">
                  <c:v>млн.руб.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Лист1!$C$49:$G$49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Лист1!$C$50:$G$50</c:f>
              <c:numCache>
                <c:formatCode>General</c:formatCode>
                <c:ptCount val="5"/>
                <c:pt idx="0">
                  <c:v>901.22199999999998</c:v>
                </c:pt>
                <c:pt idx="1">
                  <c:v>916.78160000000003</c:v>
                </c:pt>
                <c:pt idx="2">
                  <c:v>924.45510000000002</c:v>
                </c:pt>
                <c:pt idx="3">
                  <c:v>1586.9699000000001</c:v>
                </c:pt>
                <c:pt idx="4">
                  <c:v>1598.7591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70-40DF-B7FB-25F67BF8C7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51240"/>
        <c:axId val="180455552"/>
      </c:lineChart>
      <c:catAx>
        <c:axId val="1804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5552"/>
        <c:crosses val="autoZero"/>
        <c:auto val="1"/>
        <c:lblAlgn val="ctr"/>
        <c:lblOffset val="100"/>
        <c:noMultiLvlLbl val="0"/>
      </c:catAx>
      <c:valAx>
        <c:axId val="180455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5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Лист1!$A$59</c:f>
              <c:strCache>
                <c:ptCount val="1"/>
                <c:pt idx="0">
                  <c:v>чел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Лист1!$B$58:$F$58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Лист1!$B$59:$F$59</c:f>
              <c:numCache>
                <c:formatCode>General</c:formatCode>
                <c:ptCount val="5"/>
                <c:pt idx="0">
                  <c:v>406</c:v>
                </c:pt>
                <c:pt idx="1">
                  <c:v>390</c:v>
                </c:pt>
                <c:pt idx="2">
                  <c:v>280</c:v>
                </c:pt>
                <c:pt idx="3">
                  <c:v>133</c:v>
                </c:pt>
                <c:pt idx="4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5A-49FB-A2BC-77F9DE578A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48888"/>
        <c:axId val="180452416"/>
      </c:lineChart>
      <c:catAx>
        <c:axId val="18044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2416"/>
        <c:crosses val="autoZero"/>
        <c:auto val="1"/>
        <c:lblAlgn val="ctr"/>
        <c:lblOffset val="100"/>
        <c:noMultiLvlLbl val="0"/>
      </c:catAx>
      <c:valAx>
        <c:axId val="180452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4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Лист1!$K$61</c:f>
              <c:strCache>
                <c:ptCount val="1"/>
                <c:pt idx="0">
                  <c:v>число мсп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Лист1!$L$60:$P$60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Лист1!$L$61:$P$61</c:f>
              <c:numCache>
                <c:formatCode>General</c:formatCode>
                <c:ptCount val="5"/>
                <c:pt idx="0">
                  <c:v>340</c:v>
                </c:pt>
                <c:pt idx="1">
                  <c:v>335</c:v>
                </c:pt>
                <c:pt idx="2">
                  <c:v>297</c:v>
                </c:pt>
                <c:pt idx="3">
                  <c:v>295</c:v>
                </c:pt>
                <c:pt idx="4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26-445F-93AC-EA038F8950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54376"/>
        <c:axId val="180455944"/>
      </c:lineChart>
      <c:catAx>
        <c:axId val="1804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5944"/>
        <c:crosses val="autoZero"/>
        <c:auto val="1"/>
        <c:lblAlgn val="ctr"/>
        <c:lblOffset val="100"/>
        <c:noMultiLvlLbl val="0"/>
      </c:catAx>
      <c:valAx>
        <c:axId val="180455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5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Лист1!$A$65</c:f>
              <c:strCache>
                <c:ptCount val="1"/>
                <c:pt idx="0">
                  <c:v>м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Лист1!$B$64:$F$64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Лист1!$B$65:$F$65</c:f>
              <c:numCache>
                <c:formatCode>General</c:formatCode>
                <c:ptCount val="5"/>
                <c:pt idx="0">
                  <c:v>846</c:v>
                </c:pt>
                <c:pt idx="1">
                  <c:v>1122</c:v>
                </c:pt>
                <c:pt idx="2">
                  <c:v>495</c:v>
                </c:pt>
                <c:pt idx="3">
                  <c:v>1022</c:v>
                </c:pt>
                <c:pt idx="4">
                  <c:v>1086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7-43B2-A89A-E22D3E8D48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48496"/>
        <c:axId val="180453592"/>
      </c:lineChart>
      <c:catAx>
        <c:axId val="1804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3592"/>
        <c:crosses val="autoZero"/>
        <c:auto val="1"/>
        <c:lblAlgn val="ctr"/>
        <c:lblOffset val="100"/>
        <c:noMultiLvlLbl val="0"/>
      </c:catAx>
      <c:valAx>
        <c:axId val="180453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44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pPr rtl="0"/>
              <a:t>26.09.2024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26.09.2024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2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8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8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2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8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4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38838" cy="3341688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79767" y="4777292"/>
            <a:ext cx="5430290" cy="389991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3850588" y="9428743"/>
            <a:ext cx="2937809" cy="489297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85799B2-9723-4A2A-8EE4-2CFFE97080A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29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3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1338943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68833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616586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21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329880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05176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865610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446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816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31" name="Дата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32" name="Нижний колонтитул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371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303028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25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2024г.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8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520379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9514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052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874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393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098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083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9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31" name="Дата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2" name="Нижний колонтитул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44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868793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684028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00494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87020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96050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2024г.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Инвестиционный профиль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860483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noProof="0"/>
              <a:t>2024г.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noProof="0"/>
              <a:t>Инвестиционный профиль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96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7" r:id="rId19"/>
    <p:sldLayoutId id="2147483868" r:id="rId20"/>
    <p:sldLayoutId id="2147483688" r:id="rId21"/>
    <p:sldLayoutId id="2147483673" r:id="rId22"/>
    <p:sldLayoutId id="2147483676" r:id="rId23"/>
    <p:sldLayoutId id="2147483699" r:id="rId24"/>
    <p:sldLayoutId id="2147483679" r:id="rId25"/>
    <p:sldLayoutId id="2147483692" r:id="rId26"/>
    <p:sldLayoutId id="2147483873" r:id="rId27"/>
    <p:sldLayoutId id="2147483874" r:id="rId28"/>
    <p:sldLayoutId id="2147483876" r:id="rId29"/>
    <p:sldLayoutId id="2147483877" r:id="rId30"/>
    <p:sldLayoutId id="2147483879" r:id="rId31"/>
    <p:sldLayoutId id="2147483881" r:id="rId32"/>
    <p:sldLayoutId id="2147483882" r:id="rId33"/>
    <p:sldLayoutId id="2147483883" r:id="rId34"/>
    <p:sldLayoutId id="2147483884" r:id="rId35"/>
    <p:sldLayoutId id="2147483887" r:id="rId36"/>
    <p:sldLayoutId id="2147483890" r:id="rId3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Мои документы\ФОТО\4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1" y="0"/>
            <a:ext cx="6800481" cy="5168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F4E4F-839E-45D5-A74F-EF748378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681" y="3429000"/>
            <a:ext cx="5153919" cy="2128042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Инвестиционный профиль Яковлевского муниципального округа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AA74AF-8300-4FDA-AB3D-F1488724C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755" y="5711223"/>
            <a:ext cx="4941770" cy="39666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перспективу 2024-2028 гг.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08" y="97619"/>
            <a:ext cx="1524132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0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02CF7-F738-4EF1-9480-17282F8F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372" y="4662489"/>
            <a:ext cx="2895851" cy="2176461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6" y="501650"/>
            <a:ext cx="9760064" cy="488950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Реестр бизнес-идей для реализации в Яковлевском МО</a:t>
            </a:r>
          </a:p>
        </p:txBody>
      </p:sp>
      <p:graphicFrame>
        <p:nvGraphicFramePr>
          <p:cNvPr id="17" name="Таблица 9">
            <a:extLst>
              <a:ext uri="{FF2B5EF4-FFF2-40B4-BE49-F238E27FC236}">
                <a16:creationId xmlns:a16="http://schemas.microsoft.com/office/drawing/2014/main" id="{CD227AD3-0512-4367-9783-E5F086A86CF5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460305668"/>
              </p:ext>
            </p:extLst>
          </p:nvPr>
        </p:nvGraphicFramePr>
        <p:xfrm>
          <a:off x="838200" y="1341130"/>
          <a:ext cx="9697720" cy="669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3200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Бизнес-идея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Наличие спроса*</a:t>
                      </a:r>
                      <a:endParaRPr lang="ru-RU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Наличие ресурсов*</a:t>
                      </a:r>
                      <a:endParaRPr lang="ru-RU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Наличие компетенций*</a:t>
                      </a:r>
                      <a:endParaRPr lang="ru-RU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Круглогодичный тепличный комплекс по выращиванию овощей и ягод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Земельный участок ( частная собственность)  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Действующие КФХ, предприятия по переработке овощей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166584"/>
                  </a:ext>
                </a:extLst>
              </a:tr>
              <a:tr h="3862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Туристический комплекс на «Лотосовом озере»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Земельный участок и 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иск.водоем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мун.собственность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Дальком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ДД»</a:t>
                      </a:r>
                    </a:p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Аквадом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402298"/>
                  </a:ext>
                </a:extLst>
              </a:tr>
              <a:tr h="3862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Пешие тропы на 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Бельцовском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утесе, Кемпинг, сплав по реке, туристическая база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Культурно-археологически </a:t>
                      </a:r>
                      <a:r>
                        <a:rPr lang="ru-RU" sz="1000" b="0" i="0" u="none" strike="noStrike" kern="120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объеткты</a:t>
                      </a:r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памятники культуры, уникальная природа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Наличие гидов(местные коренные жители)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832977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Завод по производству строительных материалов (продукция деревообработки)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32341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 Автозаправочная станция для удаленных населенных пунктов района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Трудовые ресурсы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Наличие на территории округа крупных поставщиков ГСМ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229400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Овощехранилище (картофелехранилище)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Сельхозтоваропроизводители 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65465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 Мусороперерабатывающий комплекс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Расширение границ имеющегося земельного участка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Правительство Приморского края, Российский экологический оператор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42945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 Оздоровительный комплекс на базе существующего лагеря «Юность»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Земельный участок (находится в собственности лесного фонда). 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180011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Цех по хранению и переработке зерновых и зернобобовых культур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более 20 хозяйств по производству зерновых и зернобобовых культур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Производство швейной продукции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727930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Цех по производству кормов для сельскохозяйственных животных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более 20 хозяйств по производству зерновых и зернобобовых культур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704962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Цех по производству швейной продукции 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Трудовые ресурсы</a:t>
                      </a: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algn="l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2160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>
                        <a:buFont typeface="Arial" panose="020B0604020202020204" pitchFamily="34" charset="0"/>
                        <a:buNone/>
                      </a:pPr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407092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>
                        <a:buFont typeface="Arial" panose="020B0604020202020204" pitchFamily="34" charset="0"/>
                        <a:buNone/>
                      </a:pPr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68409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>
                        <a:buFont typeface="Arial" panose="020B0604020202020204" pitchFamily="34" charset="0"/>
                        <a:buNone/>
                      </a:pPr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88327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lvl="1" indent="0" algn="l" rtl="0" fontAlgn="b">
                        <a:buFont typeface="Arial" panose="020B0604020202020204" pitchFamily="34" charset="0"/>
                        <a:buNone/>
                      </a:pPr>
                      <a:endParaRPr lang="ru-RU" sz="1000" b="0" i="0" u="none" strike="noStrike" kern="12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33075"/>
                  </a:ext>
                </a:extLst>
              </a:tr>
            </a:tbl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A559BE-816C-475D-9ADA-DDFDF14A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Презентация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82" y="48440"/>
            <a:ext cx="2895851" cy="21764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Основные инвестиционные ниши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5158" y="1685357"/>
            <a:ext cx="3127042" cy="492025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/>
              <a:t>Ниша 3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E8BD1918-91E9-45FF-B758-93DAFA9EAF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9800" y="1594198"/>
            <a:ext cx="3222663" cy="492025"/>
          </a:xfrm>
        </p:spPr>
        <p:txBody>
          <a:bodyPr rtlCol="0"/>
          <a:lstStyle/>
          <a:p>
            <a:pPr algn="l" rtl="0"/>
            <a:r>
              <a:rPr lang="ru-RU" sz="1400" dirty="0"/>
              <a:t>НИША 1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9639" y="3774841"/>
            <a:ext cx="2492561" cy="492025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/>
              <a:t>Ниша 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F0BD43D-EBFD-48E7-A1D3-EB9228D4C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9800" y="3774841"/>
            <a:ext cx="2725826" cy="492025"/>
          </a:xfrm>
        </p:spPr>
        <p:txBody>
          <a:bodyPr rtlCol="0">
            <a:normAutofit/>
          </a:bodyPr>
          <a:lstStyle/>
          <a:p>
            <a:pPr algn="l" rtl="0"/>
            <a:r>
              <a:rPr lang="ru-RU" dirty="0"/>
              <a:t>Ниша 2</a:t>
            </a: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id="{8ADD2DBD-D314-47B1-BD25-DAF6D443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7E0A4-FE8E-4F7B-8370-1FA3484B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495FC-7E0A-4342-A40D-3B65DCA7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B20F9-D42D-4484-861A-E65A9C8478AF}"/>
              </a:ext>
            </a:extLst>
          </p:cNvPr>
          <p:cNvSpPr txBox="1"/>
          <p:nvPr/>
        </p:nvSpPr>
        <p:spPr>
          <a:xfrm>
            <a:off x="838200" y="1996751"/>
            <a:ext cx="5170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Описание: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Агропромышленный комплекс: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тепличных комплексов для  круглогодичного выращивания овощей и ягоды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4111DC-7B77-4B3A-A743-44A51AA079A3}"/>
              </a:ext>
            </a:extLst>
          </p:cNvPr>
          <p:cNvSpPr txBox="1"/>
          <p:nvPr/>
        </p:nvSpPr>
        <p:spPr>
          <a:xfrm>
            <a:off x="6244229" y="1996751"/>
            <a:ext cx="5170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Описание: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Перерабатывающие производства: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1.Создание завода по заготовке и засолке овощей; производство полуфабрикатов.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Создание завода по переработке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недревесных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лесных ресурсов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79410-DCD4-43CD-AF71-41F3A685C42B}"/>
              </a:ext>
            </a:extLst>
          </p:cNvPr>
          <p:cNvSpPr txBox="1"/>
          <p:nvPr/>
        </p:nvSpPr>
        <p:spPr>
          <a:xfrm>
            <a:off x="838200" y="4172839"/>
            <a:ext cx="5170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Описание: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Туристический комплекс «На Лотосовом озере»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Цель проекта – туристическая привлекательность округа. Туристические объекты: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Бельцовский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утес», маршрут вблизи села Краснояровка, где установлен памятный камень                      В.К. Арсеньева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Агротуризм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F9EF8B-9CCA-4537-AEF6-E7C8DF854A6B}"/>
              </a:ext>
            </a:extLst>
          </p:cNvPr>
          <p:cNvSpPr txBox="1"/>
          <p:nvPr/>
        </p:nvSpPr>
        <p:spPr>
          <a:xfrm>
            <a:off x="6244229" y="4172839"/>
            <a:ext cx="517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Описание: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косметической и лечебной продукции из меда и иной пчеловодческой продукции: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различные крема,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скрабы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мыло, мази и т.д.</a:t>
            </a:r>
          </a:p>
        </p:txBody>
      </p:sp>
    </p:spTree>
    <p:extLst>
      <p:ext uri="{BB962C8B-B14F-4D97-AF65-F5344CB8AC3E}">
        <p14:creationId xmlns:p14="http://schemas.microsoft.com/office/powerpoint/2010/main" val="148350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104" y="-44190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с/х назначения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 сельскохозяйственного назначения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свободные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5,6 км от                               с. Яблоновка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Особенности: растениеводство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электроэнергии: необходима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подстанция;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по воде и отведению: необходимо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скважины и устройство системы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водоотведения;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по горячему водоснабжению: нет.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Возможности, определяемые системой государственной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Фонд развития промышленности – займы по ставкам 3% и 5% от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млн. до 5 млрд. рублей сроком до 10 лет;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Региональный фонд развития промышленности Приморского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края, займы до 100,0 млн. рублей;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Субсидирование части расходов на приобретение оборудования,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«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Агростартап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Широта:44.67030974546937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Долгота:133.50979263282528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25:25:010202:228</a:t>
            </a:r>
          </a:p>
        </p:txBody>
      </p:sp>
    </p:spTree>
    <p:extLst>
      <p:ext uri="{BB962C8B-B14F-4D97-AF65-F5344CB8AC3E}">
        <p14:creationId xmlns:p14="http://schemas.microsoft.com/office/powerpoint/2010/main" val="180273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49" y="-39256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/>
              <a:t>Свободные инвестиционные площадки</a:t>
            </a:r>
            <a:endParaRPr lang="ru-RU" sz="1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для жилищного строительства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 земли населенных пунктов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Назначение: жилищное строительство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свободное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3 км от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жд.ст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Варфоломеевка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079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теплоснабжение: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Водоснабжение: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Электроснабжение: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3452801"/>
            <a:ext cx="4998720" cy="282608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участка и подведенными коммуникациями / подведение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коммуникаций на основе ГЧП / МЧП • Субсидирование части расходов на приобретение оборудования,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 • Поддержка в части предоставления целевых займов / предоставления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Субсидирование части процентной ставки по инвестиционным и краткосрочным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кредитам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• Организационная поддержка при получении необходимой разрешительно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Налоговые льготы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Широта:44.3098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Долгота:133.4600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25:25:180001:ТР4</a:t>
            </a:r>
          </a:p>
        </p:txBody>
      </p:sp>
    </p:spTree>
    <p:extLst>
      <p:ext uri="{BB962C8B-B14F-4D97-AF65-F5344CB8AC3E}">
        <p14:creationId xmlns:p14="http://schemas.microsoft.com/office/powerpoint/2010/main" val="57193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79" y="28887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0855"/>
            <a:ext cx="779767" cy="365125"/>
          </a:xfrm>
        </p:spPr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с/х назначения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 сельскохозяйственного назначения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1 км от с. Андреевка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Особенности: растениеводство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электроэнергии: необходима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подстанция;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по воде и отведению: необходимо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скважины и устройство системы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водоотведения;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по горячему водоснабжению: нет.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на создание семейных животноводческих ферм на сумму до 30,0 млн. рублей в рамках государственной программы Приморского края «Развитие сельского хозяйства и регулирование рынков сельскохозяйственной продукции, сырья и продовольствия» на 2020 - 2027 годы; Субсидирование части расходов на приобретение оборудования,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объектов.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Агростартап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 44.59713807307307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 : 133.51880485559656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номер: 25:25:000000:75</a:t>
            </a:r>
          </a:p>
        </p:txBody>
      </p:sp>
    </p:spTree>
    <p:extLst>
      <p:ext uri="{BB962C8B-B14F-4D97-AF65-F5344CB8AC3E}">
        <p14:creationId xmlns:p14="http://schemas.microsoft.com/office/powerpoint/2010/main" val="416936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873" y="6335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для жилищного строительства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 земли населенных пунктов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Назначение: жилищное строительство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свободное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3 км от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жд.ст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Варфоломеевка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участка и подведенными коммуникациями / подведение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коммуникаций на основе ГЧП / МЧП • Субсидирование части расходов на приобретение оборудования,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 • Поддержка в части предоставления целевых займов / предоставления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Субсидирование части процентной ставки по инвестиционным и краткосрочным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кредитам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Организационная поддержка в части выхода на </a:t>
            </a:r>
            <a:r>
              <a:rPr lang="ru-RU" sz="10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ритейлеров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Организационная поддержка при получении необходимой разрешительно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Налоговые льготы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Широта:44.2898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 :133.4185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25:25:170002:ТР3</a:t>
            </a:r>
          </a:p>
        </p:txBody>
      </p:sp>
    </p:spTree>
    <p:extLst>
      <p:ext uri="{BB962C8B-B14F-4D97-AF65-F5344CB8AC3E}">
        <p14:creationId xmlns:p14="http://schemas.microsoft.com/office/powerpoint/2010/main" val="334977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246" y="1835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297952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для жилищного строительства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 земли населенных пунктов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Назначение: жилищное строительство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свободное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1 км от с. Андреевка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участка и подведенными коммуникациями / подведение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коммуникаций на основе ГЧП / МЧП • Субсидирование части расходов на приобретение оборудования,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 • Поддержка в части предоставления целевых займов / предоставления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Субсидирование части процентной ставки по инвестиционным и краткосрочным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кредитам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Организационная поддержка в части выхода на </a:t>
            </a:r>
            <a:r>
              <a:rPr lang="ru-RU" sz="1000" dirty="0" err="1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ритейлеров</a:t>
            </a:r>
            <a:endParaRPr lang="ru-RU" sz="1000" dirty="0">
              <a:solidFill>
                <a:srgbClr val="809EC2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Организационная поддержка при получении необходимой разрешительно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Налоговые льготы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871227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Широта:44.4399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Долгота:133.4758/25:25:010202:ТР2</a:t>
            </a:r>
            <a:endParaRPr lang="ru-RU" sz="1400" b="0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2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56" y="6335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для жилищного строительства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 земли населенных пунктов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Назначение: жилищное строительство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свободное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1 км от с. Андреевка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Электроснабжение:</a:t>
            </a:r>
          </a:p>
          <a:p>
            <a:pPr lvl="0" algn="ctr"/>
            <a:r>
              <a:rPr lang="ru-RU" sz="12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возможность к подключению.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участка и подведенными коммуникациями / подведение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коммуникаций на основе ГЧП / МЧП • Субсидирование части расходов на приобретение оборудования,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специализированной техники, строительство объектов • Поддержка в части предоставления целевых займов / предоставления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Субсидирование части процентной ставки по инвестиционным и краткосрочным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кредитам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Организационная поддержка при получении необходимой разрешительно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</a:p>
          <a:p>
            <a:pPr lvl="0" algn="ctr"/>
            <a:r>
              <a:rPr lang="ru-RU" sz="1000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Налоговые льготы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ru-RU" sz="1400" dirty="0">
              <a:solidFill>
                <a:srgbClr val="2F2F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2F2F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Широта:44.4389</a:t>
            </a:r>
          </a:p>
          <a:p>
            <a:r>
              <a:rPr lang="ru-RU" sz="1400" dirty="0">
                <a:solidFill>
                  <a:srgbClr val="2F2F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Долгота:133.4902/25:25:120001:ТР1</a:t>
            </a:r>
          </a:p>
          <a:p>
            <a:endParaRPr lang="ru-RU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9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236" y="6335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Нежилое</a:t>
            </a:r>
            <a:r>
              <a:rPr lang="ru-RU" b="1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помещение</a:t>
            </a:r>
            <a:endParaRPr lang="ru-RU" b="1" i="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Приморский край, с. Яковлевка, ул. Советская, д. 42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Тип: помещение, 363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неудовлетворительное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центр с. Яковлевка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логистика, примыкание подъезд асфальтированный, с. Яковлевка – районный центр Яковлевского МО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электроэнергии-имеется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воде и отведению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горячему водоснабжению-имеется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Имущественная поддержка(Предоставление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</a:p>
          <a:p>
            <a:pPr lvl="0"/>
            <a:endParaRPr lang="ru-RU" sz="1300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Финансовая поддержка субъектов малого и среднего предпринимательства (МП «Экономическое развитие и инновационная экономика Яковлевского муниципального округа» на 2024-2030 годы)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Широта:44.427374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Долгота:133.478629/25:25:120001:5602</a:t>
            </a:r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994" y="0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Нежилое помещени</a:t>
            </a:r>
            <a:r>
              <a:rPr lang="ru-RU" b="1" dirty="0">
                <a:solidFill>
                  <a:srgbClr val="2F2F2F"/>
                </a:solidFill>
                <a:latin typeface="Arial" panose="020B0604020202020204" pitchFamily="34" charset="0"/>
              </a:rPr>
              <a:t>е</a:t>
            </a:r>
            <a:endParaRPr lang="ru-RU" b="1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Приморский край,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с.Андреевка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ул.Центральная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д.11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Тип: помещение, 15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неудовлетворительное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2 км от районного центра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9C85C0"/>
                </a:solidFill>
              </a:rPr>
              <a:t>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логистика, примыкание подъезд асфальтированный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электроэнергии-имеется возможность для подключения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воде и отведению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горячему водоснабжению-имеется возможность для подключения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Имущественная поддержка(Предоставление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</a:p>
          <a:p>
            <a:pPr lvl="0"/>
            <a:endParaRPr lang="ru-RU" sz="1300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Финансовая поддержка субъектов малого и среднего предпринимательства (МП «Экономическое развитие и инновационная экономика Яковлевского муниципального округа» на 2024-2030 годы)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Широта:44.546175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Долгота:133.511399/25:25:110001:130</a:t>
            </a:r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23" y="0"/>
            <a:ext cx="2897050" cy="2172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/>
              <a:t>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dirty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C34B42-FA00-488F-9927-FD3B9AA0796F}"/>
              </a:ext>
            </a:extLst>
          </p:cNvPr>
          <p:cNvSpPr/>
          <p:nvPr/>
        </p:nvSpPr>
        <p:spPr>
          <a:xfrm>
            <a:off x="924560" y="1373635"/>
            <a:ext cx="4399280" cy="49827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A856ED-B746-49E9-AB3F-D2DD2C2093A3}"/>
              </a:ext>
            </a:extLst>
          </p:cNvPr>
          <p:cNvSpPr/>
          <p:nvPr/>
        </p:nvSpPr>
        <p:spPr>
          <a:xfrm>
            <a:off x="5410200" y="1373635"/>
            <a:ext cx="6375400" cy="16337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Образное представление будущего, в направлении которого развивается Яковлевский МО. Характеристики:</a:t>
            </a:r>
          </a:p>
          <a:p>
            <a:pPr marL="342900" indent="-342900" algn="ctr">
              <a:buAutoNum type="arabicPeriod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сельского хозяйства(растениеводство, пчеловодство, производство молока и молочной продукции);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2.Развитие туризма;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Развитие инфраструктуры.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82CD3B-2E89-48D9-AE25-B02224C5F84E}"/>
              </a:ext>
            </a:extLst>
          </p:cNvPr>
          <p:cNvSpPr/>
          <p:nvPr/>
        </p:nvSpPr>
        <p:spPr>
          <a:xfrm>
            <a:off x="5410200" y="3088899"/>
            <a:ext cx="6362700" cy="155218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векторы экономического развития Яковлевского МО: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прибыльных с/х предприятий до 100%.</a:t>
            </a:r>
          </a:p>
          <a:p>
            <a:pPr algn="ctr"/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Создание условий для развития конкурентоспособного туристского рынка, удовлетворяющего потребности российских и иностранных граждан в качественных туристских услугах на территории Яковлевского муниципального округа.</a:t>
            </a:r>
          </a:p>
          <a:p>
            <a:pPr algn="ctr"/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Развитие человеческого потенциала.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AB9729B-B8EC-459A-B9BC-6701C75D6316}"/>
              </a:ext>
            </a:extLst>
          </p:cNvPr>
          <p:cNvSpPr/>
          <p:nvPr/>
        </p:nvSpPr>
        <p:spPr>
          <a:xfrm>
            <a:off x="5410200" y="4722625"/>
            <a:ext cx="6375400" cy="16337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уникального Яковлевский МО дает инвестору:</a:t>
            </a:r>
          </a:p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Экологически чистая территория;</a:t>
            </a:r>
          </a:p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Географическое расположение (Яковлевский МО расположен в центральной части Приморского края);</a:t>
            </a:r>
          </a:p>
          <a:p>
            <a:pPr algn="ctr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Территория Яковлевского МО является территорией применения  особого правового режима осуществления предпринимательской деятельности:              ТОР «Михайловский».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281308"/>
            <a:ext cx="3707515" cy="6344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596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05" y="6335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Нежилое помещени</a:t>
            </a:r>
            <a:r>
              <a:rPr lang="ru-RU" b="1" dirty="0">
                <a:solidFill>
                  <a:srgbClr val="2F2F2F"/>
                </a:solidFill>
                <a:latin typeface="Arial" panose="020B0604020202020204" pitchFamily="34" charset="0"/>
              </a:rPr>
              <a:t>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Приморский край, с.Новосысоевка, ул. Центральная, д. 36</a:t>
            </a:r>
          </a:p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Тип: помещение, 35 </a:t>
            </a:r>
            <a:r>
              <a:rPr lang="ru-RU" dirty="0" err="1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dirty="0">
              <a:solidFill>
                <a:srgbClr val="809EC2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неудовлетворительное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5 км от г. Арсеньев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логистика, примыкание подъезд асфальтированный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электроэнергии-имеется возможность для подключения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воде и отведению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горячему водоснабжению-имеется возможность для подключения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Имущественная поддержка(Предоставление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</a:p>
          <a:p>
            <a:pPr lvl="0"/>
            <a:endParaRPr lang="ru-RU" sz="1300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Финансовая поддержка субъектов малого и среднего предпринимательства (МП «Экономическое развитие и инновационная экономика Яковлевского муниципального округа» на 2024-2030 годы)</a:t>
            </a:r>
          </a:p>
          <a:p>
            <a:pPr lvl="0"/>
            <a:r>
              <a:rPr lang="ru-RU" sz="1300" spc="-1" dirty="0">
                <a:solidFill>
                  <a:srgbClr val="5983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300" spc="-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 44.236803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 133.364246/25:25:200001:4479</a:t>
            </a:r>
          </a:p>
        </p:txBody>
      </p:sp>
    </p:spTree>
    <p:extLst>
      <p:ext uri="{BB962C8B-B14F-4D97-AF65-F5344CB8AC3E}">
        <p14:creationId xmlns:p14="http://schemas.microsoft.com/office/powerpoint/2010/main" val="1613440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621" y="-2287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Нежилое помещение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Приморский край, с. Яковлевка, ул. Советская, 44</a:t>
            </a:r>
          </a:p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Тип: помещение, 172 </a:t>
            </a:r>
            <a:r>
              <a:rPr lang="ru-RU" dirty="0" err="1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dirty="0">
              <a:solidFill>
                <a:srgbClr val="809EC2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Состояние: неудовлетворительное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Удаленность: центр с. Яковлевка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логистика, примыкание подъезд асфальтированный, с. Яковлевка – районный центр Яковлевского МО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электроэнергии-имеется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воде и отведению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9EC2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 по горячему водоснабжению-имеется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Имущественная поддержка(Предоставление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</a:p>
          <a:p>
            <a:pPr lvl="0"/>
            <a:endParaRPr lang="ru-RU" sz="1300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Финансовая поддержка субъектов малого и среднего предпринимательства (МП «Экономическое развитие и инновационная экономика Яковлевского муниципального округа» на 2024-2030 годы)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Широта:44.427361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Долгота:133.478207/25:25:120001:4931</a:t>
            </a:r>
            <a:endParaRPr lang="ru-RU" sz="1200" b="0" i="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983" y="127601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Свободные инвестиционные площадки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Сооружение - искусственный водоем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Тип: земельный участок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Отрасль: Объекты спортивного и туристического назначения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-4,34 га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Особенности: Возможность создания туристической базы. На водоеме произрастают лотосы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6"/>
            <a:ext cx="4998720" cy="16887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инфраструктурой: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Подъездные пути – гравийная дорога. Объект находится в границах                        с. Яковлевка.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3062378"/>
            <a:ext cx="4998720" cy="321650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Льготные займы для субъектов МСП (до 5 млн. руб., до 3-х лет, от 1% до 12%);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Льготный </a:t>
            </a:r>
            <a:r>
              <a:rPr lang="ru-RU" sz="1300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займ</a:t>
            </a:r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предприятий производственный сферы (до 5 млн. руб., до 3-х лет, от 4% до 7%);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Налоговые каникулы» для впервые зарегистрированных индивидуальных предпринимателей (ставка 0% в течение 2-х лет);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Снижение ставок по упрощенной системе налогообложения;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Гранты молодым предпринимателям, в возрасте до 25 лет (до 500,00 </a:t>
            </a:r>
            <a:r>
              <a:rPr lang="ru-RU" sz="1300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тыс.руб</a:t>
            </a:r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Льготный лизинг (скидка до 20% стоимости предмета лизинга, но не более 500 </a:t>
            </a:r>
            <a:r>
              <a:rPr lang="ru-RU" sz="1300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гранты на поддержку инновационных проектов (до 2-х млн. </a:t>
            </a:r>
            <a:r>
              <a:rPr lang="ru-RU" sz="1300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lvl="0"/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Государственные поручительства.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6F6963-2080-42BF-8269-AF65DD57411A}"/>
              </a:ext>
            </a:extLst>
          </p:cNvPr>
          <p:cNvSpPr/>
          <p:nvPr/>
        </p:nvSpPr>
        <p:spPr>
          <a:xfrm>
            <a:off x="924560" y="1946910"/>
            <a:ext cx="4998720" cy="4958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Широта:44.421271</a:t>
            </a: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Долгота:133.472835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25:25:010202:268</a:t>
            </a:r>
          </a:p>
        </p:txBody>
      </p:sp>
    </p:spTree>
    <p:extLst>
      <p:ext uri="{BB962C8B-B14F-4D97-AF65-F5344CB8AC3E}">
        <p14:creationId xmlns:p14="http://schemas.microsoft.com/office/powerpoint/2010/main" val="192819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68" y="117409"/>
            <a:ext cx="2895851" cy="2176461"/>
          </a:xfrm>
          <a:prstGeom prst="rect">
            <a:avLst/>
          </a:prstGeom>
        </p:spPr>
      </p:pic>
      <p:sp>
        <p:nvSpPr>
          <p:cNvPr id="212" name="TextShape 1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cap="all" spc="89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МЕРЫ ПОДДЕРЖКИ БИЗНЕСА</a:t>
            </a:r>
            <a:endParaRPr lang="ru-RU" sz="28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203E17-D8E7-43CF-8CA8-20BA0F559B06}" type="slidenum">
              <a:rPr lang="ru-RU" sz="900" b="0" strike="noStrike" spc="-1">
                <a:solidFill>
                  <a:srgbClr val="8B8B8B"/>
                </a:solidFill>
                <a:latin typeface="Arial"/>
              </a:rPr>
              <a:t>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838080" y="1388520"/>
            <a:ext cx="5107680" cy="2028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Федеральные:</a:t>
            </a:r>
            <a:endParaRPr lang="ru-RU" sz="18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Программы льготного кредитования; </a:t>
            </a:r>
          </a:p>
          <a:p>
            <a:pPr>
              <a:lnSpc>
                <a:spcPct val="100000"/>
              </a:lnSpc>
            </a:pPr>
            <a:endParaRPr lang="ru-RU" sz="13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Поручительство и гарантии;</a:t>
            </a:r>
          </a:p>
          <a:p>
            <a:pPr>
              <a:lnSpc>
                <a:spcPct val="100000"/>
              </a:lnSpc>
            </a:pPr>
            <a:endParaRPr lang="ru-RU" sz="13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Гранты для молодых предпринимателей;</a:t>
            </a:r>
          </a:p>
          <a:p>
            <a:pPr>
              <a:lnSpc>
                <a:spcPct val="100000"/>
              </a:lnSpc>
            </a:pPr>
            <a:endParaRPr lang="ru-RU" sz="13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Субсидии и гранты.</a:t>
            </a:r>
          </a:p>
        </p:txBody>
      </p:sp>
      <p:sp>
        <p:nvSpPr>
          <p:cNvPr id="216" name="CustomShape 4"/>
          <p:cNvSpPr/>
          <p:nvPr/>
        </p:nvSpPr>
        <p:spPr>
          <a:xfrm>
            <a:off x="6238080" y="1388520"/>
            <a:ext cx="5107680" cy="351128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Региональные: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Льготные займы для субъектов МСП (до 5 млн. руб., до 3-х лет, от 1% до 12%);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Льготный </a:t>
            </a:r>
            <a:r>
              <a:rPr lang="ru-RU" sz="1200" b="0" strike="noStrike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займ</a:t>
            </a: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предприятий производственный сферы (до 5 млн. руб., до 3-х лет, от 4% до 7%);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Налоговые каникулы» для впервые зарегистрированных индивидуальных предпринимателей (ставка 0% в течение 2-х лет);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Снижение ставок по упрощенной системе налогообложения;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Гранты молодым предпринимателям, в возрасте до 25 лет (до 500,00 тыс. </a:t>
            </a:r>
            <a:r>
              <a:rPr lang="ru-RU" sz="1200" b="0" strike="noStrike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Льготный лизинг (скидка до 20% стоимости предмета лизинга, но не более 500 </a:t>
            </a:r>
            <a:r>
              <a:rPr lang="ru-RU" sz="1200" b="0" strike="noStrike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тыс.рублей</a:t>
            </a: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гранты на поддержку инновационных проектов (до 2-х млн. </a:t>
            </a:r>
            <a:r>
              <a:rPr lang="ru-RU" sz="1200" b="0" strike="noStrike" spc="-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12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Государственные поручительства.</a:t>
            </a: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838080" y="3600000"/>
            <a:ext cx="5107680" cy="27565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Муниципальные:</a:t>
            </a:r>
            <a:endParaRPr lang="ru-RU" sz="18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Имущественная поддержка(Предоставление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</a:p>
          <a:p>
            <a:pPr>
              <a:lnSpc>
                <a:spcPct val="100000"/>
              </a:lnSpc>
            </a:pPr>
            <a:endParaRPr lang="ru-RU" sz="13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Финансовая поддержка субъектов малого и среднего предпринимательства (МП «Экономическое развитие и инновационная экономика Яковлевского муниципального округа» на 2024-2030 годы)</a:t>
            </a:r>
          </a:p>
          <a:p>
            <a:pPr>
              <a:lnSpc>
                <a:spcPct val="100000"/>
              </a:lnSpc>
            </a:pPr>
            <a:r>
              <a:rPr lang="ru-RU" sz="1300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и консультационная поддержка (проведение конкурсов, направленных на популяризацию роли предпринимательства)</a:t>
            </a:r>
            <a:endParaRPr lang="ru-RU" sz="1300" b="0" strike="noStrike" spc="-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6238080" y="4977442"/>
            <a:ext cx="5107680" cy="1166318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defTabSz="457200"/>
            <a:r>
              <a:rPr lang="ru-RU" sz="1800" b="1" strike="noStrike" spc="-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Яковлевского МО является территорией применения  особого правового режима осуществления предпринимательской деятельности:  ТОР «Михайловский».</a:t>
            </a:r>
          </a:p>
        </p:txBody>
      </p:sp>
    </p:spTree>
    <p:extLst>
      <p:ext uri="{BB962C8B-B14F-4D97-AF65-F5344CB8AC3E}">
        <p14:creationId xmlns:p14="http://schemas.microsoft.com/office/powerpoint/2010/main" val="203024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764" y="4545014"/>
            <a:ext cx="2895851" cy="21764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 ЯКОВЛЕВСКОГО МО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7135" y="860089"/>
            <a:ext cx="3127042" cy="492025"/>
          </a:xfrm>
        </p:spPr>
        <p:txBody>
          <a:bodyPr rtlCol="0">
            <a:normAutofit/>
          </a:bodyPr>
          <a:lstStyle/>
          <a:p>
            <a:pPr algn="r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Слабые стороны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E8BD1918-91E9-45FF-B758-93DAFA9EAF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1445" y="881610"/>
            <a:ext cx="3222663" cy="492025"/>
          </a:xfrm>
        </p:spPr>
        <p:txBody>
          <a:bodyPr rtlCol="0"/>
          <a:lstStyle/>
          <a:p>
            <a:pPr algn="l" rt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Сильные стороны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9639" y="3774841"/>
            <a:ext cx="2492561" cy="492025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Угрозы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F0BD43D-EBFD-48E7-A1D3-EB9228D4C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9800" y="3774841"/>
            <a:ext cx="2725826" cy="492025"/>
          </a:xfrm>
        </p:spPr>
        <p:txBody>
          <a:bodyPr rtlCol="0">
            <a:normAutofit/>
          </a:bodyPr>
          <a:lstStyle/>
          <a:p>
            <a:pPr algn="l" rtl="0"/>
            <a:r>
              <a:rPr lang="ru-RU" dirty="0"/>
              <a:t>Возможности</a:t>
            </a: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id="{8ADD2DBD-D314-47B1-BD25-DAF6D443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7E0A4-FE8E-4F7B-8370-1FA3484B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495FC-7E0A-4342-A40D-3B65DCA7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24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B20F9-D42D-4484-861A-E65A9C8478AF}"/>
              </a:ext>
            </a:extLst>
          </p:cNvPr>
          <p:cNvSpPr txBox="1"/>
          <p:nvPr/>
        </p:nvSpPr>
        <p:spPr>
          <a:xfrm>
            <a:off x="974784" y="1373635"/>
            <a:ext cx="5034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благоприятные природно-климатические условия для развития сельского хозяйства (производство пшеницы, ячменя, гречихи, сои)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запасов ряда полезных минералов (гравий, песок)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достаточного количества доступных земель;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пресных биоресурсов (реки, озера)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доля населения, находящегося в трудоспособном возрасте;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задолженности по заработной плате;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района не осуществляется сброс вредных  веществ в водные объекты, нет промышленных предприятий, осуществляющих особо опасные выбросы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00" i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00" i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4111DC-7B77-4B3A-A743-44A51AA079A3}"/>
              </a:ext>
            </a:extLst>
          </p:cNvPr>
          <p:cNvSpPr txBox="1"/>
          <p:nvPr/>
        </p:nvSpPr>
        <p:spPr>
          <a:xfrm>
            <a:off x="6183087" y="1229256"/>
            <a:ext cx="517071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удаленность от основных потребителей продукции;</a:t>
            </a:r>
          </a:p>
          <a:p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протяженность района, недостаточная насыщенность территории района дорогами с улучшенным твердым покрытием.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недостаточно высокий уровень  денежных доходов населения;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 уровень безработицы населения;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неблагоприятная демографическая ситуация</a:t>
            </a:r>
          </a:p>
          <a:p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Нехватка квалифицированных кадров;</a:t>
            </a:r>
          </a:p>
          <a:p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служебного жилья;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79410-DCD4-43CD-AF71-41F3A685C42B}"/>
              </a:ext>
            </a:extLst>
          </p:cNvPr>
          <p:cNvSpPr txBox="1"/>
          <p:nvPr/>
        </p:nvSpPr>
        <p:spPr>
          <a:xfrm>
            <a:off x="838200" y="4172839"/>
            <a:ext cx="51707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реальные возможности выхода на рынки прилегающих территорий, края и всего федерального округа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сферы придорожного сервиса (АЗС, гостиницы, закусочные)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молочного и мясного животноводства;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Производство строительных изделий;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предприятий по глубокой переработке сельскохозяйственной продукции;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Привлечение молодых специалистов в сферу образования и здравоохранения.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F9EF8B-9CCA-4537-AEF6-E7C8DF854A6B}"/>
              </a:ext>
            </a:extLst>
          </p:cNvPr>
          <p:cNvSpPr txBox="1"/>
          <p:nvPr/>
        </p:nvSpPr>
        <p:spPr>
          <a:xfrm>
            <a:off x="6287361" y="3916392"/>
            <a:ext cx="51572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ухудшение финансового состояния предприятий района;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 рынков сбыта;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низкоплодородные,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малоудобренные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почвы, большое количество осадков, переувлажнение либо недостаточное количество и засуха  сдерживают развитие сельского хозяйства;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цен на ГСМ, технику, запасные части, электроэнергию.</a:t>
            </a:r>
          </a:p>
        </p:txBody>
      </p:sp>
    </p:spTree>
    <p:extLst>
      <p:ext uri="{BB962C8B-B14F-4D97-AF65-F5344CB8AC3E}">
        <p14:creationId xmlns:p14="http://schemas.microsoft.com/office/powerpoint/2010/main" val="261822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25" y="125000"/>
            <a:ext cx="10190479" cy="1325563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Инвестиционная КОМАНДА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Яковлевского МО 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F9CC1F-102C-49CC-B646-8E682636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46276" y="6343914"/>
            <a:ext cx="1146283" cy="370396"/>
          </a:xfrm>
        </p:spPr>
        <p:txBody>
          <a:bodyPr rtlCol="0"/>
          <a:lstStyle/>
          <a:p>
            <a:pPr rtl="0"/>
            <a:r>
              <a:rPr lang="ru-RU" dirty="0"/>
              <a:t>2024г.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4539" y="6366849"/>
            <a:ext cx="7619999" cy="365125"/>
          </a:xfrm>
        </p:spPr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7283"/>
              </p:ext>
            </p:extLst>
          </p:nvPr>
        </p:nvGraphicFramePr>
        <p:xfrm>
          <a:off x="948906" y="1017917"/>
          <a:ext cx="9851367" cy="5397578"/>
        </p:xfrm>
        <a:graphic>
          <a:graphicData uri="http://schemas.openxmlformats.org/drawingml/2006/table">
            <a:tbl>
              <a:tblPr firstRow="1" firstCol="1" bandRow="1"/>
              <a:tblGrid>
                <a:gridCol w="328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3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6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Коренчук  Алексей Александрович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Глава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8-42371-91-048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0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Подложнюк Егор Геннадьевич 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Первый заместитель главы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8-42371-97-650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0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Шилов Сергей Александрович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заместитель главы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8-42371-91-0-96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Новикова Валентина Васильевна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заместитель главы Администрации Яковлевского муниципального округа- начальник управления образования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8-42371-91-713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2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Скворцова Екатерина Олеговна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управления жизнеобеспечения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8-42371-97-5-45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Ивойлова Надежда Романовна 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управления экономического развития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8-42371-91-4-60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12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Волощенко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Елена Александровна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финансового управления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8-42371-91-301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6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Бахрушин Константин Сергеевич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управления земельных и имущественных отношений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8-42371-91-438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12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Ралдугина Юлия Сергеевна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отдела архитектуры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8-42371-97-891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6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Шилова Наталья Сергеевна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начальник управления молодежной политики, спорта и туризма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8-42371-91-405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16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Рекунова Юлия Викторовна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заместитель начальника управления экономического развития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8-42371-91-4-60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12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Лукъянец Юлия  Сергеевна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главный специалист юридического отдела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8-42371-91-772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26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Летяга Полина Сергеевна 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095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главный специалист управления экономического развития Администрации Яковлевского муниципального округа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8-42371-91-4-60</a:t>
                      </a:r>
                    </a:p>
                  </a:txBody>
                  <a:tcPr marL="15421" marR="1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011" y="4537849"/>
            <a:ext cx="2895851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257" y="0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Яковлевского муниципального округа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3</a:t>
            </a:fld>
            <a:endParaRPr lang="ru-RU" noProof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7076AF94-F8A7-49DD-A74D-05744571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2297"/>
              </p:ext>
            </p:extLst>
          </p:nvPr>
        </p:nvGraphicFramePr>
        <p:xfrm>
          <a:off x="955040" y="1512146"/>
          <a:ext cx="10828643" cy="5943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83597">
                  <a:extLst>
                    <a:ext uri="{9D8B030D-6E8A-4147-A177-3AD203B41FA5}">
                      <a16:colId xmlns:a16="http://schemas.microsoft.com/office/drawing/2014/main" val="3570762287"/>
                    </a:ext>
                  </a:extLst>
                </a:gridCol>
                <a:gridCol w="6745046">
                  <a:extLst>
                    <a:ext uri="{9D8B030D-6E8A-4147-A177-3AD203B41FA5}">
                      <a16:colId xmlns:a16="http://schemas.microsoft.com/office/drawing/2014/main" val="1626830989"/>
                    </a:ext>
                  </a:extLst>
                </a:gridCol>
              </a:tblGrid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Преимущества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39103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Инфраструктура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Водоснабжение, водоотведение, теплоснабжение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03937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Энергообеспеченность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Арсеньевское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отделение филиала ПАО «ДЭК» - «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Дальэнергосбыт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79479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Географическое положение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Яковлевский МО расположен в центральной части Приморского края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54906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Кадровый потенциал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Трудоспособное население 6,66 тыс.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52836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Культурно-историческое наследие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объектов культурно-археологического наследия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85818"/>
                  </a:ext>
                </a:extLst>
              </a:tr>
              <a:tr h="75176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Логистика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Автодорожная сеть Яковлевского МО состоит из дорог регионального и межмуниципального значения. По территории МО проходит однопутная железнодорожная линия 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Новочугуевская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которая на станции 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Сибирцево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примыкает к Транссибирской железнодорожной магистрали.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52758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Дальком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ДД», ОАО «Тайга», ООО «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Лазаревский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ЛПК», ООО «Нарзан»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58029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школ, 4 ДОУ,  18 объектов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культуры, 7 модульных ФАП, 2 поликлиники, 2 стационара,               3 МФЦ.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6279"/>
                  </a:ext>
                </a:extLst>
              </a:tr>
              <a:tr h="41764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Потребительский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магазинов розничной торговли,  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посредническиие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организации, различные предприятия сферы услуг.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47702"/>
                  </a:ext>
                </a:extLst>
              </a:tr>
              <a:tr h="584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Особые условия ведения бизнеса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Территория Яковлевского МО является территорией применения  особого правового режима осуществления предпринимательской деятельности:  ТОР «Михайловский».</a:t>
                      </a:r>
                    </a:p>
                    <a:p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75602"/>
                  </a:ext>
                </a:extLst>
              </a:tr>
              <a:tr h="584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Инвестиционные площадки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39164"/>
                  </a:ext>
                </a:extLst>
              </a:tr>
              <a:tr h="33411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43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1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937DDD00-A2F2-4A80-ADA0-B757879D4CD9}"/>
              </a:ext>
            </a:extLst>
          </p:cNvPr>
          <p:cNvSpPr/>
          <p:nvPr/>
        </p:nvSpPr>
        <p:spPr>
          <a:xfrm>
            <a:off x="8214360" y="4273501"/>
            <a:ext cx="3535680" cy="822961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90" y="-18364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Социально-экономические показатели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(тренды за 5 лет)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4</a:t>
            </a:fld>
            <a:endParaRPr lang="ru-RU" noProof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70ECBF3-8E07-46D1-97D6-8AF8ED044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28042"/>
              </p:ext>
            </p:extLst>
          </p:nvPr>
        </p:nvGraphicFramePr>
        <p:xfrm>
          <a:off x="924560" y="1414733"/>
          <a:ext cx="10891521" cy="5008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507">
                  <a:extLst>
                    <a:ext uri="{9D8B030D-6E8A-4147-A177-3AD203B41FA5}">
                      <a16:colId xmlns:a16="http://schemas.microsoft.com/office/drawing/2014/main" val="2321076590"/>
                    </a:ext>
                  </a:extLst>
                </a:gridCol>
                <a:gridCol w="3630507">
                  <a:extLst>
                    <a:ext uri="{9D8B030D-6E8A-4147-A177-3AD203B41FA5}">
                      <a16:colId xmlns:a16="http://schemas.microsoft.com/office/drawing/2014/main" val="1511597986"/>
                    </a:ext>
                  </a:extLst>
                </a:gridCol>
                <a:gridCol w="3630507">
                  <a:extLst>
                    <a:ext uri="{9D8B030D-6E8A-4147-A177-3AD203B41FA5}">
                      <a16:colId xmlns:a16="http://schemas.microsoft.com/office/drawing/2014/main" val="887030648"/>
                    </a:ext>
                  </a:extLst>
                </a:gridCol>
              </a:tblGrid>
              <a:tr h="150962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Объемы отгрузки продукции </a:t>
                      </a:r>
                      <a:r>
                        <a:rPr lang="en-U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 в основные средства,</a:t>
                      </a:r>
                      <a:r>
                        <a:rPr lang="ru-RU" sz="1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лн.руб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Среднемесячная номинальная начисленная</a:t>
                      </a:r>
                    </a:p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плата, </a:t>
                      </a: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54349"/>
                  </a:ext>
                </a:extLst>
              </a:tr>
              <a:tr h="116641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Среднегодовая численность постоянного населения, чел.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Объем розничной торговли, </a:t>
                      </a: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млн.руб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субъектов предпринимательства на начало текущего года, ед. </a:t>
                      </a:r>
                    </a:p>
                    <a:p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12295"/>
                  </a:ext>
                </a:extLst>
              </a:tr>
              <a:tr h="116641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производства продукции сельского хозяйства, </a:t>
                      </a:r>
                      <a:r>
                        <a:rPr lang="ru-RU" sz="9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млн.руб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Численность</a:t>
                      </a:r>
                      <a:r>
                        <a:rPr lang="ru-RU" sz="1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зарегистрированных безработных, чел.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751637"/>
                  </a:ext>
                </a:extLst>
              </a:tr>
              <a:tr h="116641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 консолидированного бюджета муниципального образования всего, млн. руб.</a:t>
                      </a: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сельскохозяйственных товаропроизводителей,</a:t>
                      </a:r>
                      <a:r>
                        <a:rPr lang="ru-RU" sz="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ед.</a:t>
                      </a:r>
                    </a:p>
                    <a:p>
                      <a:r>
                        <a:rPr lang="ru-RU" sz="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Введено в действие жилых домов на территории, </a:t>
                      </a: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кв.м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71960"/>
                  </a:ext>
                </a:extLst>
              </a:tr>
            </a:tbl>
          </a:graphicData>
        </a:graphic>
      </p:graphicFrame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0F135B5-D3D1-446B-8E19-3CA8600029B9}"/>
              </a:ext>
            </a:extLst>
          </p:cNvPr>
          <p:cNvSpPr/>
          <p:nvPr/>
        </p:nvSpPr>
        <p:spPr>
          <a:xfrm>
            <a:off x="1005840" y="1960880"/>
            <a:ext cx="3535680" cy="822960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4FD513F-C9C9-4BE4-A7D4-FBAA0B4CE523}"/>
              </a:ext>
            </a:extLst>
          </p:cNvPr>
          <p:cNvSpPr/>
          <p:nvPr/>
        </p:nvSpPr>
        <p:spPr>
          <a:xfrm>
            <a:off x="4617720" y="2121153"/>
            <a:ext cx="3535680" cy="662687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2F2980E-E0DB-49D8-AEE8-E8EC169D858E}"/>
              </a:ext>
            </a:extLst>
          </p:cNvPr>
          <p:cNvSpPr/>
          <p:nvPr/>
        </p:nvSpPr>
        <p:spPr>
          <a:xfrm>
            <a:off x="8234680" y="1979931"/>
            <a:ext cx="3535680" cy="803909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CCFCEA1-375D-4C83-9A77-E8A6E77B5512}"/>
              </a:ext>
            </a:extLst>
          </p:cNvPr>
          <p:cNvSpPr/>
          <p:nvPr/>
        </p:nvSpPr>
        <p:spPr>
          <a:xfrm>
            <a:off x="8214360" y="2921112"/>
            <a:ext cx="3535680" cy="1036320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EEA49D22-2E1E-47D2-A1DA-C4BFD2FD64F4}"/>
              </a:ext>
            </a:extLst>
          </p:cNvPr>
          <p:cNvSpPr/>
          <p:nvPr/>
        </p:nvSpPr>
        <p:spPr>
          <a:xfrm>
            <a:off x="4541520" y="3172142"/>
            <a:ext cx="3535680" cy="822960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E19BD3E-FB18-4D91-9C9A-1222E1DEF38B}"/>
              </a:ext>
            </a:extLst>
          </p:cNvPr>
          <p:cNvSpPr/>
          <p:nvPr/>
        </p:nvSpPr>
        <p:spPr>
          <a:xfrm>
            <a:off x="995680" y="2910840"/>
            <a:ext cx="3535680" cy="1036320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FCDD820-49F2-4D28-80CD-FE2F1EED765C}"/>
              </a:ext>
            </a:extLst>
          </p:cNvPr>
          <p:cNvSpPr/>
          <p:nvPr/>
        </p:nvSpPr>
        <p:spPr>
          <a:xfrm>
            <a:off x="1005840" y="4273501"/>
            <a:ext cx="3535680" cy="822961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82F320F-1EED-4864-B5FD-F3FA9C35BBDE}"/>
              </a:ext>
            </a:extLst>
          </p:cNvPr>
          <p:cNvSpPr/>
          <p:nvPr/>
        </p:nvSpPr>
        <p:spPr>
          <a:xfrm>
            <a:off x="4602480" y="4166821"/>
            <a:ext cx="3535680" cy="929641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655AA50-22ED-4ED7-8344-7EF4ECA430DC}"/>
              </a:ext>
            </a:extLst>
          </p:cNvPr>
          <p:cNvSpPr/>
          <p:nvPr/>
        </p:nvSpPr>
        <p:spPr>
          <a:xfrm>
            <a:off x="924560" y="5436821"/>
            <a:ext cx="3535680" cy="822961"/>
          </a:xfrm>
          <a:custGeom>
            <a:avLst/>
            <a:gdLst>
              <a:gd name="connsiteX0" fmla="*/ 0 w 3535680"/>
              <a:gd name="connsiteY0" fmla="*/ 1036320 h 1036320"/>
              <a:gd name="connsiteX1" fmla="*/ 558800 w 3535680"/>
              <a:gd name="connsiteY1" fmla="*/ 914400 h 1036320"/>
              <a:gd name="connsiteX2" fmla="*/ 1412240 w 3535680"/>
              <a:gd name="connsiteY2" fmla="*/ 528320 h 1036320"/>
              <a:gd name="connsiteX3" fmla="*/ 1910080 w 3535680"/>
              <a:gd name="connsiteY3" fmla="*/ 731520 h 1036320"/>
              <a:gd name="connsiteX4" fmla="*/ 2489200 w 3535680"/>
              <a:gd name="connsiteY4" fmla="*/ 314960 h 1036320"/>
              <a:gd name="connsiteX5" fmla="*/ 3190240 w 3535680"/>
              <a:gd name="connsiteY5" fmla="*/ 142240 h 1036320"/>
              <a:gd name="connsiteX6" fmla="*/ 3535680 w 3535680"/>
              <a:gd name="connsiteY6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80" h="1036320">
                <a:moveTo>
                  <a:pt x="0" y="1036320"/>
                </a:moveTo>
                <a:cubicBezTo>
                  <a:pt x="161713" y="1017693"/>
                  <a:pt x="323427" y="999067"/>
                  <a:pt x="558800" y="914400"/>
                </a:cubicBezTo>
                <a:cubicBezTo>
                  <a:pt x="794173" y="829733"/>
                  <a:pt x="1187027" y="558800"/>
                  <a:pt x="1412240" y="528320"/>
                </a:cubicBezTo>
                <a:cubicBezTo>
                  <a:pt x="1637453" y="497840"/>
                  <a:pt x="1730587" y="767080"/>
                  <a:pt x="1910080" y="731520"/>
                </a:cubicBezTo>
                <a:cubicBezTo>
                  <a:pt x="2089573" y="695960"/>
                  <a:pt x="2275840" y="413173"/>
                  <a:pt x="2489200" y="314960"/>
                </a:cubicBezTo>
                <a:cubicBezTo>
                  <a:pt x="2702560" y="216747"/>
                  <a:pt x="3015827" y="194733"/>
                  <a:pt x="3190240" y="142240"/>
                </a:cubicBezTo>
                <a:cubicBezTo>
                  <a:pt x="3364653" y="89747"/>
                  <a:pt x="3450166" y="44873"/>
                  <a:pt x="35356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141439"/>
              </p:ext>
            </p:extLst>
          </p:nvPr>
        </p:nvGraphicFramePr>
        <p:xfrm>
          <a:off x="995679" y="1701492"/>
          <a:ext cx="3535681" cy="108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422272"/>
              </p:ext>
            </p:extLst>
          </p:nvPr>
        </p:nvGraphicFramePr>
        <p:xfrm>
          <a:off x="4602480" y="1671032"/>
          <a:ext cx="3535680" cy="111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17410"/>
              </p:ext>
            </p:extLst>
          </p:nvPr>
        </p:nvGraphicFramePr>
        <p:xfrm>
          <a:off x="955040" y="3172142"/>
          <a:ext cx="3576320" cy="85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57439"/>
              </p:ext>
            </p:extLst>
          </p:nvPr>
        </p:nvGraphicFramePr>
        <p:xfrm>
          <a:off x="8234680" y="1755477"/>
          <a:ext cx="3515360" cy="102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456466"/>
              </p:ext>
            </p:extLst>
          </p:nvPr>
        </p:nvGraphicFramePr>
        <p:xfrm>
          <a:off x="995680" y="4442603"/>
          <a:ext cx="3535680" cy="78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346787"/>
              </p:ext>
            </p:extLst>
          </p:nvPr>
        </p:nvGraphicFramePr>
        <p:xfrm>
          <a:off x="4617720" y="3172142"/>
          <a:ext cx="3499449" cy="87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18669"/>
              </p:ext>
            </p:extLst>
          </p:nvPr>
        </p:nvGraphicFramePr>
        <p:xfrm>
          <a:off x="4617720" y="4416725"/>
          <a:ext cx="3459480" cy="80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286222"/>
              </p:ext>
            </p:extLst>
          </p:nvPr>
        </p:nvGraphicFramePr>
        <p:xfrm>
          <a:off x="8234680" y="3286664"/>
          <a:ext cx="3515360" cy="76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26415"/>
              </p:ext>
            </p:extLst>
          </p:nvPr>
        </p:nvGraphicFramePr>
        <p:xfrm>
          <a:off x="8249920" y="5519843"/>
          <a:ext cx="3520440" cy="86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63161"/>
              </p:ext>
            </p:extLst>
          </p:nvPr>
        </p:nvGraphicFramePr>
        <p:xfrm>
          <a:off x="983603" y="5615796"/>
          <a:ext cx="3525520" cy="7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915300"/>
              </p:ext>
            </p:extLst>
          </p:nvPr>
        </p:nvGraphicFramePr>
        <p:xfrm>
          <a:off x="4602480" y="5520906"/>
          <a:ext cx="3535680" cy="84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59407"/>
              </p:ext>
            </p:extLst>
          </p:nvPr>
        </p:nvGraphicFramePr>
        <p:xfrm>
          <a:off x="8234680" y="4166821"/>
          <a:ext cx="3515360" cy="100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0648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278" y="0"/>
            <a:ext cx="2895851" cy="21764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9CE14F-E016-4145-9995-63427813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РЕСУРСНАЯ БАЗА ЯКОВЛЕВСКОГО МО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7E03E-CBF8-45D8-92C0-8713BB7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2024г.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A8AD-DDA1-4C9C-83ED-C13B21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Инвестиционный профиль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97A-0EF3-43FB-A354-4370DB2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77512AC-E511-42B1-BFF3-3B58477E0A6C}"/>
              </a:ext>
            </a:extLst>
          </p:cNvPr>
          <p:cNvSpPr/>
          <p:nvPr/>
        </p:nvSpPr>
        <p:spPr>
          <a:xfrm>
            <a:off x="924560" y="1373635"/>
            <a:ext cx="4998720" cy="109524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Трудоспособное население – 6 656чел.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Численность безработных – 109 чел.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Вакансии – 254 ед.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993BEE6-4054-440B-98AE-93EAA9C7D3B0}"/>
              </a:ext>
            </a:extLst>
          </p:cNvPr>
          <p:cNvSpPr/>
          <p:nvPr/>
        </p:nvSpPr>
        <p:spPr>
          <a:xfrm>
            <a:off x="924560" y="2539177"/>
            <a:ext cx="4998720" cy="37397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 сельскохозяйственного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 – 50,305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тыс.га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Пашни -18,113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тыс.га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ископаемые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представлены месторождениями и проявлениями различных строительных материалов, энергетических ресурсов: каменного угля и торфа, металлов: сурьма, ртуть, золото, гравий, песок.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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3D114B0-1CF6-4335-8A85-72BEFBCFCFD3}"/>
              </a:ext>
            </a:extLst>
          </p:cNvPr>
          <p:cNvSpPr/>
          <p:nvPr/>
        </p:nvSpPr>
        <p:spPr>
          <a:xfrm>
            <a:off x="6139180" y="1373635"/>
            <a:ext cx="4998720" cy="27411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Протяженность автомобильных дорог общего пользования регионального и межмуниципального значения, местного значения, составляет 373,324 км, с усовершенствованным покрытием - 118,3 км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9C3C14C-A852-477E-AC71-40E4BF801A07}"/>
              </a:ext>
            </a:extLst>
          </p:cNvPr>
          <p:cNvSpPr/>
          <p:nvPr/>
        </p:nvSpPr>
        <p:spPr>
          <a:xfrm>
            <a:off x="6139180" y="4192270"/>
            <a:ext cx="4998720" cy="208661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 инфраструктура находится в ведении Дальневосточной железной дороги (филиал ОАО «РЖД»). По территории района проходит однопутная железнодорожная линия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Новочугуевская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которая на станции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Сибирцево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примыкает к Транссибирской железнодорожной магистрали.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Автомобильная дорога   краевого значения «Осиновка-Рудная Пристань»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Расстояние по автомобильной дороги до г. Владивостока – 281 км</a:t>
            </a:r>
          </a:p>
        </p:txBody>
      </p:sp>
    </p:spTree>
    <p:extLst>
      <p:ext uri="{BB962C8B-B14F-4D97-AF65-F5344CB8AC3E}">
        <p14:creationId xmlns:p14="http://schemas.microsoft.com/office/powerpoint/2010/main" val="168356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355" y="-82496"/>
            <a:ext cx="2895851" cy="21764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30" y="892177"/>
            <a:ext cx="8840325" cy="1325563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предприятия – компетенции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id="{2654F410-6291-4BE1-A9E2-4C949966E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59063"/>
              </p:ext>
            </p:extLst>
          </p:nvPr>
        </p:nvGraphicFramePr>
        <p:xfrm>
          <a:off x="3114351" y="1861665"/>
          <a:ext cx="8073054" cy="451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241">
                  <a:extLst>
                    <a:ext uri="{9D8B030D-6E8A-4147-A177-3AD203B41FA5}">
                      <a16:colId xmlns:a16="http://schemas.microsoft.com/office/drawing/2014/main" val="3370368970"/>
                    </a:ext>
                  </a:extLst>
                </a:gridCol>
                <a:gridCol w="4516016">
                  <a:extLst>
                    <a:ext uri="{9D8B030D-6E8A-4147-A177-3AD203B41FA5}">
                      <a16:colId xmlns:a16="http://schemas.microsoft.com/office/drawing/2014/main" val="2307457709"/>
                    </a:ext>
                  </a:extLst>
                </a:gridCol>
                <a:gridCol w="2985797">
                  <a:extLst>
                    <a:ext uri="{9D8B030D-6E8A-4147-A177-3AD203B41FA5}">
                      <a16:colId xmlns:a16="http://schemas.microsoft.com/office/drawing/2014/main" val="2258743896"/>
                    </a:ext>
                  </a:extLst>
                </a:gridCol>
              </a:tblGrid>
              <a:tr h="18017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Компания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КФХ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Доля в экономике,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0185"/>
                  </a:ext>
                </a:extLst>
              </a:tr>
              <a:tr h="180172">
                <a:tc gridSpan="3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экономической деятельности:  промышленность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52741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Дальком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77822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ОАО «Тайга»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690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Лазаревский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ЛПК»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89693"/>
                  </a:ext>
                </a:extLst>
              </a:tr>
              <a:tr h="18017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экономической деятельности:  сельское хозяйство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09053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СПК</a:t>
                      </a:r>
                      <a:r>
                        <a:rPr lang="ru-RU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(колхоз) «Полевой»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27369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СХПК</a:t>
                      </a:r>
                      <a:r>
                        <a:rPr lang="ru-RU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«Прогресс»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095392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«Глория-Н»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75552"/>
                  </a:ext>
                </a:extLst>
              </a:tr>
              <a:tr h="180172">
                <a:tc gridSpan="3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экономической деятельности: производство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670078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Акентьев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Аркадий Федорович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30684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«Нарзан»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20653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29620"/>
                  </a:ext>
                </a:extLst>
              </a:tr>
              <a:tr h="180172">
                <a:tc gridSpan="3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экономической деятельности: переработка сельскохозяйственной продукции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15294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«Яковлевский РАЙЗАГОТОХОТПРОМ»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16358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МорозКо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79798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274277"/>
                  </a:ext>
                </a:extLst>
              </a:tr>
            </a:tbl>
          </a:graphicData>
        </a:graphic>
      </p:graphicFrame>
      <p:sp>
        <p:nvSpPr>
          <p:cNvPr id="26" name="object 46">
            <a:extLst>
              <a:ext uri="{FF2B5EF4-FFF2-40B4-BE49-F238E27FC236}">
                <a16:creationId xmlns:a16="http://schemas.microsoft.com/office/drawing/2014/main" id="{CA600757-7C52-477C-BF30-6A7F1C109F0C}"/>
              </a:ext>
            </a:extLst>
          </p:cNvPr>
          <p:cNvSpPr>
            <a:spLocks/>
          </p:cNvSpPr>
          <p:nvPr/>
        </p:nvSpPr>
        <p:spPr bwMode="auto">
          <a:xfrm>
            <a:off x="1540697" y="1005735"/>
            <a:ext cx="1147313" cy="536063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defTabSz="802020">
              <a:defRPr/>
            </a:pPr>
            <a:endParaRPr lang="ru-RU" sz="157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47">
            <a:extLst>
              <a:ext uri="{FF2B5EF4-FFF2-40B4-BE49-F238E27FC236}">
                <a16:creationId xmlns:a16="http://schemas.microsoft.com/office/drawing/2014/main" id="{A6E35362-D786-40D0-AE14-E7DEB3BFE862}"/>
              </a:ext>
            </a:extLst>
          </p:cNvPr>
          <p:cNvSpPr txBox="1"/>
          <p:nvPr/>
        </p:nvSpPr>
        <p:spPr>
          <a:xfrm>
            <a:off x="1540697" y="1105986"/>
            <a:ext cx="1147313" cy="244044"/>
          </a:xfrm>
          <a:prstGeom prst="rect">
            <a:avLst/>
          </a:prstGeom>
          <a:noFill/>
        </p:spPr>
        <p:txBody>
          <a:bodyPr lIns="0" tIns="14481" rIns="0" bIns="0">
            <a:spAutoFit/>
          </a:bodyPr>
          <a:lstStyle/>
          <a:p>
            <a:pPr marL="11139" algn="ctr" defTabSz="802020">
              <a:spcBef>
                <a:spcPts val="114"/>
              </a:spcBef>
              <a:defRPr/>
            </a:pPr>
            <a:r>
              <a:rPr lang="ru-RU" sz="1491" b="1" dirty="0">
                <a:solidFill>
                  <a:srgbClr val="414042"/>
                </a:solidFill>
                <a:latin typeface="Arial Black" panose="020B0A04020102020204" pitchFamily="34" charset="0"/>
                <a:cs typeface="Montserrat ExtraBold"/>
              </a:rPr>
              <a:t>Х</a:t>
            </a:r>
            <a:endParaRPr sz="1491" dirty="0">
              <a:solidFill>
                <a:prstClr val="black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28" name="object 51">
            <a:extLst>
              <a:ext uri="{FF2B5EF4-FFF2-40B4-BE49-F238E27FC236}">
                <a16:creationId xmlns:a16="http://schemas.microsoft.com/office/drawing/2014/main" id="{CF576A79-56CE-4374-93B8-F85B1A85C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697" y="1319019"/>
            <a:ext cx="1147313" cy="13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139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139" algn="ctr" defTabSz="802020" fontAlgn="base">
              <a:lnSpc>
                <a:spcPct val="100000"/>
              </a:lnSpc>
              <a:spcBef>
                <a:spcPts val="88"/>
              </a:spcBef>
              <a:spcAft>
                <a:spcPct val="0"/>
              </a:spcAft>
              <a:buNone/>
            </a:pPr>
            <a:r>
              <a:rPr lang="ru-RU" altLang="ru-RU" sz="789" b="1">
                <a:solidFill>
                  <a:srgbClr val="414042"/>
                </a:solidFill>
                <a:latin typeface="Arial Black" panose="020B0A04020102020204" pitchFamily="34" charset="0"/>
                <a:ea typeface="Montserrat ExtraBold" pitchFamily="2" charset="0"/>
                <a:cs typeface="Montserrat ExtraBold" pitchFamily="2" charset="0"/>
              </a:rPr>
              <a:t>компаний</a:t>
            </a:r>
            <a:endParaRPr lang="ru-RU" altLang="ru-RU" sz="789">
              <a:solidFill>
                <a:srgbClr val="000000"/>
              </a:solidFill>
              <a:latin typeface="Arial Black" panose="020B0A04020102020204" pitchFamily="34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9" name="object 46">
            <a:extLst>
              <a:ext uri="{FF2B5EF4-FFF2-40B4-BE49-F238E27FC236}">
                <a16:creationId xmlns:a16="http://schemas.microsoft.com/office/drawing/2014/main" id="{32E25338-8720-4DC1-9F4A-2E6708A40991}"/>
              </a:ext>
            </a:extLst>
          </p:cNvPr>
          <p:cNvSpPr>
            <a:spLocks/>
          </p:cNvSpPr>
          <p:nvPr/>
        </p:nvSpPr>
        <p:spPr bwMode="auto">
          <a:xfrm>
            <a:off x="1540697" y="1678250"/>
            <a:ext cx="1147313" cy="537455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defTabSz="802020">
              <a:defRPr/>
            </a:pPr>
            <a:endParaRPr lang="ru-RU" sz="157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47">
            <a:extLst>
              <a:ext uri="{FF2B5EF4-FFF2-40B4-BE49-F238E27FC236}">
                <a16:creationId xmlns:a16="http://schemas.microsoft.com/office/drawing/2014/main" id="{4E1A9413-6679-4F75-8A1E-9B1239DF27B1}"/>
              </a:ext>
            </a:extLst>
          </p:cNvPr>
          <p:cNvSpPr txBox="1"/>
          <p:nvPr/>
        </p:nvSpPr>
        <p:spPr>
          <a:xfrm>
            <a:off x="1540697" y="1735337"/>
            <a:ext cx="1147313" cy="244044"/>
          </a:xfrm>
          <a:prstGeom prst="rect">
            <a:avLst/>
          </a:prstGeom>
        </p:spPr>
        <p:txBody>
          <a:bodyPr lIns="0" tIns="14481" rIns="0" bIns="0">
            <a:spAutoFit/>
          </a:bodyPr>
          <a:lstStyle/>
          <a:p>
            <a:pPr marL="11139" algn="ctr" defTabSz="802020">
              <a:spcBef>
                <a:spcPts val="114"/>
              </a:spcBef>
              <a:defRPr/>
            </a:pPr>
            <a:r>
              <a:rPr lang="ru-RU" sz="1491" b="1" dirty="0">
                <a:solidFill>
                  <a:srgbClr val="414042"/>
                </a:solidFill>
                <a:latin typeface="Arial Black" panose="020B0A04020102020204" pitchFamily="34" charset="0"/>
                <a:cs typeface="Montserrat ExtraBold"/>
              </a:rPr>
              <a:t>80%+</a:t>
            </a:r>
            <a:endParaRPr sz="1491" dirty="0">
              <a:solidFill>
                <a:prstClr val="black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id="{6568512A-BF8D-4070-8D10-B069AC12C05B}"/>
              </a:ext>
            </a:extLst>
          </p:cNvPr>
          <p:cNvSpPr txBox="1"/>
          <p:nvPr/>
        </p:nvSpPr>
        <p:spPr>
          <a:xfrm>
            <a:off x="1540697" y="1937674"/>
            <a:ext cx="1147313" cy="218933"/>
          </a:xfrm>
          <a:prstGeom prst="rect">
            <a:avLst/>
          </a:prstGeom>
        </p:spPr>
        <p:txBody>
          <a:bodyPr lIns="0" tIns="11139" rIns="0" bIns="0">
            <a:spAutoFit/>
          </a:bodyPr>
          <a:lstStyle/>
          <a:p>
            <a:pPr marL="11139" algn="ctr" defTabSz="802020">
              <a:lnSpc>
                <a:spcPts val="789"/>
              </a:lnSpc>
              <a:spcBef>
                <a:spcPts val="88"/>
              </a:spcBef>
              <a:defRPr/>
            </a:pPr>
            <a:r>
              <a:rPr lang="ru-RU" sz="833" b="1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экономики территории</a:t>
            </a:r>
            <a:endParaRPr sz="833" b="1" dirty="0">
              <a:solidFill>
                <a:srgbClr val="41404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0EEB1A5-66AD-4FCA-B718-AABDD093F290}"/>
              </a:ext>
            </a:extLst>
          </p:cNvPr>
          <p:cNvCxnSpPr>
            <a:cxnSpLocks/>
          </p:cNvCxnSpPr>
          <p:nvPr/>
        </p:nvCxnSpPr>
        <p:spPr>
          <a:xfrm>
            <a:off x="1368043" y="3349705"/>
            <a:ext cx="0" cy="26482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FDC423EB-7AB0-43C3-BCA8-12619FB2B32B}"/>
              </a:ext>
            </a:extLst>
          </p:cNvPr>
          <p:cNvSpPr/>
          <p:nvPr/>
        </p:nvSpPr>
        <p:spPr>
          <a:xfrm>
            <a:off x="1282406" y="3346537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020">
              <a:defRPr/>
            </a:pPr>
            <a:endParaRPr lang="ru-RU" sz="15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A964911-AEBE-40F8-A621-4874B64FE824}"/>
              </a:ext>
            </a:extLst>
          </p:cNvPr>
          <p:cNvSpPr/>
          <p:nvPr/>
        </p:nvSpPr>
        <p:spPr>
          <a:xfrm>
            <a:off x="1282406" y="5824262"/>
            <a:ext cx="180000" cy="18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802020">
              <a:defRPr/>
            </a:pPr>
            <a:endParaRPr lang="ru-RU" sz="15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bject 51">
            <a:extLst>
              <a:ext uri="{FF2B5EF4-FFF2-40B4-BE49-F238E27FC236}">
                <a16:creationId xmlns:a16="http://schemas.microsoft.com/office/drawing/2014/main" id="{B3AD828A-261D-474E-B685-4AE18F3FB413}"/>
              </a:ext>
            </a:extLst>
          </p:cNvPr>
          <p:cNvSpPr txBox="1"/>
          <p:nvPr/>
        </p:nvSpPr>
        <p:spPr>
          <a:xfrm>
            <a:off x="1448801" y="3324642"/>
            <a:ext cx="1265664" cy="452394"/>
          </a:xfrm>
          <a:prstGeom prst="rect">
            <a:avLst/>
          </a:prstGeom>
        </p:spPr>
        <p:txBody>
          <a:bodyPr lIns="0" tIns="11139" rIns="0" bIns="0">
            <a:spAutoFit/>
          </a:bodyPr>
          <a:lstStyle/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Отраслевые </a:t>
            </a:r>
          </a:p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компетенции </a:t>
            </a:r>
          </a:p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</a:t>
            </a:r>
            <a:endParaRPr sz="900" b="1" spc="9" dirty="0">
              <a:solidFill>
                <a:srgbClr val="41404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51">
            <a:extLst>
              <a:ext uri="{FF2B5EF4-FFF2-40B4-BE49-F238E27FC236}">
                <a16:creationId xmlns:a16="http://schemas.microsoft.com/office/drawing/2014/main" id="{7EA51355-1D69-4F2F-9A62-62F0109D6CCD}"/>
              </a:ext>
            </a:extLst>
          </p:cNvPr>
          <p:cNvSpPr txBox="1"/>
          <p:nvPr/>
        </p:nvSpPr>
        <p:spPr>
          <a:xfrm>
            <a:off x="1418169" y="4524864"/>
            <a:ext cx="1332497" cy="301071"/>
          </a:xfrm>
          <a:prstGeom prst="rect">
            <a:avLst/>
          </a:prstGeom>
        </p:spPr>
        <p:txBody>
          <a:bodyPr lIns="0" tIns="11139" rIns="0" bIns="0">
            <a:spAutoFit/>
          </a:bodyPr>
          <a:lstStyle/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Компетенции </a:t>
            </a:r>
          </a:p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бизнеса</a:t>
            </a:r>
            <a:endParaRPr sz="900" b="1" spc="9" dirty="0">
              <a:solidFill>
                <a:srgbClr val="41404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6D0778D0-DACC-479F-BC27-6710349DC2C1}"/>
              </a:ext>
            </a:extLst>
          </p:cNvPr>
          <p:cNvSpPr txBox="1"/>
          <p:nvPr/>
        </p:nvSpPr>
        <p:spPr>
          <a:xfrm>
            <a:off x="1395891" y="5683317"/>
            <a:ext cx="1371484" cy="439570"/>
          </a:xfrm>
          <a:prstGeom prst="rect">
            <a:avLst/>
          </a:prstGeom>
        </p:spPr>
        <p:txBody>
          <a:bodyPr lIns="0" tIns="11139" rIns="0" bIns="0">
            <a:spAutoFit/>
          </a:bodyPr>
          <a:lstStyle/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Носители </a:t>
            </a:r>
          </a:p>
          <a:p>
            <a:pPr marL="11139" algn="ctr" defTabSz="802020">
              <a:spcBef>
                <a:spcPts val="88"/>
              </a:spcBef>
              <a:defRPr/>
            </a:pPr>
            <a:r>
              <a:rPr lang="ru-RU" sz="900" b="1" spc="9" dirty="0">
                <a:solidFill>
                  <a:srgbClr val="41404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компетенций                        – персонал</a:t>
            </a:r>
            <a:endParaRPr sz="900" b="1" spc="9" dirty="0">
              <a:solidFill>
                <a:srgbClr val="41404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F527135-7699-4BE9-A5FE-9BB37E0AF618}"/>
              </a:ext>
            </a:extLst>
          </p:cNvPr>
          <p:cNvSpPr/>
          <p:nvPr/>
        </p:nvSpPr>
        <p:spPr>
          <a:xfrm>
            <a:off x="1282406" y="4582705"/>
            <a:ext cx="180000" cy="180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802020">
              <a:defRPr/>
            </a:pPr>
            <a:endParaRPr lang="ru-RU" sz="157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31" y="0"/>
            <a:ext cx="2895851" cy="217646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365125"/>
            <a:ext cx="10515600" cy="662781"/>
          </a:xfrm>
        </p:spPr>
        <p:txBody>
          <a:bodyPr lIns="0" rtlCol="0"/>
          <a:lstStyle/>
          <a:p>
            <a:pPr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РЕАЛИЗУЕМЫЕ ИНВЕСТИЦИОННЫЕ ПРОЕКТЫ</a:t>
            </a:r>
          </a:p>
        </p:txBody>
      </p:sp>
      <p:graphicFrame>
        <p:nvGraphicFramePr>
          <p:cNvPr id="53" name="Таблица 50">
            <a:extLst>
              <a:ext uri="{FF2B5EF4-FFF2-40B4-BE49-F238E27FC236}">
                <a16:creationId xmlns:a16="http://schemas.microsoft.com/office/drawing/2014/main" id="{7EB17215-3702-4854-86F9-086DB8BCA1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908678637"/>
              </p:ext>
            </p:extLst>
          </p:nvPr>
        </p:nvGraphicFramePr>
        <p:xfrm>
          <a:off x="195943" y="1152908"/>
          <a:ext cx="11794017" cy="5657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8435">
                  <a:extLst>
                    <a:ext uri="{9D8B030D-6E8A-4147-A177-3AD203B41FA5}">
                      <a16:colId xmlns:a16="http://schemas.microsoft.com/office/drawing/2014/main" val="544038161"/>
                    </a:ext>
                  </a:extLst>
                </a:gridCol>
                <a:gridCol w="1847005">
                  <a:extLst>
                    <a:ext uri="{9D8B030D-6E8A-4147-A177-3AD203B41FA5}">
                      <a16:colId xmlns:a16="http://schemas.microsoft.com/office/drawing/2014/main" val="2284043154"/>
                    </a:ext>
                  </a:extLst>
                </a:gridCol>
                <a:gridCol w="1262817">
                  <a:extLst>
                    <a:ext uri="{9D8B030D-6E8A-4147-A177-3AD203B41FA5}">
                      <a16:colId xmlns:a16="http://schemas.microsoft.com/office/drawing/2014/main" val="2987712514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929661786"/>
                    </a:ext>
                  </a:extLst>
                </a:gridCol>
                <a:gridCol w="4119589">
                  <a:extLst>
                    <a:ext uri="{9D8B030D-6E8A-4147-A177-3AD203B41FA5}">
                      <a16:colId xmlns:a16="http://schemas.microsoft.com/office/drawing/2014/main" val="1501380911"/>
                    </a:ext>
                  </a:extLst>
                </a:gridCol>
              </a:tblGrid>
              <a:tr h="341483">
                <a:tc gridSpan="5">
                  <a:txBody>
                    <a:bodyPr/>
                    <a:lstStyle/>
                    <a:p>
                      <a:pPr algn="l" rtl="0"/>
                      <a:r>
                        <a:rPr lang="ru-RU" sz="1400" b="0" cap="all" spc="150" noProof="0" dirty="0">
                          <a:solidFill>
                            <a:schemeClr val="bg1"/>
                          </a:solidFill>
                        </a:rPr>
                        <a:t>Краткая характеристика</a:t>
                      </a:r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5677"/>
                  </a:ext>
                </a:extLst>
              </a:tr>
              <a:tr h="1147212"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Суть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Владелец (предприятие)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Сумма инвестиций, млн. руб.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создаваемых рабочих мест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Ожидание влияние на развитие МО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919137574"/>
                  </a:ext>
                </a:extLst>
              </a:tr>
              <a:tr h="1220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Строительство животноводческого комплекса с поголовьем 6 тыс. молочных пород и молокозавода мощностью переработки 250 т молока в сутки в Приморском крае (2 этапа)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200" noProof="0" dirty="0" err="1">
                          <a:solidFill>
                            <a:schemeClr val="tx1"/>
                          </a:solidFill>
                        </a:rPr>
                        <a:t>ТиЭйч</a:t>
                      </a:r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 Рус Приморский»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13 417,000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362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noProof="0" dirty="0">
                          <a:solidFill>
                            <a:schemeClr val="tx1"/>
                          </a:solidFill>
                        </a:rPr>
                        <a:t>Увеличение количества</a:t>
                      </a:r>
                      <a:r>
                        <a:rPr lang="ru-RU" sz="1100" baseline="0" noProof="0" dirty="0">
                          <a:solidFill>
                            <a:schemeClr val="tx1"/>
                          </a:solidFill>
                        </a:rPr>
                        <a:t> новых рабочих мест, привлечение в район </a:t>
                      </a:r>
                      <a:r>
                        <a:rPr lang="ru-RU" sz="1100" baseline="0" noProof="0" dirty="0" err="1">
                          <a:solidFill>
                            <a:schemeClr val="tx1"/>
                          </a:solidFill>
                        </a:rPr>
                        <a:t>высоквавлифицированных</a:t>
                      </a:r>
                      <a:r>
                        <a:rPr lang="ru-RU" sz="1100" baseline="0" noProof="0" dirty="0">
                          <a:solidFill>
                            <a:schemeClr val="tx1"/>
                          </a:solidFill>
                        </a:rPr>
                        <a:t> специалистов (вместе с семьей), что увеличит миграционный приток населения. Пополнение доходной части бюджета МО за счет налоговых поступлений. Обеспечение населения качественной молочной продукцией.</a:t>
                      </a:r>
                      <a:endParaRPr lang="ru-RU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245796599"/>
                  </a:ext>
                </a:extLst>
              </a:tr>
              <a:tr h="44345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Строительство поликлиники в с. Яковлевка 2000 </a:t>
                      </a:r>
                      <a:r>
                        <a:rPr lang="ru-RU" sz="1200" noProof="0" dirty="0" err="1">
                          <a:solidFill>
                            <a:schemeClr val="tx1"/>
                          </a:solidFill>
                        </a:rPr>
                        <a:t>кв.м</a:t>
                      </a:r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. на 150 посещений в смену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КГБУЗ «Арсеньевская ГБ»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297,00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Повышение</a:t>
                      </a:r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 качества жизни населения. </a:t>
                      </a:r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268177778"/>
                  </a:ext>
                </a:extLst>
              </a:tr>
              <a:tr h="828411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Строительство водовода централизованной системы водоснабжения Новосысоевского сельского поселения (ЖД станция </a:t>
                      </a:r>
                      <a:r>
                        <a:rPr lang="ru-RU" sz="1200" noProof="0" dirty="0" err="1">
                          <a:solidFill>
                            <a:schemeClr val="tx1"/>
                          </a:solidFill>
                        </a:rPr>
                        <a:t>Сысоевка</a:t>
                      </a:r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, с. Новосысоевка)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Администрация Яковлевского муниципального округа 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29,3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 населения округа чистой водой путем подключения к централизованному водоснабжению.</a:t>
                      </a:r>
                    </a:p>
                    <a:p>
                      <a:pPr algn="ctr" rtl="0"/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Повышение качества жизни населения</a:t>
                      </a:r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067565132"/>
                  </a:ext>
                </a:extLst>
              </a:tr>
              <a:tr h="971272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Строительство двух многоквартирных жилых домов в районе ул. Центральная, с. Яковлевка</a:t>
                      </a:r>
                    </a:p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АО «Корпорация развития жилищного строительства»</a:t>
                      </a:r>
                    </a:p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ООО «Монолит»</a:t>
                      </a:r>
                    </a:p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64,0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Обеспечение жилыми помещениями нуждающихся граждан, а также в целях притока кадров (учителя, врачи)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4107742485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666860975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2705121222"/>
                  </a:ext>
                </a:extLst>
              </a:tr>
            </a:tbl>
          </a:graphicData>
        </a:graphic>
      </p:graphicFrame>
      <p:sp>
        <p:nvSpPr>
          <p:cNvPr id="2" name="Дата 1">
            <a:extLst>
              <a:ext uri="{FF2B5EF4-FFF2-40B4-BE49-F238E27FC236}">
                <a16:creationId xmlns:a16="http://schemas.microsoft.com/office/drawing/2014/main" id="{402600B4-5BE8-447C-8531-6CD75CB4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7076FA-2B16-4A6F-9631-8D175CE7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5425916A-A2C0-45C3-9A48-E48DEB97F6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8520" y="825016"/>
            <a:ext cx="11054187" cy="733425"/>
          </a:xfrm>
        </p:spPr>
        <p:txBody>
          <a:bodyPr rtlCol="0">
            <a:norm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Сопровождаемые инвестиционные проекты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уровне региона и МО</a:t>
            </a:r>
          </a:p>
        </p:txBody>
      </p:sp>
    </p:spTree>
    <p:extLst>
      <p:ext uri="{BB962C8B-B14F-4D97-AF65-F5344CB8AC3E}">
        <p14:creationId xmlns:p14="http://schemas.microsoft.com/office/powerpoint/2010/main" val="298336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65125"/>
            <a:ext cx="10515600" cy="1325563"/>
          </a:xfrm>
        </p:spPr>
        <p:txBody>
          <a:bodyPr lIns="0"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ПРОЕКТЫ, ПРЕДЛАГАЕМЫЕ БИЗНЕСОМ</a:t>
            </a:r>
          </a:p>
        </p:txBody>
      </p:sp>
      <p:graphicFrame>
        <p:nvGraphicFramePr>
          <p:cNvPr id="53" name="Таблица 50">
            <a:extLst>
              <a:ext uri="{FF2B5EF4-FFF2-40B4-BE49-F238E27FC236}">
                <a16:creationId xmlns:a16="http://schemas.microsoft.com/office/drawing/2014/main" id="{7EB17215-3702-4854-86F9-086DB8BCA1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834654186"/>
              </p:ext>
            </p:extLst>
          </p:nvPr>
        </p:nvGraphicFramePr>
        <p:xfrm>
          <a:off x="838200" y="1753782"/>
          <a:ext cx="10515599" cy="48200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3880">
                  <a:extLst>
                    <a:ext uri="{9D8B030D-6E8A-4147-A177-3AD203B41FA5}">
                      <a16:colId xmlns:a16="http://schemas.microsoft.com/office/drawing/2014/main" val="544038161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2284043154"/>
                    </a:ext>
                  </a:extLst>
                </a:gridCol>
                <a:gridCol w="1931480">
                  <a:extLst>
                    <a:ext uri="{9D8B030D-6E8A-4147-A177-3AD203B41FA5}">
                      <a16:colId xmlns:a16="http://schemas.microsoft.com/office/drawing/2014/main" val="2987712514"/>
                    </a:ext>
                  </a:extLst>
                </a:gridCol>
                <a:gridCol w="2391599">
                  <a:extLst>
                    <a:ext uri="{9D8B030D-6E8A-4147-A177-3AD203B41FA5}">
                      <a16:colId xmlns:a16="http://schemas.microsoft.com/office/drawing/2014/main" val="1501380911"/>
                    </a:ext>
                  </a:extLst>
                </a:gridCol>
              </a:tblGrid>
              <a:tr h="551182">
                <a:tc gridSpan="4">
                  <a:txBody>
                    <a:bodyPr/>
                    <a:lstStyle/>
                    <a:p>
                      <a:pPr algn="l" rtl="0"/>
                      <a:r>
                        <a:rPr lang="ru-RU" sz="1400" b="0" cap="all" spc="150" noProof="0" dirty="0">
                          <a:solidFill>
                            <a:schemeClr val="bg1"/>
                          </a:solidFill>
                        </a:rPr>
                        <a:t>КРАТКАЯ ХАРАКТЕРИСТИКА</a:t>
                      </a:r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5677"/>
                  </a:ext>
                </a:extLst>
              </a:tr>
              <a:tr h="833548"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Идея инвестиционного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Предложившая компания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Объем ожидаемых инвестиций, млн. руб.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Запрашиваемые меры поддержки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919137574"/>
                  </a:ext>
                </a:extLst>
              </a:tr>
              <a:tr h="1346402"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Производство косметических и лечебных средств на основе пчеловодческой продукции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КФХ </a:t>
                      </a:r>
                      <a:r>
                        <a:rPr lang="ru-RU" sz="1300" noProof="0" dirty="0" err="1">
                          <a:solidFill>
                            <a:schemeClr val="tx1"/>
                          </a:solidFill>
                        </a:rPr>
                        <a:t>Кожокар</a:t>
                      </a:r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 С.Ф.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Льготный кредит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245796599"/>
                  </a:ext>
                </a:extLst>
              </a:tr>
              <a:tr h="2088910"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Проект комплексного развития территории Яковлевского  муниципального района в районе села Минеральное в  качестве центра </a:t>
                      </a:r>
                      <a:r>
                        <a:rPr lang="ru-RU" sz="1300" noProof="0" dirty="0" err="1">
                          <a:solidFill>
                            <a:schemeClr val="tx1"/>
                          </a:solidFill>
                        </a:rPr>
                        <a:t>апикультуры</a:t>
                      </a:r>
                      <a:endParaRPr lang="ru-RU" sz="13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ООО «Редкие особые сорта меда»</a:t>
                      </a:r>
                    </a:p>
                    <a:p>
                      <a:pPr algn="ctr" rtl="0"/>
                      <a:endParaRPr lang="ru-RU" sz="13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114,303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noProof="0" dirty="0">
                          <a:solidFill>
                            <a:schemeClr val="tx1"/>
                          </a:solidFill>
                        </a:rPr>
                        <a:t>Оказание содействия в решении проблемных</a:t>
                      </a:r>
                      <a:r>
                        <a:rPr lang="ru-RU" sz="1300" baseline="0" noProof="0" dirty="0">
                          <a:solidFill>
                            <a:schemeClr val="tx1"/>
                          </a:solidFill>
                        </a:rPr>
                        <a:t> вопросов в части переоформления земельных участков в соответствующую категорию.</a:t>
                      </a:r>
                      <a:endParaRPr lang="ru-RU" sz="13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268177778"/>
                  </a:ext>
                </a:extLst>
              </a:tr>
            </a:tbl>
          </a:graphicData>
        </a:graphic>
      </p:graphicFrame>
      <p:sp>
        <p:nvSpPr>
          <p:cNvPr id="2" name="Дата 1">
            <a:extLst>
              <a:ext uri="{FF2B5EF4-FFF2-40B4-BE49-F238E27FC236}">
                <a16:creationId xmlns:a16="http://schemas.microsoft.com/office/drawing/2014/main" id="{402600B4-5BE8-447C-8531-6CD75CB4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7076FA-2B16-4A6F-9631-8D175CE7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5425916A-A2C0-45C3-9A48-E48DEB97F6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8680" y="1257700"/>
            <a:ext cx="7108825" cy="733425"/>
          </a:xfrm>
        </p:spPr>
        <p:txBody>
          <a:bodyPr rtlCol="0">
            <a:norm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результатам интервью с ключевыми компаниями)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41" y="-60325"/>
            <a:ext cx="2895851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6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231775"/>
            <a:ext cx="10515600" cy="1325563"/>
          </a:xfrm>
        </p:spPr>
        <p:txBody>
          <a:bodyPr lIns="0" rtlCol="0"/>
          <a:lstStyle/>
          <a:p>
            <a:pPr algn="l" rt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ПЕРСПЕКТИВЫ действующего бизнеса</a:t>
            </a:r>
          </a:p>
        </p:txBody>
      </p:sp>
      <p:graphicFrame>
        <p:nvGraphicFramePr>
          <p:cNvPr id="53" name="Таблица 50">
            <a:extLst>
              <a:ext uri="{FF2B5EF4-FFF2-40B4-BE49-F238E27FC236}">
                <a16:creationId xmlns:a16="http://schemas.microsoft.com/office/drawing/2014/main" id="{7EB17215-3702-4854-86F9-086DB8BCA1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032566183"/>
              </p:ext>
            </p:extLst>
          </p:nvPr>
        </p:nvGraphicFramePr>
        <p:xfrm>
          <a:off x="419154" y="2079627"/>
          <a:ext cx="10515599" cy="34934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6486">
                  <a:extLst>
                    <a:ext uri="{9D8B030D-6E8A-4147-A177-3AD203B41FA5}">
                      <a16:colId xmlns:a16="http://schemas.microsoft.com/office/drawing/2014/main" val="5440381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28404315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987712514"/>
                    </a:ext>
                  </a:extLst>
                </a:gridCol>
                <a:gridCol w="4528456">
                  <a:extLst>
                    <a:ext uri="{9D8B030D-6E8A-4147-A177-3AD203B41FA5}">
                      <a16:colId xmlns:a16="http://schemas.microsoft.com/office/drawing/2014/main" val="1501380911"/>
                    </a:ext>
                  </a:extLst>
                </a:gridCol>
              </a:tblGrid>
              <a:tr h="159576">
                <a:tc gridSpan="4">
                  <a:txBody>
                    <a:bodyPr/>
                    <a:lstStyle/>
                    <a:p>
                      <a:pPr algn="l" rtl="0"/>
                      <a:r>
                        <a:rPr lang="ru-RU" sz="1400" b="0" cap="all" spc="150" noProof="0" dirty="0">
                          <a:solidFill>
                            <a:schemeClr val="bg1"/>
                          </a:solidFill>
                        </a:rPr>
                        <a:t>Структура экономики</a:t>
                      </a:r>
                    </a:p>
                    <a:p>
                      <a:pPr algn="l" rtl="0"/>
                      <a:r>
                        <a:rPr lang="ru-RU" sz="1400" b="0" cap="all" spc="150" noProof="0" dirty="0">
                          <a:solidFill>
                            <a:schemeClr val="bg1"/>
                          </a:solidFill>
                        </a:rPr>
                        <a:t>по видам экономической деятельности, %</a:t>
                      </a:r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ru-RU" sz="1400" b="0" cap="all" spc="15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ru-RU" sz="1400" b="0" cap="all" spc="1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5677"/>
                  </a:ext>
                </a:extLst>
              </a:tr>
              <a:tr h="140802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Основные виды экономической деятельности</a:t>
                      </a:r>
                      <a:endParaRPr lang="ru-RU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Настоящее время, доля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Перспектива,</a:t>
                      </a:r>
                    </a:p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доля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kern="1200" noProof="0" dirty="0">
                          <a:solidFill>
                            <a:schemeClr val="tx1"/>
                          </a:solidFill>
                        </a:rPr>
                        <a:t>Ожидание изменения ассортимента</a:t>
                      </a:r>
                      <a:endParaRPr lang="ru-RU" sz="12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91913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Добыча полезных ископаемых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Сурьма, ртуть, золото, минеральная вода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24579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Обрабатывающее производство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Топливные брикеты, шпон, карандашная </a:t>
                      </a:r>
                      <a:r>
                        <a:rPr lang="ru-RU" sz="1200" noProof="0" dirty="0" err="1">
                          <a:solidFill>
                            <a:schemeClr val="tx1"/>
                          </a:solidFill>
                        </a:rPr>
                        <a:t>дощечка,готовые</a:t>
                      </a:r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noProof="0" dirty="0" err="1">
                          <a:solidFill>
                            <a:schemeClr val="tx1"/>
                          </a:solidFill>
                        </a:rPr>
                        <a:t>домокомплекты</a:t>
                      </a:r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 из клееного бруса</a:t>
                      </a:r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1268177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Сельское</a:t>
                      </a:r>
                      <a:r>
                        <a:rPr lang="ru-RU" sz="1200" baseline="0" noProof="0" dirty="0">
                          <a:solidFill>
                            <a:schemeClr val="tx1"/>
                          </a:solidFill>
                        </a:rPr>
                        <a:t> хозяйство</a:t>
                      </a:r>
                      <a:endParaRPr lang="ru-RU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0,01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Молоко и молочная продукция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06756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Туристическая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noProof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000" noProof="0" dirty="0">
                          <a:solidFill>
                            <a:schemeClr val="tx1"/>
                          </a:solidFill>
                        </a:rPr>
                        <a:t>Разработка комплексного уникального торгового предложения для туристических операторов</a:t>
                      </a:r>
                    </a:p>
                    <a:p>
                      <a:pPr algn="ctr" rtl="0"/>
                      <a:r>
                        <a:rPr lang="ru-RU" sz="1000" noProof="0" dirty="0">
                          <a:solidFill>
                            <a:schemeClr val="tx1"/>
                          </a:solidFill>
                        </a:rPr>
                        <a:t>Совместно с КРДВ проведение переговоров с потенциальными инвесторами на предмет строительства базы отдыха</a:t>
                      </a:r>
                    </a:p>
                    <a:p>
                      <a:pPr algn="ctr" rtl="0"/>
                      <a:r>
                        <a:rPr lang="ru-RU" sz="1000" noProof="0" dirty="0">
                          <a:solidFill>
                            <a:schemeClr val="tx1"/>
                          </a:solidFill>
                        </a:rPr>
                        <a:t>гостиничного типа/</a:t>
                      </a:r>
                      <a:r>
                        <a:rPr lang="ru-RU" sz="1000" noProof="0" dirty="0" err="1">
                          <a:solidFill>
                            <a:schemeClr val="tx1"/>
                          </a:solidFill>
                        </a:rPr>
                        <a:t>глэмпингов</a:t>
                      </a:r>
                      <a:r>
                        <a:rPr lang="ru-RU" sz="1000" noProof="0" dirty="0">
                          <a:solidFill>
                            <a:schemeClr val="tx1"/>
                          </a:solidFill>
                        </a:rPr>
                        <a:t>/кемпингов с предоставлением вариантов потенциально пригодных земельных участков (с точки</a:t>
                      </a:r>
                    </a:p>
                    <a:p>
                      <a:pPr algn="ctr" rtl="0"/>
                      <a:r>
                        <a:rPr lang="ru-RU" sz="1000" noProof="0" dirty="0">
                          <a:solidFill>
                            <a:schemeClr val="tx1"/>
                          </a:solidFill>
                        </a:rPr>
                        <a:t>зрения логистики, обеспеченности ресурсами, нормативного оформления и т.д.)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4107742485"/>
                  </a:ext>
                </a:extLst>
              </a:tr>
            </a:tbl>
          </a:graphicData>
        </a:graphic>
      </p:graphicFrame>
      <p:sp>
        <p:nvSpPr>
          <p:cNvPr id="2" name="Дата 1">
            <a:extLst>
              <a:ext uri="{FF2B5EF4-FFF2-40B4-BE49-F238E27FC236}">
                <a16:creationId xmlns:a16="http://schemas.microsoft.com/office/drawing/2014/main" id="{402600B4-5BE8-447C-8531-6CD75CB4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2024г.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7076FA-2B16-4A6F-9631-8D175CE7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Инвестиционный профиль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5425916A-A2C0-45C3-9A48-E48DEB97F6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346202"/>
            <a:ext cx="7108825" cy="733425"/>
          </a:xfrm>
        </p:spPr>
        <p:txBody>
          <a:bodyPr rtlCol="0">
            <a:norm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изменения структуры экономики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результатам интервью с ключевыми компаниями)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86" y="-60325"/>
            <a:ext cx="2895851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B50C224A1D82F49BC6E55EC1EF1A344" ma:contentTypeVersion="10" ma:contentTypeDescription="Создание документа." ma:contentTypeScope="" ma:versionID="f77ef4acfbdf356b7095e9f038cd64e4">
  <xsd:schema xmlns:xsd="http://www.w3.org/2001/XMLSchema" xmlns:xs="http://www.w3.org/2001/XMLSchema" xmlns:p="http://schemas.microsoft.com/office/2006/metadata/properties" xmlns:ns2="aee68f4d-b8b0-4a8e-a057-318a793d3ad2" xmlns:ns3="cde5c099-3d1e-4e4b-b0e8-a18eb11689a5" targetNamespace="http://schemas.microsoft.com/office/2006/metadata/properties" ma:root="true" ma:fieldsID="f49e5ea9c96b5b39cb1e2d63ca611010" ns2:_="" ns3:_="">
    <xsd:import namespace="aee68f4d-b8b0-4a8e-a057-318a793d3ad2"/>
    <xsd:import namespace="cde5c099-3d1e-4e4b-b0e8-a18eb1168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68f4d-b8b0-4a8e-a057-318a793d3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1382c49-3196-4b0f-86f0-76ec65795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5c099-3d1e-4e4b-b0e8-a18eb11689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1e927cd-8d97-4007-a19e-8acf69bd6859}" ma:internalName="TaxCatchAll" ma:showField="CatchAllData" ma:web="cde5c099-3d1e-4e4b-b0e8-a18eb11689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e5c099-3d1e-4e4b-b0e8-a18eb11689a5" xsi:nil="true"/>
    <lcf76f155ced4ddcb4097134ff3c332f xmlns="aee68f4d-b8b0-4a8e-a057-318a793d3a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CC8AF-18BD-4A88-8184-47F7F8FF7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68f4d-b8b0-4a8e-a057-318a793d3ad2"/>
    <ds:schemaRef ds:uri="cde5c099-3d1e-4e4b-b0e8-a18eb1168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cde5c099-3d1e-4e4b-b0e8-a18eb11689a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ee68f4d-b8b0-4a8e-a057-318a793d3ad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3677</Words>
  <Application>Microsoft Office PowerPoint</Application>
  <PresentationFormat>Широкоэкранный</PresentationFormat>
  <Paragraphs>675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Легкий дым</vt:lpstr>
      <vt:lpstr>Инвестиционный профиль Яковлевского муниципального округа </vt:lpstr>
      <vt:lpstr> </vt:lpstr>
      <vt:lpstr>Преимущества Яковлевского муниципального округа</vt:lpstr>
      <vt:lpstr>Социально-экономические показатели (тренды за 5 лет)</vt:lpstr>
      <vt:lpstr>РЕСУРСНАЯ БАЗА ЯКОВЛЕВСКОГО МО</vt:lpstr>
      <vt:lpstr>Ключевые предприятия – компетенции</vt:lpstr>
      <vt:lpstr>РЕАЛИЗУЕМЫЕ ИНВЕСТИЦИОННЫЕ ПРОЕКТЫ</vt:lpstr>
      <vt:lpstr>ПРОЕКТЫ, ПРЕДЛАГАЕМЫЕ БИЗНЕСОМ</vt:lpstr>
      <vt:lpstr>ПЕРСПЕКТИВЫ действующего бизнеса</vt:lpstr>
      <vt:lpstr>Реестр бизнес-идей для реализации в Яковлевском МО</vt:lpstr>
      <vt:lpstr>Основные инвестиционные ниши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Презентация PowerPoint</vt:lpstr>
      <vt:lpstr>Swot-анализ ЯКОВЛЕВСКОГО МО</vt:lpstr>
      <vt:lpstr>Инвестиционная КОМАНДА  Яковлевского МО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Anton Yazovskikh</dc:creator>
  <cp:lastModifiedBy>tsikura@mail.ru</cp:lastModifiedBy>
  <cp:revision>164</cp:revision>
  <cp:lastPrinted>2024-09-23T23:43:41Z</cp:lastPrinted>
  <dcterms:created xsi:type="dcterms:W3CDTF">2023-03-07T09:44:22Z</dcterms:created>
  <dcterms:modified xsi:type="dcterms:W3CDTF">2024-09-27T04:01:58Z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0x010100AB50C224A1D82F49BC6E55EC1EF1A344</vt:lpwstr>
  </property>
</Properties>
</file>