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41"/>
  </p:notesMasterIdLst>
  <p:sldIdLst>
    <p:sldId id="256" r:id="rId2"/>
    <p:sldId id="257" r:id="rId3"/>
    <p:sldId id="267" r:id="rId4"/>
    <p:sldId id="266" r:id="rId5"/>
    <p:sldId id="265" r:id="rId6"/>
    <p:sldId id="264" r:id="rId7"/>
    <p:sldId id="263" r:id="rId8"/>
    <p:sldId id="262" r:id="rId9"/>
    <p:sldId id="261" r:id="rId10"/>
    <p:sldId id="258" r:id="rId11"/>
    <p:sldId id="271" r:id="rId12"/>
    <p:sldId id="270" r:id="rId13"/>
    <p:sldId id="286" r:id="rId14"/>
    <p:sldId id="287" r:id="rId15"/>
    <p:sldId id="288" r:id="rId16"/>
    <p:sldId id="289" r:id="rId17"/>
    <p:sldId id="290" r:id="rId18"/>
    <p:sldId id="269" r:id="rId19"/>
    <p:sldId id="275" r:id="rId20"/>
    <p:sldId id="274" r:id="rId21"/>
    <p:sldId id="268" r:id="rId22"/>
    <p:sldId id="273" r:id="rId23"/>
    <p:sldId id="272" r:id="rId24"/>
    <p:sldId id="276" r:id="rId25"/>
    <p:sldId id="277" r:id="rId26"/>
    <p:sldId id="278" r:id="rId27"/>
    <p:sldId id="280" r:id="rId28"/>
    <p:sldId id="281" r:id="rId29"/>
    <p:sldId id="282" r:id="rId30"/>
    <p:sldId id="283" r:id="rId31"/>
    <p:sldId id="284" r:id="rId32"/>
    <p:sldId id="293" r:id="rId33"/>
    <p:sldId id="285" r:id="rId34"/>
    <p:sldId id="294" r:id="rId35"/>
    <p:sldId id="296" r:id="rId36"/>
    <p:sldId id="297" r:id="rId37"/>
    <p:sldId id="295" r:id="rId38"/>
    <p:sldId id="291" r:id="rId39"/>
    <p:sldId id="292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30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7511318760725385E-2"/>
          <c:y val="0.13660235668259083"/>
          <c:w val="0.57084141706936142"/>
          <c:h val="0.863397643317409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explosion val="8"/>
            <c:extLst xmlns:c16r2="http://schemas.microsoft.com/office/drawing/2015/06/chart">
              <c:ext xmlns:c16="http://schemas.microsoft.com/office/drawing/2014/chart" uri="{C3380CC4-5D6E-409C-BE32-E72D297353CC}">
                <c16:uniqueId val="{00000000-B085-489D-9751-B8D142BCAE8E}"/>
              </c:ext>
            </c:extLst>
          </c:dPt>
          <c:dLbls>
            <c:dLbl>
              <c:idx val="0"/>
              <c:layout>
                <c:manualLayout>
                  <c:x val="0.10998611494957861"/>
                  <c:y val="-8.8955567436951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085-489D-9751-B8D142BCAE8E}"/>
                </c:ext>
              </c:extLst>
            </c:dLbl>
            <c:dLbl>
              <c:idx val="1"/>
              <c:layout>
                <c:manualLayout>
                  <c:x val="-8.2873482377072885E-2"/>
                  <c:y val="8.43670147761359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085-489D-9751-B8D142BCAE8E}"/>
                </c:ext>
              </c:extLst>
            </c:dLbl>
            <c:dLbl>
              <c:idx val="2"/>
              <c:layout>
                <c:manualLayout>
                  <c:x val="-0.12977254134297292"/>
                  <c:y val="-1.98488362404177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085-489D-9751-B8D142BCAE8E}"/>
                </c:ext>
              </c:extLst>
            </c:dLbl>
            <c:dLbl>
              <c:idx val="3"/>
              <c:layout>
                <c:manualLayout>
                  <c:x val="-8.5435410757849675E-2"/>
                  <c:y val="-7.2061611209865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085-489D-9751-B8D142BCAE8E}"/>
                </c:ext>
              </c:extLst>
            </c:dLbl>
            <c:dLbl>
              <c:idx val="4"/>
              <c:layout>
                <c:manualLayout>
                  <c:x val="-3.6593787558958098E-2"/>
                  <c:y val="-7.64057465837129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085-489D-9751-B8D142BCAE8E}"/>
                </c:ext>
              </c:extLst>
            </c:dLbl>
            <c:dLbl>
              <c:idx val="5"/>
              <c:layout>
                <c:manualLayout>
                  <c:x val="3.4721578226845316E-2"/>
                  <c:y val="-7.17562631929785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085-489D-9751-B8D142BCAE8E}"/>
                </c:ext>
              </c:extLst>
            </c:dLbl>
            <c:dLbl>
              <c:idx val="6"/>
              <c:layout>
                <c:manualLayout>
                  <c:x val="7.3593866062632157E-2"/>
                  <c:y val="-6.64761207088101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085-489D-9751-B8D142BCAE8E}"/>
                </c:ext>
              </c:extLst>
            </c:dLbl>
            <c:dLbl>
              <c:idx val="7"/>
              <c:layout>
                <c:manualLayout>
                  <c:x val="0.11956809665776347"/>
                  <c:y val="-2.56091337073658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085-489D-9751-B8D142BCAE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НДФЛ</c:v>
                </c:pt>
                <c:pt idx="1">
                  <c:v>налоги на товары, релизуемые на территории РФ</c:v>
                </c:pt>
                <c:pt idx="2">
                  <c:v>налоги на совокупный доход</c:v>
                </c:pt>
                <c:pt idx="3">
                  <c:v>налоги на имущество</c:v>
                </c:pt>
                <c:pt idx="4">
                  <c:v>доходы от использования имущества,находящегося в муниципальной собственности</c:v>
                </c:pt>
                <c:pt idx="5">
                  <c:v>государственная пошлина</c:v>
                </c:pt>
                <c:pt idx="6">
                  <c:v>доходы от продажи материальных и нематериальных активов</c:v>
                </c:pt>
                <c:pt idx="7">
                  <c:v>прочие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90.79</c:v>
                </c:pt>
                <c:pt idx="1">
                  <c:v>3.36</c:v>
                </c:pt>
                <c:pt idx="2">
                  <c:v>0.43</c:v>
                </c:pt>
                <c:pt idx="3">
                  <c:v>0.96</c:v>
                </c:pt>
                <c:pt idx="4">
                  <c:v>1.1100000000000001</c:v>
                </c:pt>
                <c:pt idx="5">
                  <c:v>0.41</c:v>
                </c:pt>
                <c:pt idx="6">
                  <c:v>2.5299999999999998</c:v>
                </c:pt>
                <c:pt idx="7">
                  <c:v>0.41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B085-489D-9751-B8D142BCAE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.65789143263237049"/>
          <c:y val="1.5368540922353643E-2"/>
          <c:w val="0.33887247147011212"/>
          <c:h val="0.91477995500499942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7442876717401775E-2"/>
          <c:y val="6.7047923037791127E-2"/>
          <c:w val="0.5887969075560805"/>
          <c:h val="0.72380627298721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349582.29</c:v>
                </c:pt>
                <c:pt idx="1">
                  <c:v>381293.13</c:v>
                </c:pt>
                <c:pt idx="2">
                  <c:v>519845</c:v>
                </c:pt>
                <c:pt idx="3">
                  <c:v>509427</c:v>
                </c:pt>
                <c:pt idx="4">
                  <c:v>515849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42B-4338-AFA8-1172AC87780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межбюджетные трансферты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333673.11</c:v>
                </c:pt>
                <c:pt idx="1">
                  <c:v>387632.34</c:v>
                </c:pt>
                <c:pt idx="2">
                  <c:v>440909.29</c:v>
                </c:pt>
                <c:pt idx="3">
                  <c:v>384867.92</c:v>
                </c:pt>
                <c:pt idx="4">
                  <c:v>390702.44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42B-4338-AFA8-1172AC8778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473280"/>
        <c:axId val="33474816"/>
      </c:barChart>
      <c:catAx>
        <c:axId val="334732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3474816"/>
        <c:crosses val="autoZero"/>
        <c:auto val="1"/>
        <c:lblAlgn val="ctr"/>
        <c:lblOffset val="100"/>
        <c:noMultiLvlLbl val="0"/>
      </c:catAx>
      <c:valAx>
        <c:axId val="334748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34732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740634081593272"/>
          <c:y val="2.0455745212882757E-2"/>
          <c:w val="0.21319877713392468"/>
          <c:h val="0.26901389641991297"/>
        </c:manualLayout>
      </c:layout>
      <c:overlay val="0"/>
      <c:txPr>
        <a:bodyPr/>
        <a:lstStyle/>
        <a:p>
          <a:pPr>
            <a:defRPr sz="16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  <c:perspective val="5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explosion val="25"/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6FE-46ED-B55E-6A590E900013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6FE-46ED-B55E-6A590E900013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6FE-46ED-B55E-6A590E900013}"/>
              </c:ext>
            </c:extLst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6FE-46ED-B55E-6A590E900013}"/>
              </c:ext>
            </c:extLst>
          </c:dPt>
          <c:dPt>
            <c:idx val="4"/>
            <c:bubble3D val="0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6FE-46ED-B55E-6A590E900013}"/>
              </c:ext>
            </c:extLst>
          </c:dPt>
          <c:dPt>
            <c:idx val="5"/>
            <c:bubble3D val="0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6FE-46ED-B55E-6A590E900013}"/>
              </c:ext>
            </c:extLst>
          </c:dPt>
          <c:dPt>
            <c:idx val="6"/>
            <c:bubble3D val="0"/>
            <c:spPr>
              <a:gradFill>
                <a:gsLst>
                  <a:gs pos="100000">
                    <a:schemeClr val="accent1">
                      <a:lumMod val="60000"/>
                      <a:lumMod val="60000"/>
                      <a:lumOff val="40000"/>
                    </a:schemeClr>
                  </a:gs>
                  <a:gs pos="0">
                    <a:schemeClr val="accent1">
                      <a:lumMod val="60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E6FE-46ED-B55E-6A590E900013}"/>
              </c:ext>
            </c:extLst>
          </c:dPt>
          <c:dPt>
            <c:idx val="7"/>
            <c:bubble3D val="0"/>
            <c:spPr>
              <a:gradFill>
                <a:gsLst>
                  <a:gs pos="100000">
                    <a:schemeClr val="accent2">
                      <a:lumMod val="60000"/>
                      <a:lumMod val="60000"/>
                      <a:lumOff val="40000"/>
                    </a:schemeClr>
                  </a:gs>
                  <a:gs pos="0">
                    <a:schemeClr val="accent2">
                      <a:lumMod val="60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E6FE-46ED-B55E-6A590E900013}"/>
              </c:ext>
            </c:extLst>
          </c:dPt>
          <c:dPt>
            <c:idx val="8"/>
            <c:bubble3D val="0"/>
            <c:spPr>
              <a:gradFill>
                <a:gsLst>
                  <a:gs pos="100000">
                    <a:schemeClr val="accent3">
                      <a:lumMod val="60000"/>
                      <a:lumMod val="60000"/>
                      <a:lumOff val="40000"/>
                    </a:schemeClr>
                  </a:gs>
                  <a:gs pos="0">
                    <a:schemeClr val="accent3">
                      <a:lumMod val="60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E6FE-46ED-B55E-6A590E900013}"/>
              </c:ext>
            </c:extLst>
          </c:dPt>
          <c:dPt>
            <c:idx val="9"/>
            <c:bubble3D val="0"/>
            <c:spPr>
              <a:gradFill>
                <a:gsLst>
                  <a:gs pos="100000">
                    <a:schemeClr val="accent4">
                      <a:lumMod val="60000"/>
                      <a:lumMod val="60000"/>
                      <a:lumOff val="40000"/>
                    </a:schemeClr>
                  </a:gs>
                  <a:gs pos="0">
                    <a:schemeClr val="accent4">
                      <a:lumMod val="60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E6FE-46ED-B55E-6A590E900013}"/>
              </c:ext>
            </c:extLst>
          </c:dPt>
          <c:dLbls>
            <c:dLbl>
              <c:idx val="0"/>
              <c:layout>
                <c:manualLayout>
                  <c:x val="-0.15018640716333662"/>
                  <c:y val="-0.1264203724816838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6FE-46ED-B55E-6A590E900013}"/>
                </c:ext>
              </c:extLst>
            </c:dLbl>
            <c:dLbl>
              <c:idx val="1"/>
              <c:layout>
                <c:manualLayout>
                  <c:x val="4.6028755089590437E-2"/>
                  <c:y val="-5.749937872581277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6FE-46ED-B55E-6A590E900013}"/>
                </c:ext>
              </c:extLst>
            </c:dLbl>
            <c:dLbl>
              <c:idx val="2"/>
              <c:layout>
                <c:manualLayout>
                  <c:x val="3.4750098429609189E-2"/>
                  <c:y val="5.210304545933503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6FE-46ED-B55E-6A590E900013}"/>
                </c:ext>
              </c:extLst>
            </c:dLbl>
            <c:dLbl>
              <c:idx val="4"/>
              <c:layout>
                <c:manualLayout>
                  <c:x val="8.0065421580837999E-4"/>
                  <c:y val="-0.1112795626919547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6FE-46ED-B55E-6A590E900013}"/>
                </c:ext>
              </c:extLst>
            </c:dLbl>
            <c:dLbl>
              <c:idx val="6"/>
              <c:layout>
                <c:manualLayout>
                  <c:x val="-0.14308321248906067"/>
                  <c:y val="-4.44930618202738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6FE-46ED-B55E-6A590E900013}"/>
                </c:ext>
              </c:extLst>
            </c:dLbl>
            <c:dLbl>
              <c:idx val="7"/>
              <c:layout>
                <c:manualLayout>
                  <c:x val="-0.16182680481895773"/>
                  <c:y val="-0.1143568747243931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6FE-46ED-B55E-6A590E900013}"/>
                </c:ext>
              </c:extLst>
            </c:dLbl>
            <c:dLbl>
              <c:idx val="1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E6FE-46ED-B55E-6A590E9000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Sheet1!$B$1:$L$1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 </c:v>
                </c:pt>
                <c:pt idx="8">
                  <c:v>Средства массовой информации</c:v>
                </c:pt>
                <c:pt idx="9">
                  <c:v>Обслуживание государственного (муниципального) долга</c:v>
                </c:pt>
              </c:strCache>
            </c:strRef>
          </c:cat>
          <c:val>
            <c:numRef>
              <c:f>Sheet1!$B$2:$L$2</c:f>
              <c:numCache>
                <c:formatCode>General</c:formatCode>
                <c:ptCount val="11"/>
                <c:pt idx="0">
                  <c:v>17.940000000000001</c:v>
                </c:pt>
                <c:pt idx="1">
                  <c:v>0.13</c:v>
                </c:pt>
                <c:pt idx="2">
                  <c:v>3.55</c:v>
                </c:pt>
                <c:pt idx="3">
                  <c:v>6.08</c:v>
                </c:pt>
                <c:pt idx="4">
                  <c:v>50.82</c:v>
                </c:pt>
                <c:pt idx="5">
                  <c:v>9.75</c:v>
                </c:pt>
                <c:pt idx="6">
                  <c:v>9.9600000000000009</c:v>
                </c:pt>
                <c:pt idx="7">
                  <c:v>1.01</c:v>
                </c:pt>
                <c:pt idx="8">
                  <c:v>0.75</c:v>
                </c:pt>
                <c:pt idx="9">
                  <c:v>0.01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5-E6FE-46ED-B55E-6A590E900013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explosion val="25"/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E6FE-46ED-B55E-6A590E900013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E6FE-46ED-B55E-6A590E900013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E6FE-46ED-B55E-6A590E900013}"/>
              </c:ext>
            </c:extLst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E6FE-46ED-B55E-6A590E900013}"/>
              </c:ext>
            </c:extLst>
          </c:dPt>
          <c:dPt>
            <c:idx val="4"/>
            <c:bubble3D val="0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E6FE-46ED-B55E-6A590E900013}"/>
              </c:ext>
            </c:extLst>
          </c:dPt>
          <c:dPt>
            <c:idx val="5"/>
            <c:bubble3D val="0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E6FE-46ED-B55E-6A590E900013}"/>
              </c:ext>
            </c:extLst>
          </c:dPt>
          <c:dPt>
            <c:idx val="6"/>
            <c:bubble3D val="0"/>
            <c:spPr>
              <a:gradFill>
                <a:gsLst>
                  <a:gs pos="100000">
                    <a:schemeClr val="accent1">
                      <a:lumMod val="60000"/>
                      <a:lumMod val="60000"/>
                      <a:lumOff val="40000"/>
                    </a:schemeClr>
                  </a:gs>
                  <a:gs pos="0">
                    <a:schemeClr val="accent1">
                      <a:lumMod val="60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E6FE-46ED-B55E-6A590E900013}"/>
              </c:ext>
            </c:extLst>
          </c:dPt>
          <c:dPt>
            <c:idx val="7"/>
            <c:bubble3D val="0"/>
            <c:spPr>
              <a:gradFill>
                <a:gsLst>
                  <a:gs pos="100000">
                    <a:schemeClr val="accent2">
                      <a:lumMod val="60000"/>
                      <a:lumMod val="60000"/>
                      <a:lumOff val="40000"/>
                    </a:schemeClr>
                  </a:gs>
                  <a:gs pos="0">
                    <a:schemeClr val="accent2">
                      <a:lumMod val="60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5-E6FE-46ED-B55E-6A590E900013}"/>
              </c:ext>
            </c:extLst>
          </c:dPt>
          <c:dPt>
            <c:idx val="8"/>
            <c:bubble3D val="0"/>
            <c:spPr>
              <a:gradFill>
                <a:gsLst>
                  <a:gs pos="100000">
                    <a:schemeClr val="accent3">
                      <a:lumMod val="60000"/>
                      <a:lumMod val="60000"/>
                      <a:lumOff val="40000"/>
                    </a:schemeClr>
                  </a:gs>
                  <a:gs pos="0">
                    <a:schemeClr val="accent3">
                      <a:lumMod val="60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7-E6FE-46ED-B55E-6A590E900013}"/>
              </c:ext>
            </c:extLst>
          </c:dPt>
          <c:dPt>
            <c:idx val="9"/>
            <c:bubble3D val="0"/>
            <c:spPr>
              <a:gradFill>
                <a:gsLst>
                  <a:gs pos="100000">
                    <a:schemeClr val="accent4">
                      <a:lumMod val="60000"/>
                      <a:lumMod val="60000"/>
                      <a:lumOff val="40000"/>
                    </a:schemeClr>
                  </a:gs>
                  <a:gs pos="0">
                    <a:schemeClr val="accent4">
                      <a:lumMod val="60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9-E6FE-46ED-B55E-6A590E90001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Sheet1!$B$1:$L$1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 </c:v>
                </c:pt>
                <c:pt idx="8">
                  <c:v>Средства массовой информации</c:v>
                </c:pt>
                <c:pt idx="9">
                  <c:v>Обслуживание государственного (муниципального) долга</c:v>
                </c:pt>
              </c:strCache>
            </c:strRef>
          </c:cat>
          <c:val>
            <c:numRef>
              <c:f>Sheet1!$B$3:$L$3</c:f>
              <c:numCache>
                <c:formatCode>General</c:formatCode>
                <c:ptCount val="1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A-E6FE-46ED-B55E-6A590E900013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explosion val="25"/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C-E6FE-46ED-B55E-6A590E900013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E-E6FE-46ED-B55E-6A590E900013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0-E6FE-46ED-B55E-6A590E900013}"/>
              </c:ext>
            </c:extLst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2-E6FE-46ED-B55E-6A590E900013}"/>
              </c:ext>
            </c:extLst>
          </c:dPt>
          <c:dPt>
            <c:idx val="4"/>
            <c:bubble3D val="0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4-E6FE-46ED-B55E-6A590E900013}"/>
              </c:ext>
            </c:extLst>
          </c:dPt>
          <c:dPt>
            <c:idx val="5"/>
            <c:bubble3D val="0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6-E6FE-46ED-B55E-6A590E900013}"/>
              </c:ext>
            </c:extLst>
          </c:dPt>
          <c:dPt>
            <c:idx val="6"/>
            <c:bubble3D val="0"/>
            <c:spPr>
              <a:gradFill>
                <a:gsLst>
                  <a:gs pos="100000">
                    <a:schemeClr val="accent1">
                      <a:lumMod val="60000"/>
                      <a:lumMod val="60000"/>
                      <a:lumOff val="40000"/>
                    </a:schemeClr>
                  </a:gs>
                  <a:gs pos="0">
                    <a:schemeClr val="accent1">
                      <a:lumMod val="60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8-E6FE-46ED-B55E-6A590E900013}"/>
              </c:ext>
            </c:extLst>
          </c:dPt>
          <c:dPt>
            <c:idx val="7"/>
            <c:bubble3D val="0"/>
            <c:spPr>
              <a:gradFill>
                <a:gsLst>
                  <a:gs pos="100000">
                    <a:schemeClr val="accent2">
                      <a:lumMod val="60000"/>
                      <a:lumMod val="60000"/>
                      <a:lumOff val="40000"/>
                    </a:schemeClr>
                  </a:gs>
                  <a:gs pos="0">
                    <a:schemeClr val="accent2">
                      <a:lumMod val="60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A-E6FE-46ED-B55E-6A590E900013}"/>
              </c:ext>
            </c:extLst>
          </c:dPt>
          <c:dPt>
            <c:idx val="8"/>
            <c:bubble3D val="0"/>
            <c:spPr>
              <a:gradFill>
                <a:gsLst>
                  <a:gs pos="100000">
                    <a:schemeClr val="accent3">
                      <a:lumMod val="60000"/>
                      <a:lumMod val="60000"/>
                      <a:lumOff val="40000"/>
                    </a:schemeClr>
                  </a:gs>
                  <a:gs pos="0">
                    <a:schemeClr val="accent3">
                      <a:lumMod val="60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C-E6FE-46ED-B55E-6A590E900013}"/>
              </c:ext>
            </c:extLst>
          </c:dPt>
          <c:dPt>
            <c:idx val="9"/>
            <c:bubble3D val="0"/>
            <c:spPr>
              <a:gradFill>
                <a:gsLst>
                  <a:gs pos="100000">
                    <a:schemeClr val="accent4">
                      <a:lumMod val="60000"/>
                      <a:lumMod val="60000"/>
                      <a:lumOff val="40000"/>
                    </a:schemeClr>
                  </a:gs>
                  <a:gs pos="0">
                    <a:schemeClr val="accent4">
                      <a:lumMod val="60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E-E6FE-46ED-B55E-6A590E90001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Sheet1!$B$1:$L$1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 </c:v>
                </c:pt>
                <c:pt idx="8">
                  <c:v>Средства массовой информации</c:v>
                </c:pt>
                <c:pt idx="9">
                  <c:v>Обслуживание государственного (муниципального) долга</c:v>
                </c:pt>
              </c:strCache>
            </c:strRef>
          </c:cat>
          <c:val>
            <c:numRef>
              <c:f>Sheet1!$B$4:$L$4</c:f>
              <c:numCache>
                <c:formatCode>General</c:formatCode>
                <c:ptCount val="1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F-E6FE-46ED-B55E-6A590E900013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CF816C-160C-4AC0-9B08-BEA7E259CB10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6DA4B-EE35-46C9-BA8C-B9F5F15BD7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12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6DA4B-EE35-46C9-BA8C-B9F5F15BD71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893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A98AF03-7270-45C2-A683-C5E353EF01A5}" type="datetime4">
              <a:rPr lang="en-US" smtClean="0"/>
              <a:pPr/>
              <a:t>January 29, 2024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January 29,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January 29,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January 29,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January 29,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January 29, 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January 29, 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January 29, 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January 29, 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January 29, 2024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January 29, 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January 29,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1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2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235768" y="5661248"/>
            <a:ext cx="2160240" cy="534957"/>
          </a:xfrm>
        </p:spPr>
        <p:txBody>
          <a:bodyPr/>
          <a:lstStyle/>
          <a:p>
            <a:pPr algn="ctr"/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декабря 2023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</a:p>
          <a:p>
            <a:pPr algn="ctr"/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с. Яковлевка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290" y="3865"/>
            <a:ext cx="3024336" cy="213918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564904"/>
            <a:ext cx="2736304" cy="349191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2008" y="184482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3600" dirty="0">
                <a:solidFill>
                  <a:srgbClr val="956B43">
                    <a:lumMod val="50000"/>
                  </a:srgbClr>
                </a:solidFill>
                <a:latin typeface="Broadway" pitchFamily="82" charset="0"/>
              </a:rPr>
              <a:t>Бюджет Яковлевского муниципального </a:t>
            </a:r>
          </a:p>
          <a:p>
            <a:pPr lvl="0" algn="ctr"/>
            <a:r>
              <a:rPr lang="ru-RU" sz="3600" dirty="0">
                <a:solidFill>
                  <a:srgbClr val="956B43">
                    <a:lumMod val="50000"/>
                  </a:srgbClr>
                </a:solidFill>
                <a:latin typeface="Broadway" pitchFamily="82" charset="0"/>
              </a:rPr>
              <a:t>округа</a:t>
            </a:r>
            <a:endParaRPr lang="en-US" sz="3600" dirty="0">
              <a:solidFill>
                <a:srgbClr val="956B43">
                  <a:lumMod val="50000"/>
                </a:srgbClr>
              </a:solidFill>
              <a:latin typeface="Broadway" pitchFamily="8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6273225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соответствии с решением Думы Яковлевского муниципального округа от 19 декабря 2023 года № 181-НПА</a:t>
            </a:r>
          </a:p>
        </p:txBody>
      </p:sp>
    </p:spTree>
    <p:extLst>
      <p:ext uri="{BB962C8B-B14F-4D97-AF65-F5344CB8AC3E}">
        <p14:creationId xmlns:p14="http://schemas.microsoft.com/office/powerpoint/2010/main" val="1601968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67544" y="0"/>
            <a:ext cx="8208912" cy="92333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Сведения о структуре доходов бюджета Яковлевского мунипального округа за 2022 год, утвержденных на 2023 год и  запланированных объемах на 2024 год  и плановый период 2025 и 2026 годов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4182891784"/>
              </p:ext>
            </p:extLst>
          </p:nvPr>
        </p:nvGraphicFramePr>
        <p:xfrm>
          <a:off x="501106" y="946568"/>
          <a:ext cx="8208912" cy="5578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00979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45402" y="0"/>
            <a:ext cx="8303062" cy="92333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>
                <a:ln w="11430"/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Сведения</a:t>
            </a:r>
            <a:r>
              <a:rPr kumimoji="0" lang="ru-RU" b="1" i="0" u="none" strike="noStrike" kern="0" cap="none" spc="0" normalizeH="0" noProof="0" dirty="0">
                <a:ln w="11430"/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о расходах</a:t>
            </a:r>
            <a:r>
              <a:rPr kumimoji="0" lang="ru-RU" b="1" i="0" u="none" strike="noStrike" kern="0" cap="none" spc="0" normalizeH="0" baseline="0" noProof="0" dirty="0">
                <a:ln w="11430"/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бюджета Яковлевского муниципального округа за 2022 год, плановых назначениях на 2023 год, на 2024 год и плановый период 2025 и 2026 годов в разрезе муниципальных программ, рублей</a:t>
            </a: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4308923"/>
              </p:ext>
            </p:extLst>
          </p:nvPr>
        </p:nvGraphicFramePr>
        <p:xfrm>
          <a:off x="445401" y="1011086"/>
          <a:ext cx="8253196" cy="54014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8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644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908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2857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0778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0778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20778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526709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МУНИЦИПАЛЬНЫЕ ПРОГРАММЫ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 за 2022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Утверждено на 2023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Утверждено на 2024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Утверждено на 2025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Утверждено на 2026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8873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39643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itchFamily="18" charset="0"/>
                          <a:cs typeface="Times New Roman" pitchFamily="18" charset="0"/>
                        </a:rPr>
                        <a:t>Развитие образования Яковлевского муниципального района на 2019 – 2025 годы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latin typeface="Times New Roman" pitchFamily="18" charset="0"/>
                          <a:cs typeface="Times New Roman" pitchFamily="18" charset="0"/>
                        </a:rPr>
                        <a:t>331 444 290,10</a:t>
                      </a:r>
                    </a:p>
                    <a:p>
                      <a:pPr algn="ctr"/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Times New Roman" pitchFamily="18" charset="0"/>
                          <a:cs typeface="Times New Roman" pitchFamily="18" charset="0"/>
                        </a:rPr>
                        <a:t>379 386 245,29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41739"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Развитие образования Яковлевского</a:t>
                      </a:r>
                      <a:r>
                        <a:rPr lang="ru-RU" sz="1100" baseline="0" dirty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округа на 2024 - 2030 годы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441 043 209,20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444 998 203,16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457 727 746,16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99819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Социальная поддержка населения Яковлевского муниципального района на 2019 – 2025 годы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56 419 368,10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52 637 733,93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57899"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Социальная поддержка населения Яковлевского муниципального округа на 2024 – 2030 годы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88 225 186,78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67 603 118,82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68 870 228,18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825885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Развитие культуры в </a:t>
                      </a:r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Яковлевском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муниципальном округе на 2019 – 2025 годы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44 346 133,36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56 833 449,81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702574"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Развитие культуры в </a:t>
                      </a:r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Яковлевском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муниципальном округе на 2024 – 2030 годы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105 680 964,06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91 278 057,26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92 775 344,35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4675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7272283"/>
              </p:ext>
            </p:extLst>
          </p:nvPr>
        </p:nvGraphicFramePr>
        <p:xfrm>
          <a:off x="467544" y="332656"/>
          <a:ext cx="8291265" cy="64209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4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4074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2872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3424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1335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1335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21335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1025955"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качественными услугами жилищно-коммунального хозяйства населения Яковлевского муниципального района на 2019 – 2025 годы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17 150 475,19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49 473 945,49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25955">
                <a:tc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качественными услугами жилищно-коммунального хозяйства населения Яковлевского муниципального округа на 2024 – 2030 годы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22 851 546,96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15 602 600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15 788 000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25955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Защита населения и территории от чрезвычайных ситуаций, обеспечение пожарной безопасности Яковлевского муниципального района на 2019 – 2025 годы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3  097 691,68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6 615 136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25955"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Защита населения и территории от чрезвычайных ситуаций, обеспечение пожарной безопасности Яковлевского муниципального округа на 2024 – 2030 годы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1 450 000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1 200 000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 200 000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25955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 среды в Яковлевском муниципальном</a:t>
                      </a:r>
                      <a:r>
                        <a:rPr lang="ru-RU" sz="1100" baseline="0" dirty="0">
                          <a:latin typeface="Times New Roman" pitchFamily="18" charset="0"/>
                          <a:cs typeface="Times New Roman" pitchFamily="18" charset="0"/>
                        </a:rPr>
                        <a:t> районе на 2019 – 2025 годы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1 820 824,16</a:t>
                      </a: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3 094 097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6182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4352644"/>
              </p:ext>
            </p:extLst>
          </p:nvPr>
        </p:nvGraphicFramePr>
        <p:xfrm>
          <a:off x="467544" y="332656"/>
          <a:ext cx="8291265" cy="6696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902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9469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3424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1335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1335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21335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1080120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Содержание и благоустройство</a:t>
                      </a:r>
                      <a:r>
                        <a:rPr lang="ru-RU" sz="12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Яковлевского муниципального округа на 2024 - 2030 годы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12 591 589,18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11 550 000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9 550 000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80120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 физической культуры и спорта  в Яковлевском муниципальном районе на 2019 – 2025 годы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5 832 996,45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18 015 382,02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77477"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Развитие физической культуры и спорта  в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Яковлевском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муниципальном округе на 2024 – 2030 годы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9 449 953,61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5 399 533,76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19 929 593,41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84901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Формирование современной городской среды населенных пунктов на территории Яковлевского муниципального округа на 2024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– 2030 годы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 495 198,85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8 495 198,85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8 495 198,85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393224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Развитие  транспортного комплекса Яковлевского муниципального округа на 2019 – 2025 годы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29 886 368,62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72 075 026,70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34604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36468"/>
              </p:ext>
            </p:extLst>
          </p:nvPr>
        </p:nvGraphicFramePr>
        <p:xfrm>
          <a:off x="395536" y="307424"/>
          <a:ext cx="8291265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902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9469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3424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1335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1335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21335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1080120">
                <a:tc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  транспортного комплекса Яковлевского муниципального округа на 2024 – 2030 годы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28 375 107,94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28 745 000</a:t>
                      </a: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20 512 000</a:t>
                      </a: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77477"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Информационное обеспечение органов местного самоуправления Яковлевского муниципального округа на 2019 -2025 годы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7 451 848,95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7 613 000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47624"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Информационно-техническое обеспечение органов местного самоуправления Яковлевского муниципального округа на 2024-2030 годы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 900 000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8 897 000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8 797 000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346368"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Развитие сельского хозяйства Яковлевского муниципального района на 2019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– 2025 годы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21 870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139 053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algn="ctr"/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23272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3232691"/>
              </p:ext>
            </p:extLst>
          </p:nvPr>
        </p:nvGraphicFramePr>
        <p:xfrm>
          <a:off x="395536" y="332656"/>
          <a:ext cx="8424936" cy="6380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902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9469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3424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2546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1080120">
                <a:tc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 сельского хозяйства Яковлевского муниципального округа на 2024 – 2030 годы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758 000,00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77477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Молодежь –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Яковлевскому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муниципальному району на 2019 – 2025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годы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2 388 421,22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2 568 350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02155"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Молодежь –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Яковлевскому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муниципальному округу на 2024 – 2030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годы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2 760 900,00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2 728 342,43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2 808 836,75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520762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Экономическое развитие и инновационная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экономика Яковлевского муниципального района на 2019 – 2025 годы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88 531 908,02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91 416</a:t>
                      </a:r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 330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222155"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Экономическое развитие и инновационная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экономика Яковлевского муниципального округа на 2024 – 2030 годы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150 803 207,48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135 957 000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135 887 000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87631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8286490"/>
              </p:ext>
            </p:extLst>
          </p:nvPr>
        </p:nvGraphicFramePr>
        <p:xfrm>
          <a:off x="395536" y="332656"/>
          <a:ext cx="8424936" cy="658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902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9469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3424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2546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1080120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Переселение граждан из аварийного жилищного</a:t>
                      </a:r>
                      <a:r>
                        <a:rPr lang="ru-RU" sz="12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фонда на территории Яковлевского муниципального района на 2019 – 2024 годы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1 888 633,60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3 328 211,70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26936"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Переселение граждан из аварийного жилищного</a:t>
                      </a:r>
                      <a:r>
                        <a:rPr lang="ru-RU" sz="12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фонда на территории Яковлевского муниципального округа на 2024 – 2030 годы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4 000 000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600 000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02155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Укрепление общественного здоровья на территории Яковлевского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района на 2019 – 2025 годы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50 536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1 248 350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02155"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Укрепление общественного здоровья на территории Яковлевского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округа на 2024 – 2030 годы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165 000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165 000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165 000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93925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1966741"/>
              </p:ext>
            </p:extLst>
          </p:nvPr>
        </p:nvGraphicFramePr>
        <p:xfrm>
          <a:off x="395536" y="332656"/>
          <a:ext cx="8640960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902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9469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3557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1080120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Профилактика правонарушений на территории Яковлевского муниципального района на 2019 – 2025 годы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7 122 840,70</a:t>
                      </a: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7 643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820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26936"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Профилактика правонарушений на территории Яковлевского муниципального округа на 2024 – 2030 годы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9 412 012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9 344 012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9 327 012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02155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Противодействие коррупции в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Яковлевском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муниципальном районе на 2019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– 2025 годы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60 000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60 000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02155"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Противодействие коррупции в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Яковлевском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муниципальном округе на 2024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– 2030 годы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99 000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72 000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72 000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57120"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ВСЕГО по муниципальным программам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597 514 206,15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752 148 230,94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896 060 876,06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832 805 066,28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852 074 959,70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34841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31540" y="-4528"/>
            <a:ext cx="8280920" cy="70788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 и направления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бюджетной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политики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980728"/>
            <a:ext cx="802889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Наращивание стабильных доходных источников и мобилизация в местный бюджет имеющихся резервов поступлений доходов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1668446"/>
            <a:ext cx="8028892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E8B7B7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системы управления бюджетными расходами, увязанной с формированием муниципальных программ Яковлевского муниципального округа с учетом интеграции  в них региональных проектов, направленных на достижение соответствующих результатов федеральных проектов в рамках решения задач национальных проектов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3068960"/>
            <a:ext cx="8028892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контроля за своевременным и полным перечислением налогов, сборов и иных платежей в бюджеты бюджетной системы Российской Федерации муниципальными учреждениями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39552" y="3992160"/>
            <a:ext cx="8010890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E8B7B7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использования бюджетных средств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39552" y="4454741"/>
            <a:ext cx="801089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E8B7B7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открытости и прозрачности бюджетного процесса, доступности информации о муниципальных финансах Яковлевского муниципального округа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39552" y="5157192"/>
            <a:ext cx="8010890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ответственности главных администраторов доходов бюджета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Яковлевского</a:t>
            </a:r>
            <a:r>
              <a:rPr lang="ru-RU" sz="1600" b="1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округа за качественное прогнозирование доходов бюджета Яковлевского муниципального округа и выполнение в полном объеме утвержденных годовых назначений по доходам местного бюджета, активизация претензионно-исковой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35210891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67544" y="-36576"/>
            <a:ext cx="8214600" cy="70788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показатели социально-экономического развития Яковлевского муниципального округа на среднесрочный период</a:t>
            </a:r>
          </a:p>
        </p:txBody>
      </p:sp>
      <p:graphicFrame>
        <p:nvGraphicFramePr>
          <p:cNvPr id="3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4882947"/>
              </p:ext>
            </p:extLst>
          </p:nvPr>
        </p:nvGraphicFramePr>
        <p:xfrm>
          <a:off x="-36512" y="671310"/>
          <a:ext cx="9180512" cy="6173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36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405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</a:tblGrid>
              <a:tr h="432048">
                <a:tc rowSpan="4"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259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037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консервативный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базовый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консервативный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базовый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консервативный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базовый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8204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1 вариант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2 вариант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1 вариант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2 вариант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1 вариант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2 вариант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3441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03178">
                <a:tc>
                  <a:txBody>
                    <a:bodyPr/>
                    <a:lstStyle/>
                    <a:p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Численность населения (в среднегодовом</a:t>
                      </a:r>
                      <a:r>
                        <a:rPr lang="ru-RU" sz="1050" baseline="0" dirty="0">
                          <a:latin typeface="Times New Roman" pitchFamily="18" charset="0"/>
                          <a:cs typeface="Times New Roman" pitchFamily="18" charset="0"/>
                        </a:rPr>
                        <a:t> исчислении)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тыс.чел.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13,300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12,309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12,134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11,932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11,,950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11,755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11,770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11,563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11,575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79051">
                <a:tc>
                  <a:txBody>
                    <a:bodyPr/>
                    <a:lstStyle/>
                    <a:p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Ввод в действие жилых домов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тыс.кв.м. в общей площади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0,495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1,022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1,114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2,069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2,205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2,312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2,397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2,483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2,504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54969">
                <a:tc>
                  <a:txBody>
                    <a:bodyPr/>
                    <a:lstStyle/>
                    <a:p>
                      <a:r>
                        <a:rPr lang="ru-RU" sz="105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Прожиточный минимум</a:t>
                      </a:r>
                      <a:r>
                        <a:rPr lang="ru-RU" sz="105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(на душу населения)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13 963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14 312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17 106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18 503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18 745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19 900</a:t>
                      </a:r>
                    </a:p>
                    <a:p>
                      <a:pPr algn="ctr"/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20 145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21 297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21 545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691760">
                <a:tc>
                  <a:txBody>
                    <a:bodyPr/>
                    <a:lstStyle/>
                    <a:p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Номинальная начисленная среднемесячная заработная плата работников организаций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руб/мес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39 908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46 262,90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49 652,50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52 154,30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52 364,20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55 156,10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55 566,10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58 630,90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59 233,50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95756">
                <a:tc>
                  <a:txBody>
                    <a:bodyPr/>
                    <a:lstStyle/>
                    <a:p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Уровень безработицы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% к экон.активному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1,9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2,1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1,9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1,9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1,8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963309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Численность безработных, зарегистрированных в государственных учреждениях службы занятости населения (на конец года)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тыс.чел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0,280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0,133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0,155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0,145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0,150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0,145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0,140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0,135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0,130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9745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8"/>
          <p:cNvSpPr/>
          <p:nvPr/>
        </p:nvSpPr>
        <p:spPr>
          <a:xfrm>
            <a:off x="467544" y="3068960"/>
            <a:ext cx="8220344" cy="348815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pPr algn="just">
              <a:defRPr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altLang="zh-CN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Доходы бюджета </a:t>
            </a:r>
            <a:r>
              <a:rPr lang="ru-RU" altLang="zh-CN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денежные средства поступающие в бюджет.</a:t>
            </a:r>
          </a:p>
          <a:p>
            <a:pPr algn="just">
              <a:defRPr/>
            </a:pPr>
            <a:endParaRPr lang="ru-RU" altLang="zh-CN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altLang="zh-CN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altLang="zh-CN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денежные средства, выплачиваемые из бюджета.</a:t>
            </a:r>
          </a:p>
          <a:p>
            <a:pPr algn="just">
              <a:defRPr/>
            </a:pPr>
            <a:endParaRPr lang="ru-RU" altLang="zh-CN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altLang="zh-CN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Дефицит бюджета </a:t>
            </a:r>
            <a:r>
              <a:rPr lang="ru-RU" altLang="zh-CN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превышение расходов бюджета над его доходами.</a:t>
            </a:r>
          </a:p>
          <a:p>
            <a:pPr algn="just">
              <a:defRPr/>
            </a:pPr>
            <a:endParaRPr lang="ru-RU" altLang="zh-CN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altLang="zh-CN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Профицит бюджета </a:t>
            </a:r>
            <a:r>
              <a:rPr lang="ru-RU" altLang="zh-CN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превышение доходов бюджета над его расходами.</a:t>
            </a:r>
          </a:p>
          <a:p>
            <a:pPr algn="just">
              <a:defRPr/>
            </a:pPr>
            <a:endParaRPr lang="ru-RU" altLang="zh-CN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Бюджетный кредит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это форма финансирования бюджетных расходов, которая предусматривает предоставление средств бюджету на возвратной и возмездной основах.</a:t>
            </a:r>
          </a:p>
          <a:p>
            <a:pPr algn="just">
              <a:defRPr/>
            </a:pPr>
            <a:endParaRPr lang="zh-CN" alt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altLang="zh-CN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</a:t>
            </a:r>
            <a:r>
              <a:rPr lang="ru-RU" altLang="zh-CN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средства, предоставляемые одним бюджетом бюджетной системы другому бюджету бюджетной системы.</a:t>
            </a:r>
          </a:p>
          <a:p>
            <a:pPr algn="just">
              <a:defRPr/>
            </a:pPr>
            <a:endParaRPr lang="ru-RU" altLang="zh-CN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altLang="zh-CN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zh-CN" alt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713308"/>
            <a:ext cx="8220344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Уважаемые жители Яковлевского округа!      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Представляем вам в краткой и доступной форме основные 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параметры бюджета округа на 2024 год и плановый период 2025 и 2026 годов</a:t>
            </a:r>
          </a:p>
          <a:p>
            <a:pPr algn="ctr"/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153584" y="2004898"/>
            <a:ext cx="25473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Глоссарий (словарь)</a:t>
            </a:r>
          </a:p>
        </p:txBody>
      </p:sp>
    </p:spTree>
    <p:extLst>
      <p:ext uri="{BB962C8B-B14F-4D97-AF65-F5344CB8AC3E}">
        <p14:creationId xmlns:p14="http://schemas.microsoft.com/office/powerpoint/2010/main" val="4068257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67544" y="-8493"/>
            <a:ext cx="8208912" cy="70788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Яковлевского муниципального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округа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2024 год </a:t>
            </a:r>
          </a:p>
        </p:txBody>
      </p:sp>
      <p:graphicFrame>
        <p:nvGraphicFramePr>
          <p:cNvPr id="8" name="Объект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9720248"/>
              </p:ext>
            </p:extLst>
          </p:nvPr>
        </p:nvGraphicFramePr>
        <p:xfrm>
          <a:off x="467544" y="836712"/>
          <a:ext cx="8208912" cy="5798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807422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4920" y="-9144"/>
            <a:ext cx="8293536" cy="83099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Распределение  расходов бюджета Яковлевского муниципального округа по разделам классификации расходов за 2022 год, утвержденных ассигнованиях на 2023 год и планируемых на 2024 год и плановый период 2025 и 2026 годов, рублей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2370630"/>
              </p:ext>
            </p:extLst>
          </p:nvPr>
        </p:nvGraphicFramePr>
        <p:xfrm>
          <a:off x="97192" y="821853"/>
          <a:ext cx="8928992" cy="5956238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5143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311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5897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67783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Код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раздела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 за 2022 год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Утверждено  на 2023 год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Утверждено              на 2024 год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Утверждено на 2025 год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Утверждено на 2026 год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893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0100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102 056 868,55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119 341 967,51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168 588 839,56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155 143 007,08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155 495 974,08</a:t>
                      </a:r>
                    </a:p>
                  </a:txBody>
                  <a:tcPr marL="6235" marR="6235" marT="6234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093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0200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2 071 605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1 981 065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1 195 888,00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1 318 708,00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1 443 568,00</a:t>
                      </a:r>
                    </a:p>
                  </a:txBody>
                  <a:tcPr marL="6235" marR="6235" marT="6234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893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0400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31 199 528,44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74 051 059,07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33 406 816,40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30 776 708,46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22 543 708,46</a:t>
                      </a:r>
                    </a:p>
                  </a:txBody>
                  <a:tcPr marL="6235" marR="6235" marT="6234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893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0500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42 815 284,71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77 403 560,87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57 130 902,39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44 452 548,95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42 038 138,95</a:t>
                      </a:r>
                    </a:p>
                  </a:txBody>
                  <a:tcPr marL="6235" marR="6235" marT="6234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725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0700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356 047 037,98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402 801 960,63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477 629 604,20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480 768 952,16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495 601 476,16</a:t>
                      </a:r>
                    </a:p>
                  </a:txBody>
                  <a:tcPr marL="6235" marR="6235" marT="6234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9763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0800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48 757 171,24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58 414 889,56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91 595 964,06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76 692 956,26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78 165 243,35</a:t>
                      </a:r>
                    </a:p>
                  </a:txBody>
                  <a:tcPr marL="6235" marR="6235" marT="6234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895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0900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Здравоохранение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543 000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235" marR="6235" marT="6234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895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61 800 635,65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58 488 589,92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93 650 586,78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74 660 961,25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74 013 564,93</a:t>
                      </a:r>
                    </a:p>
                  </a:txBody>
                  <a:tcPr marL="6235" marR="6235" marT="6234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2893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1100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5 976 455,04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18 472 182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9 449 953,61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5 399 533,76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19 929 593,41</a:t>
                      </a:r>
                    </a:p>
                  </a:txBody>
                  <a:tcPr marL="6235" marR="6235" marT="6234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5076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1200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4 838 639,50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5 200 000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7 100 000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7 247 000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7 247 000</a:t>
                      </a:r>
                    </a:p>
                  </a:txBody>
                  <a:tcPr marL="6235" marR="6235" marT="6234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4516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1300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Обслуживание муниципального долга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16 051,57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100 000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100 000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100 000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100 000</a:t>
                      </a:r>
                    </a:p>
                  </a:txBody>
                  <a:tcPr marL="6235" marR="6235" marT="6234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50146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1400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 ферты общего характера бюджетам муниципальных образований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20 699 800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17 412 300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235" marR="6235" marT="6234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6811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Условно утверждаемые расходы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12 500 000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25 000 000</a:t>
                      </a:r>
                    </a:p>
                  </a:txBody>
                  <a:tcPr marL="6235" marR="6235" marT="6234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расходов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655 579 277,65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816 798 274,56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939 848 555,00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889 060 375,92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921 578 267,34</a:t>
                      </a:r>
                    </a:p>
                  </a:txBody>
                  <a:tcPr marL="6235" marR="6235" marT="6234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53194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67544" y="9144"/>
            <a:ext cx="8208912" cy="67710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бюджета Яковлевского муниципального района в 2024 году на жилищно-коммунальное хозяйство, рублей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82321" y="1250279"/>
            <a:ext cx="4235341" cy="584775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ctr" defTabSz="91313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57 130 902,39 </a:t>
            </a:r>
            <a:r>
              <a:rPr lang="ru-RU" altLang="ru-RU" sz="2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рублей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499992" y="1835054"/>
            <a:ext cx="0" cy="23361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Соединительная линия уступом 4"/>
          <p:cNvCxnSpPr/>
          <p:nvPr/>
        </p:nvCxnSpPr>
        <p:spPr>
          <a:xfrm rot="10800000" flipV="1">
            <a:off x="1410388" y="2085578"/>
            <a:ext cx="6020796" cy="622492"/>
          </a:xfrm>
          <a:prstGeom prst="bentConnector2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3262381" y="2073927"/>
            <a:ext cx="0" cy="63018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5221208" y="2068673"/>
            <a:ext cx="0" cy="63544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endCxn id="13" idx="0"/>
          </p:cNvCxnSpPr>
          <p:nvPr/>
        </p:nvCxnSpPr>
        <p:spPr>
          <a:xfrm flipH="1">
            <a:off x="7417424" y="2068673"/>
            <a:ext cx="13760" cy="65073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627427" y="2691368"/>
            <a:ext cx="1565920" cy="646331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Жилищное хозяйство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5 640 000 рублей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465124" y="2708071"/>
            <a:ext cx="1512168" cy="446276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Благоустройство –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1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21 674 788,03 рублей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398285" y="2721228"/>
            <a:ext cx="1728192" cy="646331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Коммунальное хозяйство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21 611 546,96 рублей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358440" y="2719412"/>
            <a:ext cx="2117968" cy="830997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Другие вопросы в области жилищно-коммунального хозяйства – 8 204 567,40 рублей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179" y="3573016"/>
            <a:ext cx="1565920" cy="1224136"/>
          </a:xfrm>
          <a:prstGeom prst="rect">
            <a:avLst/>
          </a:prstGeom>
          <a:noFill/>
          <a:ln w="12700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095" y="3501008"/>
            <a:ext cx="1640781" cy="1224136"/>
          </a:xfrm>
          <a:prstGeom prst="rect">
            <a:avLst/>
          </a:prstGeom>
          <a:ln w="12700">
            <a:solidFill>
              <a:schemeClr val="bg2">
                <a:lumMod val="50000"/>
              </a:schemeClr>
            </a:solidFill>
          </a:ln>
        </p:spPr>
      </p:pic>
      <p:pic>
        <p:nvPicPr>
          <p:cNvPr id="16" name="Picture 2" descr="http://pavpos.ru/files/articles/2014/08/28/articles_28082014_91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00447" y="3559879"/>
            <a:ext cx="1663383" cy="1224136"/>
          </a:xfrm>
          <a:prstGeom prst="rect">
            <a:avLst/>
          </a:prstGeom>
          <a:noFill/>
          <a:ln w="12700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7" name="Рисунок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16216" y="3574154"/>
            <a:ext cx="1872208" cy="1209861"/>
          </a:xfrm>
          <a:prstGeom prst="rect">
            <a:avLst/>
          </a:prstGeom>
          <a:noFill/>
          <a:ln w="12700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8" name="TextBox 15"/>
          <p:cNvSpPr txBox="1">
            <a:spLocks noChangeArrowheads="1"/>
          </p:cNvSpPr>
          <p:nvPr/>
        </p:nvSpPr>
        <p:spPr bwMode="auto">
          <a:xfrm>
            <a:off x="618116" y="4819767"/>
            <a:ext cx="1575231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Средства запланированы на:            - уплату ежемесячных взносов на капитальный ремонт МКД;</a:t>
            </a:r>
          </a:p>
          <a:p>
            <a:pPr algn="just" eaLnBrk="1" hangingPunct="1"/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- содержание и капитальный ремонт муниципального</a:t>
            </a:r>
          </a:p>
          <a:p>
            <a:pPr algn="just" eaLnBrk="1" hangingPunct="1"/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 жилищного фонда</a:t>
            </a:r>
          </a:p>
        </p:txBody>
      </p:sp>
      <p:sp>
        <p:nvSpPr>
          <p:cNvPr id="19" name="TextBox 17"/>
          <p:cNvSpPr txBox="1">
            <a:spLocks noChangeArrowheads="1"/>
          </p:cNvSpPr>
          <p:nvPr/>
        </p:nvSpPr>
        <p:spPr bwMode="auto">
          <a:xfrm>
            <a:off x="4438051" y="4954908"/>
            <a:ext cx="164305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1100" b="1" dirty="0">
                <a:latin typeface="Times New Roman" pitchFamily="18" charset="0"/>
                <a:cs typeface="Times New Roman" pitchFamily="18" charset="0"/>
              </a:rPr>
              <a:t>Расходы предусматривают оплату уличного освещения и уборку территорий кладбищ Яковлевского района</a:t>
            </a:r>
          </a:p>
        </p:txBody>
      </p:sp>
      <p:sp>
        <p:nvSpPr>
          <p:cNvPr id="20" name="TextBox 23"/>
          <p:cNvSpPr txBox="1">
            <a:spLocks noChangeArrowheads="1"/>
          </p:cNvSpPr>
          <p:nvPr/>
        </p:nvSpPr>
        <p:spPr bwMode="auto">
          <a:xfrm>
            <a:off x="2430689" y="4912100"/>
            <a:ext cx="166338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1100" b="1" dirty="0">
                <a:latin typeface="Times New Roman" pitchFamily="18" charset="0"/>
                <a:cs typeface="Times New Roman" pitchFamily="18" charset="0"/>
              </a:rPr>
              <a:t> Данные средства  планируется направить на содержание и модернизацию </a:t>
            </a:r>
          </a:p>
          <a:p>
            <a:pPr algn="just" eaLnBrk="1" hangingPunct="1"/>
            <a:r>
              <a:rPr lang="ru-RU" altLang="ru-RU" sz="1100" b="1" dirty="0">
                <a:latin typeface="Times New Roman" pitchFamily="18" charset="0"/>
                <a:cs typeface="Times New Roman" pitchFamily="18" charset="0"/>
              </a:rPr>
              <a:t>коммунальной инфраструктуры </a:t>
            </a:r>
          </a:p>
          <a:p>
            <a:pPr algn="just" eaLnBrk="1" hangingPunct="1">
              <a:buFontTx/>
              <a:buChar char="-"/>
            </a:pPr>
            <a:endParaRPr lang="ru-RU" altLang="ru-RU" sz="11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4349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0"/>
            <a:ext cx="8208912" cy="70788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бюджета Яковлевского муниципального района в 2024 году на образование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83768" y="1268760"/>
            <a:ext cx="4032448" cy="584775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477 629 604,20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рублей</a:t>
            </a:r>
          </a:p>
        </p:txBody>
      </p:sp>
      <p:sp>
        <p:nvSpPr>
          <p:cNvPr id="6" name="TextBox 25"/>
          <p:cNvSpPr>
            <a:spLocks noChangeArrowheads="1"/>
          </p:cNvSpPr>
          <p:nvPr/>
        </p:nvSpPr>
        <p:spPr bwMode="auto">
          <a:xfrm>
            <a:off x="539592" y="2712377"/>
            <a:ext cx="1440120" cy="954107"/>
          </a:xfrm>
          <a:custGeom>
            <a:avLst/>
            <a:gdLst>
              <a:gd name="T0" fmla="*/ 0 w 3929090"/>
              <a:gd name="T1" fmla="*/ 0 h 2585323"/>
              <a:gd name="T2" fmla="*/ 3281072 w 3929090"/>
              <a:gd name="T3" fmla="*/ 0 h 2585323"/>
              <a:gd name="T4" fmla="*/ 3281072 w 3929090"/>
              <a:gd name="T5" fmla="*/ 11321709 h 2585323"/>
              <a:gd name="T6" fmla="*/ 0 w 3929090"/>
              <a:gd name="T7" fmla="*/ 11321709 h 2585323"/>
              <a:gd name="T8" fmla="*/ 0 w 3929090"/>
              <a:gd name="T9" fmla="*/ 0 h 25853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29090"/>
              <a:gd name="T16" fmla="*/ 0 h 2585323"/>
              <a:gd name="T17" fmla="*/ 3929090 w 3929090"/>
              <a:gd name="T18" fmla="*/ 2585323 h 25853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29090" h="2585323">
                <a:moveTo>
                  <a:pt x="0" y="0"/>
                </a:moveTo>
                <a:lnTo>
                  <a:pt x="3929090" y="0"/>
                </a:lnTo>
                <a:lnTo>
                  <a:pt x="3929090" y="2585323"/>
                </a:lnTo>
                <a:lnTo>
                  <a:pt x="0" y="2585323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Дошкольное образование – </a:t>
            </a:r>
          </a:p>
          <a:p>
            <a:pPr algn="ctr">
              <a:defRPr/>
            </a:pP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73 954 220 рублей</a:t>
            </a:r>
          </a:p>
        </p:txBody>
      </p:sp>
      <p:sp>
        <p:nvSpPr>
          <p:cNvPr id="7" name="TextBox 25"/>
          <p:cNvSpPr>
            <a:spLocks noChangeArrowheads="1"/>
          </p:cNvSpPr>
          <p:nvPr/>
        </p:nvSpPr>
        <p:spPr bwMode="auto">
          <a:xfrm>
            <a:off x="2219168" y="2726004"/>
            <a:ext cx="1397823" cy="954107"/>
          </a:xfrm>
          <a:custGeom>
            <a:avLst/>
            <a:gdLst>
              <a:gd name="T0" fmla="*/ 0 w 3929090"/>
              <a:gd name="T1" fmla="*/ 0 h 2585323"/>
              <a:gd name="T2" fmla="*/ 1 w 3929090"/>
              <a:gd name="T3" fmla="*/ 0 h 2585323"/>
              <a:gd name="T4" fmla="*/ 1 w 3929090"/>
              <a:gd name="T5" fmla="*/ 0 h 2585323"/>
              <a:gd name="T6" fmla="*/ 0 w 3929090"/>
              <a:gd name="T7" fmla="*/ 0 h 2585323"/>
              <a:gd name="T8" fmla="*/ 0 w 3929090"/>
              <a:gd name="T9" fmla="*/ 0 h 25853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29090"/>
              <a:gd name="T16" fmla="*/ 0 h 2585323"/>
              <a:gd name="T17" fmla="*/ 3929090 w 3929090"/>
              <a:gd name="T18" fmla="*/ 2585323 h 25853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29090" h="2585323">
                <a:moveTo>
                  <a:pt x="0" y="0"/>
                </a:moveTo>
                <a:lnTo>
                  <a:pt x="3929090" y="0"/>
                </a:lnTo>
                <a:lnTo>
                  <a:pt x="3929090" y="2585323"/>
                </a:lnTo>
                <a:lnTo>
                  <a:pt x="0" y="258532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/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Общее образование -</a:t>
            </a:r>
          </a:p>
          <a:p>
            <a:pPr algn="ctr" defTabSz="912813"/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 318 460 599,20 рублей</a:t>
            </a:r>
          </a:p>
        </p:txBody>
      </p:sp>
      <p:sp>
        <p:nvSpPr>
          <p:cNvPr id="8" name="TextBox 25"/>
          <p:cNvSpPr>
            <a:spLocks noChangeArrowheads="1"/>
          </p:cNvSpPr>
          <p:nvPr/>
        </p:nvSpPr>
        <p:spPr bwMode="auto">
          <a:xfrm>
            <a:off x="3758203" y="2718259"/>
            <a:ext cx="1533877" cy="954107"/>
          </a:xfrm>
          <a:custGeom>
            <a:avLst/>
            <a:gdLst>
              <a:gd name="T0" fmla="*/ 0 w 3929090"/>
              <a:gd name="T1" fmla="*/ 0 h 2585323"/>
              <a:gd name="T2" fmla="*/ 3281072 w 3929090"/>
              <a:gd name="T3" fmla="*/ 0 h 2585323"/>
              <a:gd name="T4" fmla="*/ 3281072 w 3929090"/>
              <a:gd name="T5" fmla="*/ 11321709 h 2585323"/>
              <a:gd name="T6" fmla="*/ 0 w 3929090"/>
              <a:gd name="T7" fmla="*/ 11321709 h 2585323"/>
              <a:gd name="T8" fmla="*/ 0 w 3929090"/>
              <a:gd name="T9" fmla="*/ 0 h 25853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29090"/>
              <a:gd name="T16" fmla="*/ 0 h 2585323"/>
              <a:gd name="T17" fmla="*/ 3929090 w 3929090"/>
              <a:gd name="T18" fmla="*/ 2585323 h 25853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29090" h="2585323">
                <a:moveTo>
                  <a:pt x="0" y="0"/>
                </a:moveTo>
                <a:lnTo>
                  <a:pt x="3929090" y="0"/>
                </a:lnTo>
                <a:lnTo>
                  <a:pt x="3929090" y="2585323"/>
                </a:lnTo>
                <a:lnTo>
                  <a:pt x="0" y="2585323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>
              <a:defRPr/>
            </a:pP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Дополнительное образование детей -                       40 930 662 рубля</a:t>
            </a:r>
            <a:endParaRPr lang="ru-RU" alt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25"/>
          <p:cNvSpPr>
            <a:spLocks noChangeArrowheads="1"/>
          </p:cNvSpPr>
          <p:nvPr/>
        </p:nvSpPr>
        <p:spPr bwMode="auto">
          <a:xfrm>
            <a:off x="5385797" y="2689736"/>
            <a:ext cx="1562468" cy="738664"/>
          </a:xfrm>
          <a:custGeom>
            <a:avLst/>
            <a:gdLst>
              <a:gd name="T0" fmla="*/ 0 w 3929090"/>
              <a:gd name="T1" fmla="*/ 0 h 2585323"/>
              <a:gd name="T2" fmla="*/ 3281072 w 3929090"/>
              <a:gd name="T3" fmla="*/ 0 h 2585323"/>
              <a:gd name="T4" fmla="*/ 3281072 w 3929090"/>
              <a:gd name="T5" fmla="*/ 11321709 h 2585323"/>
              <a:gd name="T6" fmla="*/ 0 w 3929090"/>
              <a:gd name="T7" fmla="*/ 11321709 h 2585323"/>
              <a:gd name="T8" fmla="*/ 0 w 3929090"/>
              <a:gd name="T9" fmla="*/ 0 h 25853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29090"/>
              <a:gd name="T16" fmla="*/ 0 h 2585323"/>
              <a:gd name="T17" fmla="*/ 3929090 w 3929090"/>
              <a:gd name="T18" fmla="*/ 2585323 h 25853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29090" h="2585323">
                <a:moveTo>
                  <a:pt x="0" y="0"/>
                </a:moveTo>
                <a:lnTo>
                  <a:pt x="3929090" y="0"/>
                </a:lnTo>
                <a:lnTo>
                  <a:pt x="3929090" y="2585323"/>
                </a:lnTo>
                <a:lnTo>
                  <a:pt x="0" y="2585323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Молодежная политика -            820 500 рублей</a:t>
            </a:r>
            <a:endParaRPr lang="ru-RU" altLang="ru-RU" sz="105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25"/>
          <p:cNvSpPr>
            <a:spLocks noChangeArrowheads="1"/>
          </p:cNvSpPr>
          <p:nvPr/>
        </p:nvSpPr>
        <p:spPr bwMode="auto">
          <a:xfrm>
            <a:off x="7037957" y="2712918"/>
            <a:ext cx="1638499" cy="954107"/>
          </a:xfrm>
          <a:custGeom>
            <a:avLst/>
            <a:gdLst>
              <a:gd name="T0" fmla="*/ 0 w 3929090"/>
              <a:gd name="T1" fmla="*/ 0 h 2585323"/>
              <a:gd name="T2" fmla="*/ 3281072 w 3929090"/>
              <a:gd name="T3" fmla="*/ 0 h 2585323"/>
              <a:gd name="T4" fmla="*/ 3281072 w 3929090"/>
              <a:gd name="T5" fmla="*/ 11321709 h 2585323"/>
              <a:gd name="T6" fmla="*/ 0 w 3929090"/>
              <a:gd name="T7" fmla="*/ 11321709 h 2585323"/>
              <a:gd name="T8" fmla="*/ 0 w 3929090"/>
              <a:gd name="T9" fmla="*/ 0 h 25853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29090"/>
              <a:gd name="T16" fmla="*/ 0 h 2585323"/>
              <a:gd name="T17" fmla="*/ 3929090 w 3929090"/>
              <a:gd name="T18" fmla="*/ 2585323 h 25853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29090" h="2585323">
                <a:moveTo>
                  <a:pt x="0" y="0"/>
                </a:moveTo>
                <a:lnTo>
                  <a:pt x="3929090" y="0"/>
                </a:lnTo>
                <a:lnTo>
                  <a:pt x="3929090" y="2585323"/>
                </a:lnTo>
                <a:lnTo>
                  <a:pt x="0" y="2585323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>
              <a:defRPr/>
            </a:pP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Другие  вопросы в области образования </a:t>
            </a:r>
          </a:p>
          <a:p>
            <a:pPr algn="ctr" defTabSz="912813">
              <a:defRPr/>
            </a:pP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43 463 623 рубля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572000" y="2204864"/>
            <a:ext cx="0" cy="507101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310516" y="2204864"/>
            <a:ext cx="6645860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310516" y="2204864"/>
            <a:ext cx="0" cy="507101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2918080" y="2204864"/>
            <a:ext cx="0" cy="52114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6273030" y="2204864"/>
            <a:ext cx="0" cy="513395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7956376" y="2204864"/>
            <a:ext cx="0" cy="507101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4572000" y="1934834"/>
            <a:ext cx="0" cy="270029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92" y="4005064"/>
            <a:ext cx="1535628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167" y="4005063"/>
            <a:ext cx="1397825" cy="1080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203" y="4077072"/>
            <a:ext cx="1627593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513" y="4096960"/>
            <a:ext cx="1434444" cy="1132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960" y="4096960"/>
            <a:ext cx="1396266" cy="1132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42865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67544" y="0"/>
            <a:ext cx="8208912" cy="70788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бюджета Яковлевского муниципального округа в 2024 году на культуру, кинематографию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02516" y="2924944"/>
            <a:ext cx="2736304" cy="892552"/>
          </a:xfrm>
          <a:prstGeom prst="rect">
            <a:avLst/>
          </a:prstGeom>
          <a:ln w="9525"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91 595 964,06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рублей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65300" y="768828"/>
            <a:ext cx="3111212" cy="2062103"/>
          </a:xfrm>
          <a:prstGeom prst="rect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рамках подпрограммы «Сохранение и развитие библиотечно-информационного дела в Яковлевском муниципальном округе» на 2024 - 2030 годы расходы по плану предусмотрены в сумме                33 369 082,02 рублей.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825256" y="4311861"/>
            <a:ext cx="2851200" cy="1815882"/>
          </a:xfrm>
          <a:prstGeom prst="rect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На мероприятия подпрограммы «Сохранение и развитие культуры в Яковлевском муниципальном округе» на 2024 - 2030 годы расходы запланированы в сумме 48 742 000 рублей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169272" y="3942530"/>
            <a:ext cx="2577420" cy="2554545"/>
          </a:xfrm>
          <a:prstGeom prst="rect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реализацию подпрограммы «Патриотическое воспитание граждан Российской Федерации в Яковлевском  муниципальном округе» на 2024 - 2030 годы предусмотрено                     1 019 882,04 рублей.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084168" y="787742"/>
            <a:ext cx="2448272" cy="1323439"/>
          </a:xfrm>
          <a:prstGeom prst="rect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мероприятия пожарной безопасности учреждений культуры  планируется направить 200 000 рублей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65300" y="4857547"/>
            <a:ext cx="2475132" cy="1323439"/>
          </a:xfrm>
          <a:prstGeom prst="rect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обеспечение деятельности МКУ «Управление культуры» запланировано средств в сумме 7 900 000 рублей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996952"/>
            <a:ext cx="2304256" cy="149549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513" y="1007236"/>
            <a:ext cx="1767179" cy="1585286"/>
          </a:xfrm>
          <a:prstGeom prst="rect">
            <a:avLst/>
          </a:prstGeom>
          <a:ln>
            <a:noFill/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587" y="2324090"/>
            <a:ext cx="2373853" cy="178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7950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67544" y="0"/>
            <a:ext cx="8208912" cy="70788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в 2024 году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социальную политику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59104" y="3187212"/>
            <a:ext cx="2249334" cy="954107"/>
          </a:xfrm>
          <a:prstGeom prst="rect">
            <a:avLst/>
          </a:prstGeom>
          <a:solidFill>
            <a:schemeClr val="bg1"/>
          </a:solidFill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93 650 586,78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рублей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183450" y="3156301"/>
            <a:ext cx="2303401" cy="138499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    Пенсионное обеспечение</a:t>
            </a:r>
          </a:p>
          <a:p>
            <a:pPr algn="just" eaLnBrk="1" hangingPunct="1"/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Запланированы средства в сумме </a:t>
            </a:r>
            <a:r>
              <a:rPr lang="ru-RU" alt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5 300 000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lang="ru-RU" alt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на выплату пенсии за выслугу лет муниципальным служащим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255031" y="763746"/>
            <a:ext cx="2231820" cy="224676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 Подпрограмме «Доступная среда» на 2024 – 2030 годы предусмотрены расходы на обеспечение  беспрепятственного доступа инвалидов к  объектам социальной инфраструктуры  в сумме </a:t>
            </a: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900 000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рублей.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111013" y="4712665"/>
            <a:ext cx="2375838" cy="160043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обеспечение мер социальной поддержки педагогическим работ-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никам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предусмотрены субвенции из краевого бюджета в сумме </a:t>
            </a: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1 640 000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рублей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48466" y="746346"/>
            <a:ext cx="5544615" cy="224676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обеспечение  жильем молодых семей  запланированы средства бюджетов всех уровней в сумме </a:t>
            </a:r>
            <a:r>
              <a:rPr lang="en-US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1 940 400,00</a:t>
            </a: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рублей.</a:t>
            </a: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Обеспечение  жилыми помещениями детей-сирот и детей, оставшихся без попечения родителей за счет средств краевого бюджета – </a:t>
            </a: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22 753 180,51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рублей, за счет средств федерального бюджета  - </a:t>
            </a: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en-US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550 400,00</a:t>
            </a: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рублей.</a:t>
            </a: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Социальные выплаты на обеспечение  жильем граждан Российской Федерации, проживающих в сельской местности – </a:t>
            </a: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140 000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рублей.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48466" y="3050671"/>
            <a:ext cx="2685690" cy="332398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выплату компенсация части родительской платы  за присмотр и уход за детьми за счет субвенции из краевого бюджета запланированы расходы в сумме   </a:t>
            </a: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2 800 877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рублей. 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реализацию государственного полномочия по социальной поддержке лиц, принявших на воспитание в семью детей, оставшихся без попечения родителей выделены субвенции в сумме </a:t>
            </a: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42 590 729,27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рублей.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716512" y="4541296"/>
            <a:ext cx="1934513" cy="1384995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мероприятия по социализации пожилых людей в обществе планируется направить </a:t>
            </a: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130 000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рублей</a:t>
            </a:r>
          </a:p>
        </p:txBody>
      </p:sp>
    </p:spTree>
    <p:extLst>
      <p:ext uri="{BB962C8B-B14F-4D97-AF65-F5344CB8AC3E}">
        <p14:creationId xmlns:p14="http://schemas.microsoft.com/office/powerpoint/2010/main" val="1325664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67544" y="-28150"/>
            <a:ext cx="8208912" cy="92333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Сведения о расходах с учетом интересов целевых групп за 2022 год, утвержденных показателях на 2023 год и  проект плановых назначений на 2024 год и плановый период 2025 и 2026 годов, рублей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801271"/>
              </p:ext>
            </p:extLst>
          </p:nvPr>
        </p:nvGraphicFramePr>
        <p:xfrm>
          <a:off x="467544" y="980728"/>
          <a:ext cx="8856984" cy="5156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91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2983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284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8904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9911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8912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720080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Целевая группа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Численность представителей целевой группы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Меры поддержки за счет средств бюджетов</a:t>
                      </a:r>
                    </a:p>
                  </a:txBody>
                  <a:tcPr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 расходов на поддержку, рублей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901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Отчет за 2022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Утверждено на 2023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Утверждено на 2024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Утверждено на 2025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Утверждено на 2026 год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59062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74449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Родитель (законный представитель), внесший плату</a:t>
                      </a:r>
                      <a:r>
                        <a:rPr lang="ru-RU" sz="1000" baseline="0" dirty="0">
                          <a:latin typeface="Times New Roman" pitchFamily="18" charset="0"/>
                          <a:cs typeface="Times New Roman" pitchFamily="18" charset="0"/>
                        </a:rPr>
                        <a:t> за присмотр и уход за детьми, посещающими образовательные организации дошкольного образования</a:t>
                      </a: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368</a:t>
                      </a: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Компенсация части платы, взимаемой с родителей (законных представителей) </a:t>
                      </a: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за присмотр и уход за детьми, посещающими образовательные </a:t>
                      </a:r>
                      <a:r>
                        <a:rPr lang="ru-RU" sz="1000" dirty="0" err="1">
                          <a:latin typeface="Times New Roman" pitchFamily="18" charset="0"/>
                          <a:cs typeface="Times New Roman" pitchFamily="18" charset="0"/>
                        </a:rPr>
                        <a:t>орга</a:t>
                      </a: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 err="1">
                          <a:latin typeface="Times New Roman" pitchFamily="18" charset="0"/>
                          <a:cs typeface="Times New Roman" pitchFamily="18" charset="0"/>
                        </a:rPr>
                        <a:t>низации</a:t>
                      </a: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, реализующие образовательные про граммы дошкольного</a:t>
                      </a:r>
                      <a:r>
                        <a:rPr lang="ru-RU" sz="1000" baseline="0" dirty="0">
                          <a:latin typeface="Times New Roman" pitchFamily="18" charset="0"/>
                          <a:cs typeface="Times New Roman" pitchFamily="18" charset="0"/>
                        </a:rPr>
                        <a:t> образования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940 000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2 601 819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2 800 877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2 912 206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3 028 835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50000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Молодые семьи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Социальные выплаты на мероприятия</a:t>
                      </a:r>
                      <a:r>
                        <a:rPr lang="ru-RU" sz="1100" baseline="0" dirty="0">
                          <a:latin typeface="Times New Roman" pitchFamily="18" charset="0"/>
                          <a:cs typeface="Times New Roman" pitchFamily="18" charset="0"/>
                        </a:rPr>
                        <a:t> по обеспечению жильем молодых семей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1 764 000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1 918 350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1 940 400,00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1 907 842,43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1 988 336,75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924104"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Пенсионеры из числа бывших муниципальных служащих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Пенсионное обеспечение. Пенсии за</a:t>
                      </a:r>
                      <a:r>
                        <a:rPr lang="ru-RU" sz="1000" baseline="0" dirty="0">
                          <a:latin typeface="Times New Roman" pitchFamily="18" charset="0"/>
                          <a:cs typeface="Times New Roman" pitchFamily="18" charset="0"/>
                        </a:rPr>
                        <a:t> выслугу лет муниципальным служащим Яковлевского муниципального округа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2 703 248,55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3 902 442,72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5 300 000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5 300 000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5 300 000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99366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406335"/>
              </p:ext>
            </p:extLst>
          </p:nvPr>
        </p:nvGraphicFramePr>
        <p:xfrm>
          <a:off x="179512" y="-24837"/>
          <a:ext cx="9001000" cy="7262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16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626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501509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Целевая группа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Численность представителей целевой группы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Меры поддержки за счет средств бюджетов</a:t>
                      </a:r>
                    </a:p>
                  </a:txBody>
                  <a:tcPr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 расходов на поддержку, рублей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405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Отчет за 2022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Утверждено на 2023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Утверждено на 2024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Утверждено на 2025 год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Утверждено на 2026 год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731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19859">
                <a:tc>
                  <a:txBody>
                    <a:bodyPr/>
                    <a:lstStyle/>
                    <a:p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Дети-сироты, и дети, оставшиеся без попечения родителей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Предоставление жилых </a:t>
                      </a:r>
                      <a:r>
                        <a:rPr lang="ru-RU" sz="105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помеще</a:t>
                      </a:r>
                      <a:endParaRPr lang="ru-RU" sz="105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05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ний</a:t>
                      </a: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по договорам найма </a:t>
                      </a:r>
                      <a:r>
                        <a:rPr lang="ru-RU" sz="1050" dirty="0" err="1">
                          <a:latin typeface="Times New Roman" pitchFamily="18" charset="0"/>
                          <a:cs typeface="Times New Roman" pitchFamily="18" charset="0"/>
                        </a:rPr>
                        <a:t>специализи</a:t>
                      </a: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dirty="0" err="1">
                          <a:latin typeface="Times New Roman" pitchFamily="18" charset="0"/>
                          <a:cs typeface="Times New Roman" pitchFamily="18" charset="0"/>
                        </a:rPr>
                        <a:t>рованных</a:t>
                      </a: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 жилых помещений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14 487 399,73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14 547 582,67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36 303 580,51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14 466 652,51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14 466 652,51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692774">
                <a:tc>
                  <a:txBody>
                    <a:bodyPr/>
                    <a:lstStyle/>
                    <a:p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Педагогические работники (молодые специалисты) муниципальных образовательных учреждений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Ежемесячная денежная </a:t>
                      </a:r>
                      <a:r>
                        <a:rPr lang="ru-RU" sz="1050" dirty="0" err="1">
                          <a:latin typeface="Times New Roman" pitchFamily="18" charset="0"/>
                          <a:cs typeface="Times New Roman" pitchFamily="18" charset="0"/>
                        </a:rPr>
                        <a:t>вып</a:t>
                      </a: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dirty="0" err="1">
                          <a:latin typeface="Times New Roman" pitchFamily="18" charset="0"/>
                          <a:cs typeface="Times New Roman" pitchFamily="18" charset="0"/>
                        </a:rPr>
                        <a:t>лата</a:t>
                      </a: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 в размере 10 000 рублей, предоставляемая до достижения трехлетнего педагогического стажа работы в образовательных организациях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2 790 313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1 805 000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1 390 000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1 550 000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919859">
                <a:tc>
                  <a:txBody>
                    <a:bodyPr/>
                    <a:lstStyle/>
                    <a:p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Обучающиеся в 1-4 классах</a:t>
                      </a:r>
                      <a:r>
                        <a:rPr lang="ru-RU" sz="1050" baseline="0" dirty="0">
                          <a:latin typeface="Times New Roman" pitchFamily="18" charset="0"/>
                          <a:cs typeface="Times New Roman" pitchFamily="18" charset="0"/>
                        </a:rPr>
                        <a:t> включительно в муниципальных общеобразовательных организациях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606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Бесплатное питание один раз в день в период учебного процесса в сумме </a:t>
                      </a:r>
                      <a:r>
                        <a:rPr lang="en-US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5 </a:t>
                      </a: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рублей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9 777 278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10 253 720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12 016 620,00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12 016 620,00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11 661 150,00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369527">
                <a:tc>
                  <a:txBody>
                    <a:bodyPr/>
                    <a:lstStyle/>
                    <a:p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Дети-сироты и дети, оставшиеся без попечения родителей; дети-инвалиды, дети с туберкулезной ноксикацией; дети из семей, меющих трех</a:t>
                      </a:r>
                      <a:r>
                        <a:rPr lang="ru-RU" sz="1050" baseline="0" dirty="0">
                          <a:latin typeface="Times New Roman" pitchFamily="18" charset="0"/>
                          <a:cs typeface="Times New Roman" pitchFamily="18" charset="0"/>
                        </a:rPr>
                        <a:t> и более </a:t>
                      </a:r>
                      <a:r>
                        <a:rPr lang="ru-RU" sz="105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несов</a:t>
                      </a:r>
                      <a:r>
                        <a:rPr lang="ru-RU" sz="105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ершеннолетних</a:t>
                      </a:r>
                      <a:r>
                        <a:rPr lang="ru-RU" sz="1050" baseline="0" dirty="0">
                          <a:latin typeface="Times New Roman" pitchFamily="18" charset="0"/>
                          <a:cs typeface="Times New Roman" pitchFamily="18" charset="0"/>
                        </a:rPr>
                        <a:t> детей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36 815,94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380 000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370 000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370 000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370 000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73092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6238636"/>
              </p:ext>
            </p:extLst>
          </p:nvPr>
        </p:nvGraphicFramePr>
        <p:xfrm>
          <a:off x="179512" y="0"/>
          <a:ext cx="8784976" cy="6525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64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8585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6298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1122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0214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7212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432783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Целевая группа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Численность представителей целевой группы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Меры поддержки за счет средств бюджетов</a:t>
                      </a: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 расходов на поддержку, рублей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1995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Отчет за 2022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Утверждено на 2023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Утверждено на 2024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Утверждено на 2025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Утверждено на 2026 год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398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97833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Обучающиеся в 5-11 классах из числа много </a:t>
                      </a:r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детных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семей; из семей, имеющих </a:t>
                      </a:r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среднедуше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вой доход ниже </a:t>
                      </a:r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величи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ны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прожиточного мини </a:t>
                      </a:r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мума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, установленной в Приморском крае; из семей, находящихся в социально-опасном поло </a:t>
                      </a:r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жении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; из числа детей-сирот и детей, </a:t>
                      </a:r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оставших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ся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без попечения родите лей, за исключением детей, находящихся на полном государственном</a:t>
                      </a:r>
                      <a:r>
                        <a:rPr lang="ru-RU" sz="1100" baseline="0" dirty="0">
                          <a:latin typeface="Times New Roman" pitchFamily="18" charset="0"/>
                          <a:cs typeface="Times New Roman" pitchFamily="18" charset="0"/>
                        </a:rPr>
                        <a:t> обеспечении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410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Бесплатное питание один раз в день в период учебного процесса в сумме 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 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рублей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400" b="0" dirty="0">
                          <a:latin typeface="Times New Roman" pitchFamily="18" charset="0"/>
                          <a:cs typeface="Times New Roman" pitchFamily="18" charset="0"/>
                        </a:rPr>
                        <a:t>5 470 000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5 573 450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7 724 810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7 724 810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7 724 810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111322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Обеспечение дополнительным бесплатным питанием детей из семей граждан призванных на военную службу по мобилизации в Вооруженные Силы Российской Федерации, обучающихся в общеобразовательных организациях в период учебного процесса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Бесплатное питание один раз в день в период учебного процесса в сумме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 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рублей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87 040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360 000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231 000</a:t>
                      </a:r>
                    </a:p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231 000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231 000</a:t>
                      </a:r>
                    </a:p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26772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67544" y="0"/>
            <a:ext cx="8208912" cy="101566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Сведения об общественно-значимых проектах Яковлевского муниципального округа в 2024 году за счет средств местного бюджета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043608" y="1056176"/>
            <a:ext cx="28803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1400" b="1" dirty="0">
                <a:solidFill>
                  <a:srgbClr val="FF0000"/>
                </a:solidFill>
                <a:latin typeface="Palatino Linotype"/>
              </a:rPr>
              <a:t>Наименование проекта: </a:t>
            </a:r>
            <a:r>
              <a:rPr lang="ru-RU" sz="1400" b="1" dirty="0">
                <a:latin typeface="Palatino Linotype"/>
              </a:rPr>
              <a:t>Капитальное строительство здания библиотеки в с. Достоевка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10922" y="2021603"/>
            <a:ext cx="3936863" cy="4358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Место реализации</a:t>
            </a:r>
            <a:r>
              <a:rPr lang="ru-RU" sz="1400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sz="1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Яковлевский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округ,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с. Достоевка, ул. Школьная (строительство межпоселенческой библиотеки)</a:t>
            </a: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Площадь застройки здания – 201 м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Общая площадь – 74,8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Этажность – 1</a:t>
            </a: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Вместимость – 15 – 20 человек</a:t>
            </a: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Сроки реализации: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2023 - 2025 годы</a:t>
            </a: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Объем финансирования (по источникам финансирования: </a:t>
            </a: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2024 год  - 14 584 380 рублей (средства бюджета Яковлевского муниципального района)</a:t>
            </a: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Ожидаемые результаты от реализации: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Повышение комфортного и качественного библиотечного обслуживания населения с. Достоевка.</a:t>
            </a: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endParaRPr lang="ru-RU" sz="1400" dirty="0">
              <a:solidFill>
                <a:prstClr val="black">
                  <a:lumMod val="50000"/>
                  <a:lumOff val="50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39119"/>
            <a:ext cx="3730625" cy="2130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281" y="3789040"/>
            <a:ext cx="3160093" cy="194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1365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39552" y="836713"/>
            <a:ext cx="81181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zh-CN" sz="1600" dirty="0">
                <a:solidFill>
                  <a:srgbClr val="C00000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Дотации</a:t>
            </a:r>
            <a:r>
              <a:rPr lang="ru-RU" altLang="zh-CN" sz="1600" dirty="0">
                <a:solidFill>
                  <a:prstClr val="black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 – межбюджетные трансферты, предоставляемые на безвозмездной и безвозвратной основе без установления направления использования</a:t>
            </a:r>
            <a:endParaRPr lang="zh-CN" altLang="en-US" sz="1600" dirty="0">
              <a:solidFill>
                <a:prstClr val="black"/>
              </a:solidFill>
              <a:latin typeface="Times New Roman" pitchFamily="18" charset="0"/>
              <a:ea typeface="宋体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6" y="1484785"/>
            <a:ext cx="81901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zh-CN" sz="1600" dirty="0">
                <a:solidFill>
                  <a:srgbClr val="C00000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Бюджетные инвестиции </a:t>
            </a:r>
            <a:r>
              <a:rPr lang="ru-RU" altLang="zh-CN" sz="1600" dirty="0">
                <a:solidFill>
                  <a:prstClr val="black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– бюджетные средства, направляемые на создание или увеличение за счет средств бюджета стоимости государственного (муниципального) имущества</a:t>
            </a:r>
            <a:endParaRPr lang="zh-CN" altLang="en-US" sz="1600" dirty="0">
              <a:solidFill>
                <a:prstClr val="black"/>
              </a:solidFill>
              <a:latin typeface="Times New Roman" pitchFamily="18" charset="0"/>
              <a:ea typeface="宋体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7545" y="2132857"/>
            <a:ext cx="842493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zh-CN" sz="1600" dirty="0">
                <a:solidFill>
                  <a:srgbClr val="C00000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Государственный (муниципальный) долг </a:t>
            </a:r>
            <a:r>
              <a:rPr lang="ru-RU" altLang="zh-CN" sz="1600" dirty="0">
                <a:solidFill>
                  <a:prstClr val="black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– обязательства, возникающие из государственных (муниципальных) заимствований, гарантий по обязательствам третьих лиц, другие обязательства в соответствии с видами долговых обязательств, установленными Бюджетным Кодексом, принятые на себя Российской Федерацией, субъектом Российской Федерации или муниципальным образованием</a:t>
            </a:r>
            <a:endParaRPr lang="zh-CN" altLang="en-US" sz="1600" dirty="0">
              <a:solidFill>
                <a:prstClr val="black"/>
              </a:solidFill>
              <a:latin typeface="Times New Roman" pitchFamily="18" charset="0"/>
              <a:ea typeface="宋体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7546" y="3501008"/>
            <a:ext cx="820890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zh-CN" sz="1600" dirty="0">
                <a:solidFill>
                  <a:srgbClr val="C00000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Расходные обязательства </a:t>
            </a:r>
            <a:r>
              <a:rPr lang="ru-RU" altLang="zh-CN" sz="1600" dirty="0">
                <a:solidFill>
                  <a:prstClr val="black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– обусловленные законом, иным нормативным правовым актом, договором или соглашением обязанности публично-правового образования (Российской Федерации, субъекта Российской Федерации, муниципального образования) или действующего от его имени казенного учреждения предоставить физическому или юридическому лицу, иному публично-правовому образованию, субъекту международного права средства из соответствующего бюджета</a:t>
            </a:r>
            <a:endParaRPr lang="zh-CN" altLang="en-US" sz="1600" dirty="0">
              <a:solidFill>
                <a:prstClr val="black"/>
              </a:solidFill>
              <a:latin typeface="Times New Roman" pitchFamily="18" charset="0"/>
              <a:ea typeface="宋体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7546" y="5070668"/>
            <a:ext cx="79308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zh-CN" sz="1600" dirty="0">
                <a:solidFill>
                  <a:srgbClr val="C00000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Бюджетные обязательства </a:t>
            </a:r>
            <a:r>
              <a:rPr lang="ru-RU" altLang="zh-CN" sz="1600" dirty="0">
                <a:solidFill>
                  <a:prstClr val="black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– расходные обязательства, подлежащие исполнению в соответствующем финансовом году</a:t>
            </a:r>
            <a:endParaRPr lang="zh-CN" altLang="en-US" sz="1600" dirty="0">
              <a:solidFill>
                <a:prstClr val="black"/>
              </a:solidFill>
              <a:latin typeface="Times New Roman" pitchFamily="18" charset="0"/>
              <a:ea typeface="宋体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7545" y="5661248"/>
            <a:ext cx="80136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zh-CN" sz="1600" dirty="0">
                <a:solidFill>
                  <a:srgbClr val="C00000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Государственное (муниципальное) задание </a:t>
            </a:r>
            <a:r>
              <a:rPr lang="ru-RU" altLang="zh-CN" sz="1600" dirty="0">
                <a:solidFill>
                  <a:prstClr val="black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– документ, устанавливающий требования к составу, качеству и (или) объему (содержанию), условиям, порядку и результатам оказания государственных (муниципальных) услуг (выполнения работ)</a:t>
            </a:r>
            <a:endParaRPr lang="zh-CN" altLang="en-US" sz="1600" dirty="0">
              <a:solidFill>
                <a:prstClr val="black"/>
              </a:solidFill>
              <a:latin typeface="Times New Roman" pitchFamily="18" charset="0"/>
              <a:ea typeface="宋体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812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67544" y="0"/>
            <a:ext cx="8208912" cy="70788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бюджета Яковлевского муниципального района на средства массовой информации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1313225"/>
            <a:ext cx="4248472" cy="4247317"/>
          </a:xfrm>
          <a:prstGeom prst="rect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 Расходы на обеспечение деятельности Муниципального бюджетного учреждения «Редакция газеты «Сельский труженик» Яковлевского муниципального округа осуществляется в рамках муниципальной Программы «Информационное обеспечение органов местного самоуправления  Яковлевского муниципального округа» на 2024 - 2030 годы. 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Объем средств на 2023 год – 5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576 454,29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рублей.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Планируемые ассигнования на 2024 год – 7 100 000 рублей; на 2025 год – 7 247 000 рублей; на 2026 год – 7 247 000 рублей.</a:t>
            </a:r>
          </a:p>
        </p:txBody>
      </p:sp>
      <p:pic>
        <p:nvPicPr>
          <p:cNvPr id="9" name="Picture 2" descr="http://st-uni.ru/uploads/posts/2012-03/1332313639_sel-truz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80728"/>
            <a:ext cx="3656967" cy="5112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90008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23974" y="1045015"/>
            <a:ext cx="3456384" cy="20313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На реализацию муниципальной программы «Содержание и благоустройство Яковлевского муниципального округа» на 2024 – 2030 годы,  в 2024 году предусмотрено средств в общей сумме – 12 591 589,18 рублей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6865" y="3632447"/>
            <a:ext cx="3753144" cy="2585323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Программой планируется реализация следующих направлений: содержание территорий и объектов благоустройства – 6 700 000 рублей; содержание мест захоронений –      2 500 000 рублей; санитарная очистка территории округа –        950 000 рублей</a:t>
            </a:r>
          </a:p>
        </p:txBody>
      </p:sp>
      <p:pic>
        <p:nvPicPr>
          <p:cNvPr id="2050" name="Picture 2" descr="G:\1646303910_26-idei-club-p-krasivii-dvor-mnogokvartirnogo-doma-intere-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3632447"/>
            <a:ext cx="3736349" cy="256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1646303910_6-idei-club-p-krasivii-dvor-mnogokvartirnogo-doma-intere-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08720"/>
            <a:ext cx="3744416" cy="245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8742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65" y="764704"/>
            <a:ext cx="3887924" cy="2591949"/>
          </a:xfrm>
          <a:prstGeom prst="rect">
            <a:avLst/>
          </a:prstGeom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547664" y="112474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88024" y="908720"/>
            <a:ext cx="3456384" cy="258532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Лидером открытого голосования в рамках  конкурсного отбора по направлению «Молодежный бюджет», проведенного с 17 по 23 ноября 2023 года стал проект «Асфальтирование пришкольной площадки» МБОУ «Средняя общеобразовательная школа с. Яковлевка.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6865" y="3632447"/>
            <a:ext cx="3753144" cy="255454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период с 8 декабря по 21 декабря проводилось открытое голосование в рамках реализации проектов инициативного бюджетирования по направлению «Твой проект». По результатам конкурсного отбора победителями определены два проекта; «Спортивная площадка «Спорт – норма жизни!» и «Тротуарная дорожка по улице Нагорная»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0" y="0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Информация о реализации проектов инициативного бюджетирования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G: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32447"/>
            <a:ext cx="3888432" cy="258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1271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64704"/>
            <a:ext cx="4106060" cy="2808312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174" y="3717032"/>
            <a:ext cx="4106060" cy="268778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1115616" y="1052736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</a:t>
            </a:r>
            <a:br>
              <a:rPr lang="ru-RU" dirty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076056" y="876198"/>
            <a:ext cx="3240360" cy="258532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В 2024 году планируется реализация мероприятий муниципальной программы «Формирование современной городской среды населенных пунктов на территории Яковлевского муниципального округа» на 2024 – 2030 годы в сумме      8 495 198,85рублей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568" y="4183447"/>
            <a:ext cx="3312368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Из общей суммы предусмотренных расходов: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средства краевого бюджета –      7 995 198,85 рублей; средства местного бюджета – 500 000 рублей</a:t>
            </a:r>
          </a:p>
        </p:txBody>
      </p:sp>
    </p:spTree>
    <p:extLst>
      <p:ext uri="{BB962C8B-B14F-4D97-AF65-F5344CB8AC3E}">
        <p14:creationId xmlns:p14="http://schemas.microsoft.com/office/powerpoint/2010/main" val="23432493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55976" y="188640"/>
            <a:ext cx="4176464" cy="365125"/>
          </a:xfrm>
        </p:spPr>
        <p:txBody>
          <a:bodyPr/>
          <a:lstStyle/>
          <a:p>
            <a:fld id="{8B37D5FE-740C-46F5-801A-FA5477D9711F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44008" y="-10972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Информация о позиции в рейтингах открытости бюджетных данных качества управления муниципальными финансами</a:t>
            </a:r>
            <a:endPara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214" y="737732"/>
            <a:ext cx="7148185" cy="5805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482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55976" y="188640"/>
            <a:ext cx="4176464" cy="365125"/>
          </a:xfrm>
        </p:spPr>
        <p:txBody>
          <a:bodyPr/>
          <a:lstStyle/>
          <a:p>
            <a:fld id="{8B37D5FE-740C-46F5-801A-FA5477D9711F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44008" y="-10972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Информация о позиции в рейтингах открытости бюджетных данных качества управления муниципальными финансами</a:t>
            </a:r>
            <a:endPara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75" y="836712"/>
            <a:ext cx="7659266" cy="4028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03325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617558" y="0"/>
            <a:ext cx="355484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>
                <a:solidFill>
                  <a:schemeClr val="bg1"/>
                </a:solidFill>
              </a:rPr>
              <a:t>Сводная оценка муниципальных образований Приморского края по уровню открытости бюджетных данных за 2022</a:t>
            </a: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6172934"/>
              </p:ext>
            </p:extLst>
          </p:nvPr>
        </p:nvGraphicFramePr>
        <p:xfrm>
          <a:off x="467544" y="980728"/>
          <a:ext cx="8254470" cy="4752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Лист" r:id="rId3" imgW="13121545" imgH="6172200" progId="Excel.Sheet.12">
                  <p:embed/>
                </p:oleObj>
              </mc:Choice>
              <mc:Fallback>
                <p:oleObj name="Лист" r:id="rId3" imgW="13121545" imgH="61722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980728"/>
                        <a:ext cx="8254470" cy="47525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63799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617558" y="0"/>
            <a:ext cx="355484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>
                <a:solidFill>
                  <a:schemeClr val="bg1"/>
                </a:solidFill>
              </a:rPr>
              <a:t>Сводная оценка муниципальных образований Приморского края по уровню открытости бюджетных данных за 2022</a:t>
            </a: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8938588"/>
              </p:ext>
            </p:extLst>
          </p:nvPr>
        </p:nvGraphicFramePr>
        <p:xfrm>
          <a:off x="467544" y="836712"/>
          <a:ext cx="8208670" cy="439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Лист" r:id="rId3" imgW="13121545" imgH="6210216" progId="Excel.Sheet.12">
                  <p:embed/>
                </p:oleObj>
              </mc:Choice>
              <mc:Fallback>
                <p:oleObj name="Лист" r:id="rId3" imgW="13121545" imgH="621021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836712"/>
                        <a:ext cx="8208670" cy="4392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12608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54263" y="-18473"/>
            <a:ext cx="8280920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Уровень долговой нагрузки на бюджет 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Яковлевского муниципального округа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2027457"/>
              </p:ext>
            </p:extLst>
          </p:nvPr>
        </p:nvGraphicFramePr>
        <p:xfrm>
          <a:off x="512991" y="908720"/>
          <a:ext cx="8307481" cy="41689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34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0942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84659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Муниципальный долг на 01.01.2023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Муниципальный долг на 01.01.2024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Муниципальный долг на 01.01.2025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Муниципальный долг на 01.01.2026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Муниципальный долг на 01.01.2027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5224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9738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Программа муниципальных внутренних заимствований на 2024 год и плановый период 2025 и 2026 годов (источником внутреннего погашения дефицита бюджета предусмо трено получение кредитов</a:t>
                      </a:r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 от кредитных организаций)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4 500 000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2 500 000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3 000 000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50247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43608" y="836712"/>
            <a:ext cx="6840760" cy="5262979"/>
          </a:xfrm>
          <a:prstGeom prst="rect">
            <a:avLst/>
          </a:prstGeom>
          <a:ln w="1905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Мнение граждан и предложения для обсуждения бюджетных вопросов принимаются Финансовым управлением администрации Яковлевского 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округа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 адресу: с. Яковлевка, переулок Почтовый, 7,  1 этаж, кабинеты  106, 107, 109, по телефонам:</a:t>
            </a: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(423)71 91-3-01 – начальник финансового управления; (423)71 91-1-09 - отдел по формированию местного бюджета;</a:t>
            </a: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(423)71 91-6-47 – отдел учета и отчетности. </a:t>
            </a: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Электронная почта – fin710@mail.ru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16016" y="116632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</a:p>
        </p:txBody>
      </p:sp>
    </p:spTree>
    <p:extLst>
      <p:ext uri="{BB962C8B-B14F-4D97-AF65-F5344CB8AC3E}">
        <p14:creationId xmlns:p14="http://schemas.microsoft.com/office/powerpoint/2010/main" val="248065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38908" y="980728"/>
            <a:ext cx="8352928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Законом Приморского края от 08 декабря 2022 года № 247-КЗ образован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Яковлевский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муниципальный округ Приморского края.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Яковлевский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округ расположен в центральной части Приморского края. Площадь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 – 2 400,13 кв.км.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Граничит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западе и юго-западе со Спасским и Анучинским районами, на востоке – с Чугуевским, на севере – с Кировским. С юга к району примыкает территория Арсеньевского городсткого округа. Общая протяженность границ сставляет 600 км.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Расстояние от районного центра – с. Яковлевка до г.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Владивостока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железной дороге – 286 км, по автодорогам – 303 км.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38908" y="0"/>
            <a:ext cx="8237548" cy="70788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Административно-территориальное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деление</a:t>
            </a:r>
          </a:p>
        </p:txBody>
      </p:sp>
    </p:spTree>
    <p:extLst>
      <p:ext uri="{BB962C8B-B14F-4D97-AF65-F5344CB8AC3E}">
        <p14:creationId xmlns:p14="http://schemas.microsoft.com/office/powerpoint/2010/main" val="572086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G_114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208" y="722352"/>
            <a:ext cx="5040560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392488"/>
            <a:ext cx="3672408" cy="21328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2907815" cy="16356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583" y="663016"/>
            <a:ext cx="2722873" cy="153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329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67544" y="-10037"/>
            <a:ext cx="8244408" cy="101566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характеристики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бюджета муниципального округа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2024 год и плановый период 2025 и 2026 годов,  рублей</a:t>
            </a:r>
          </a:p>
        </p:txBody>
      </p:sp>
      <p:graphicFrame>
        <p:nvGraphicFramePr>
          <p:cNvPr id="8" name="Group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2935550"/>
              </p:ext>
            </p:extLst>
          </p:nvPr>
        </p:nvGraphicFramePr>
        <p:xfrm>
          <a:off x="467545" y="1190292"/>
          <a:ext cx="8244407" cy="5526351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942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659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1622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6208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10586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94256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показателей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ru-RU" sz="1800" u="none" strike="noStrike" cap="none" normalizeH="0" baseline="0" dirty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Утверждено на                       2024 год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Утверждено                 на 2025 год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Утверждено                    на 2026 год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2967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kumimoji="0" lang="ru-R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 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519 845 000,00</a:t>
                      </a:r>
                    </a:p>
                  </a:txBody>
                  <a:tcPr marL="68582" marR="6858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509 427 000,00</a:t>
                      </a:r>
                    </a:p>
                  </a:txBody>
                  <a:tcPr marL="68582" marR="6858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520 849 000,00</a:t>
                      </a:r>
                    </a:p>
                  </a:txBody>
                  <a:tcPr marL="68582" marR="68582" marT="0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9180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kumimoji="0" lang="ru-R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трансферты, всего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415 157 772,14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377 089 330,14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397 726 593,49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9708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kumimoji="0" lang="ru-R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доходы 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935 002 772,14</a:t>
                      </a:r>
                    </a:p>
                  </a:txBody>
                  <a:tcPr marL="68582" marR="6858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886 516 330,14</a:t>
                      </a:r>
                    </a:p>
                  </a:txBody>
                  <a:tcPr marL="68582" marR="6858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918 575 593,49</a:t>
                      </a:r>
                    </a:p>
                  </a:txBody>
                  <a:tcPr marL="68582" marR="68582" marT="0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3741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kumimoji="0" lang="ru-R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расходы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939 848 555,00</a:t>
                      </a:r>
                    </a:p>
                  </a:txBody>
                  <a:tcPr marL="68582" marR="6858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889 060 375,92</a:t>
                      </a:r>
                    </a:p>
                  </a:txBody>
                  <a:tcPr marL="68582" marR="6858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921 578 267,34</a:t>
                      </a:r>
                    </a:p>
                  </a:txBody>
                  <a:tcPr marL="68582" marR="68582" marT="0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81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kumimoji="0" lang="ru-R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u="none" strike="noStrike" cap="none" normalizeH="0" baseline="0" dirty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 (-) </a:t>
                      </a:r>
                      <a:b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4 845 782,86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- 2 544 045,78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ru-RU" sz="2000" u="none" strike="noStrike" cap="none" normalizeH="0" baseline="0" dirty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- 3 002 673,85</a:t>
                      </a:r>
                      <a:endParaRPr kumimoji="0" lang="ru-RU" sz="2000" u="none" strike="noStrike" kern="1200" cap="none" normalizeH="0" baseline="0" dirty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4186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05989" y="0"/>
            <a:ext cx="8351221" cy="101566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 w="11430"/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Объем и структура доходов бюджета Яковлевского муниципального округа за 2022 год,  плановые назначения на 2023 год и планируемые ассигнования на 2024</a:t>
            </a:r>
            <a:r>
              <a:rPr kumimoji="0" lang="ru-RU" sz="2000" b="1" i="0" u="none" strike="noStrike" kern="0" cap="none" spc="0" normalizeH="0" noProof="0" dirty="0">
                <a:ln w="11430"/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год и плановый период</a:t>
            </a:r>
            <a:r>
              <a:rPr kumimoji="0" lang="ru-RU" sz="2000" b="1" i="0" u="none" strike="noStrike" kern="0" cap="none" spc="0" normalizeH="0" baseline="0" noProof="0" dirty="0">
                <a:ln w="11430"/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2025 и 2026 годов, </a:t>
            </a:r>
            <a:r>
              <a:rPr kumimoji="0" lang="ru-RU" b="1" i="0" u="none" strike="noStrike" kern="0" cap="none" spc="0" normalizeH="0" baseline="0" noProof="0" dirty="0">
                <a:ln w="11430"/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рублей</a:t>
            </a: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8425567"/>
              </p:ext>
            </p:extLst>
          </p:nvPr>
        </p:nvGraphicFramePr>
        <p:xfrm>
          <a:off x="405989" y="1013053"/>
          <a:ext cx="8351221" cy="60423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57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0754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690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0999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2274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3214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23214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642309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r>
                        <a:rPr lang="ru-RU" sz="12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за 2022 год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Утверждено на 2023 год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Утверждено на 2024 год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Утверждено на 2025 год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Утверждено на 2026 год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9401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34083">
                <a:tc>
                  <a:txBody>
                    <a:bodyPr/>
                    <a:lstStyle/>
                    <a:p>
                      <a:r>
                        <a:rPr lang="ru-RU" sz="800" b="1" dirty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ДОХОДЫ, ВСЕГО</a:t>
                      </a:r>
                    </a:p>
                    <a:p>
                      <a:pPr algn="ctr"/>
                      <a:r>
                        <a:rPr lang="ru-RU" sz="900" b="1" dirty="0">
                          <a:latin typeface="Times New Roman" pitchFamily="18" charset="0"/>
                          <a:cs typeface="Times New Roman" pitchFamily="18" charset="0"/>
                        </a:rPr>
                        <a:t>000 1 00 00000 00 0000 000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349 582 296,52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381 293 133,28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519 845 000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509 427 000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520 849 000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65856">
                <a:tc>
                  <a:txBody>
                    <a:bodyPr/>
                    <a:lstStyle/>
                    <a:p>
                      <a:endParaRPr lang="ru-RU" sz="9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</a:p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000 1 01 02000 01 0000 110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293 123 936,78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332 154 000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472 000 000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472 000 000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482 000 000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32330">
                <a:tc>
                  <a:txBody>
                    <a:bodyPr/>
                    <a:lstStyle/>
                    <a:p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Акцизы</a:t>
                      </a:r>
                      <a:r>
                        <a:rPr lang="ru-RU" sz="1100" baseline="0" dirty="0">
                          <a:latin typeface="Times New Roman" pitchFamily="18" charset="0"/>
                          <a:cs typeface="Times New Roman" pitchFamily="18" charset="0"/>
                        </a:rPr>
                        <a:t> по подакцизным товарам (продукции)</a:t>
                      </a:r>
                    </a:p>
                    <a:p>
                      <a:pPr algn="ctr"/>
                      <a:r>
                        <a:rPr lang="ru-RU" sz="900" baseline="0" dirty="0">
                          <a:latin typeface="Times New Roman" pitchFamily="18" charset="0"/>
                          <a:cs typeface="Times New Roman" pitchFamily="18" charset="0"/>
                        </a:rPr>
                        <a:t>000 1 03 02000 01 0000 110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14 985 243,71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14 500 000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17 502 000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18 745 000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19 512 000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65856">
                <a:tc>
                  <a:txBody>
                    <a:bodyPr/>
                    <a:lstStyle/>
                    <a:p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Налоги на совокупный доход</a:t>
                      </a:r>
                    </a:p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 000 1 05 01000 00 0000 110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13 123 715,55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3 027 000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2 363 000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2 563 000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2 563 000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10706">
                <a:tc>
                  <a:txBody>
                    <a:bodyPr/>
                    <a:lstStyle/>
                    <a:p>
                      <a:endParaRPr lang="ru-RU" sz="9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Налоги на имущество</a:t>
                      </a:r>
                    </a:p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000 1 06 01000 00 0000 110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5 166 621,31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6 085 550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5 015 000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5 049 000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5 049 000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61271">
                <a:tc>
                  <a:txBody>
                    <a:bodyPr/>
                    <a:lstStyle/>
                    <a:p>
                      <a:endParaRPr lang="ru-RU" sz="9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</a:p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000 1 08 03000 01 0000 110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2 156 441,50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2 100 000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2 150 000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2 200 000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2 200 000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032304">
                <a:tc>
                  <a:txBody>
                    <a:bodyPr/>
                    <a:lstStyle/>
                    <a:p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r>
                        <a:rPr lang="ru-RU" sz="1050" baseline="0" dirty="0">
                          <a:latin typeface="Times New Roman" pitchFamily="18" charset="0"/>
                          <a:cs typeface="Times New Roman" pitchFamily="18" charset="0"/>
                        </a:rPr>
                        <a:t> от использования имущества, находящегося в государственной и муниципальной собственности</a:t>
                      </a:r>
                    </a:p>
                    <a:p>
                      <a:pPr algn="ctr"/>
                      <a:r>
                        <a:rPr lang="ru-RU" sz="900" baseline="0" dirty="0">
                          <a:latin typeface="Times New Roman" pitchFamily="18" charset="0"/>
                          <a:cs typeface="Times New Roman" pitchFamily="18" charset="0"/>
                        </a:rPr>
                        <a:t>000 1 11 00000 00 0000 000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8 887 705,66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9 434 400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5 800 000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5 850 000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5 900 000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734083">
                <a:tc>
                  <a:txBody>
                    <a:bodyPr/>
                    <a:lstStyle/>
                    <a:p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Платежи при пользовании природными ресурсами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000 1 12 01042 01 0000 120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1 727 073,65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1 685 000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1 610 000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1 610 000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1 610 000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9054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5925219"/>
              </p:ext>
            </p:extLst>
          </p:nvPr>
        </p:nvGraphicFramePr>
        <p:xfrm>
          <a:off x="467544" y="332656"/>
          <a:ext cx="8208910" cy="6219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04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622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4572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7843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1115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1115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21115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62688">
                <a:tc>
                  <a:txBody>
                    <a:bodyPr/>
                    <a:lstStyle/>
                    <a:p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21127">
                <a:tc>
                  <a:txBody>
                    <a:bodyPr/>
                    <a:lstStyle/>
                    <a:p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материальных и нема </a:t>
                      </a:r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териальных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активов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000 1 14 00000 00 0000 000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9 823 766,51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11 664 183,28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13 200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000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1 200 000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1 800 000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10036">
                <a:tc>
                  <a:txBody>
                    <a:bodyPr/>
                    <a:lstStyle/>
                    <a:p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Штрафы, санкции, возмещение</a:t>
                      </a:r>
                      <a:r>
                        <a:rPr lang="ru-RU" sz="1100" baseline="0" dirty="0">
                          <a:latin typeface="Times New Roman" pitchFamily="18" charset="0"/>
                          <a:cs typeface="Times New Roman" pitchFamily="18" charset="0"/>
                        </a:rPr>
                        <a:t> ущерба </a:t>
                      </a:r>
                      <a:r>
                        <a:rPr lang="ru-RU" sz="900" baseline="0" dirty="0">
                          <a:latin typeface="Times New Roman" pitchFamily="18" charset="0"/>
                          <a:cs typeface="Times New Roman" pitchFamily="18" charset="0"/>
                        </a:rPr>
                        <a:t>000 1 16 00000 00 0000 000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478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384,92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503 000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190 000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195 000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37324">
                <a:tc>
                  <a:txBody>
                    <a:bodyPr/>
                    <a:lstStyle/>
                    <a:p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ИНЫЕ ДОХОДЫ</a:t>
                      </a:r>
                    </a:p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000 1 13 01000 00 0000 130</a:t>
                      </a:r>
                    </a:p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000</a:t>
                      </a:r>
                      <a:r>
                        <a:rPr lang="ru-RU" sz="900" baseline="0" dirty="0">
                          <a:latin typeface="Times New Roman" pitchFamily="18" charset="0"/>
                          <a:cs typeface="Times New Roman" pitchFamily="18" charset="0"/>
                        </a:rPr>
                        <a:t> 1 17  01000 00 0000 130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100 877,58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000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15 000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15 000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15 000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76593">
                <a:tc>
                  <a:txBody>
                    <a:bodyPr/>
                    <a:lstStyle/>
                    <a:p>
                      <a:r>
                        <a:rPr lang="ru-RU" sz="900" b="1" dirty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ТРАНСФЕРТЫ, ВСЕГО</a:t>
                      </a:r>
                    </a:p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900" b="1" dirty="0">
                          <a:latin typeface="Times New Roman" pitchFamily="18" charset="0"/>
                          <a:cs typeface="Times New Roman" pitchFamily="18" charset="0"/>
                        </a:rPr>
                        <a:t>000 2 00 00000 00 0000 000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333 673 109,33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387 632 345,07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415 157 772,14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377 089 330,14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397 726 593,49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98944">
                <a:tc>
                  <a:txBody>
                    <a:bodyPr/>
                    <a:lstStyle/>
                    <a:p>
                      <a:endParaRPr lang="ru-RU" sz="9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ДОТАЦИИ                 </a:t>
                      </a:r>
                    </a:p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000 2 02 10000 00 0000 150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831 692,93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18 167 447,14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924 000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98944">
                <a:tc>
                  <a:txBody>
                    <a:bodyPr/>
                    <a:lstStyle/>
                    <a:p>
                      <a:endParaRPr lang="ru-RU" sz="9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</a:p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000 2 02 20000 00 0000 150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47 736 732,98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58 917 210,80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29 098 102,26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21 451 360,52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27 388 973,51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98944">
                <a:tc>
                  <a:txBody>
                    <a:bodyPr/>
                    <a:lstStyle/>
                    <a:p>
                      <a:endParaRPr lang="ru-RU" sz="9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СУБВЕНЦИИ </a:t>
                      </a:r>
                    </a:p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000 2 02 30000 00 0000 150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259 536 796,07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295 322 828,04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347 483 955,72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340 986 255,46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355 685 905,82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921127">
                <a:tc>
                  <a:txBody>
                    <a:bodyPr/>
                    <a:lstStyle/>
                    <a:p>
                      <a:endParaRPr lang="ru-RU" sz="9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000  2 02 40000 00 0000 150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11 487 897,35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15 224 859,09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14 651 714,16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14 651 714,16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14 651 714,16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66961">
                <a:tc>
                  <a:txBody>
                    <a:bodyPr/>
                    <a:lstStyle/>
                    <a:p>
                      <a:r>
                        <a:rPr lang="ru-RU" sz="900" b="1" dirty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ИТОГО ДОХОДОВ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683 255 405,85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768 925 478,35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935 002 772,14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886 516 330,14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918 575 593,49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1201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57200" y="-12357"/>
            <a:ext cx="8291264" cy="70788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Структура налоговых и неналоговых  доходов  бюджета Яковлевского муниципального района на 2024 год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043959643"/>
              </p:ext>
            </p:extLst>
          </p:nvPr>
        </p:nvGraphicFramePr>
        <p:xfrm>
          <a:off x="48320" y="1098855"/>
          <a:ext cx="8712968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373389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2986</TotalTime>
  <Words>4272</Words>
  <Application>Microsoft Office PowerPoint</Application>
  <PresentationFormat>Экран (4:3)</PresentationFormat>
  <Paragraphs>1462</Paragraphs>
  <Slides>39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1" baseType="lpstr">
      <vt:lpstr>Остин</vt:lpstr>
      <vt:lpstr>Лист Microsoft Excel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250</cp:revision>
  <dcterms:created xsi:type="dcterms:W3CDTF">2023-11-20T05:32:12Z</dcterms:created>
  <dcterms:modified xsi:type="dcterms:W3CDTF">2024-01-29T02:56:30Z</dcterms:modified>
</cp:coreProperties>
</file>