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5"/>
  </p:notesMasterIdLst>
  <p:handoutMasterIdLst>
    <p:handoutMasterId r:id="rId36"/>
  </p:handoutMasterIdLst>
  <p:sldIdLst>
    <p:sldId id="575" r:id="rId2"/>
    <p:sldId id="539" r:id="rId3"/>
    <p:sldId id="602" r:id="rId4"/>
    <p:sldId id="619" r:id="rId5"/>
    <p:sldId id="615" r:id="rId6"/>
    <p:sldId id="496" r:id="rId7"/>
    <p:sldId id="576" r:id="rId8"/>
    <p:sldId id="586" r:id="rId9"/>
    <p:sldId id="606" r:id="rId10"/>
    <p:sldId id="621" r:id="rId11"/>
    <p:sldId id="577" r:id="rId12"/>
    <p:sldId id="599" r:id="rId13"/>
    <p:sldId id="600" r:id="rId14"/>
    <p:sldId id="601" r:id="rId15"/>
    <p:sldId id="605" r:id="rId16"/>
    <p:sldId id="610" r:id="rId17"/>
    <p:sldId id="609" r:id="rId18"/>
    <p:sldId id="584" r:id="rId19"/>
    <p:sldId id="553" r:id="rId20"/>
    <p:sldId id="552" r:id="rId21"/>
    <p:sldId id="555" r:id="rId22"/>
    <p:sldId id="558" r:id="rId23"/>
    <p:sldId id="590" r:id="rId24"/>
    <p:sldId id="591" r:id="rId25"/>
    <p:sldId id="593" r:id="rId26"/>
    <p:sldId id="560" r:id="rId27"/>
    <p:sldId id="598" r:id="rId28"/>
    <p:sldId id="595" r:id="rId29"/>
    <p:sldId id="611" r:id="rId30"/>
    <p:sldId id="578" r:id="rId31"/>
    <p:sldId id="612" r:id="rId32"/>
    <p:sldId id="613" r:id="rId33"/>
    <p:sldId id="614" r:id="rId34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1191BF-518E-4CE4-BFD8-485E7E52056A}">
          <p14:sldIdLst>
            <p14:sldId id="575"/>
            <p14:sldId id="539"/>
            <p14:sldId id="602"/>
            <p14:sldId id="619"/>
            <p14:sldId id="615"/>
            <p14:sldId id="496"/>
            <p14:sldId id="576"/>
            <p14:sldId id="586"/>
            <p14:sldId id="606"/>
            <p14:sldId id="621"/>
            <p14:sldId id="577"/>
            <p14:sldId id="599"/>
            <p14:sldId id="600"/>
            <p14:sldId id="601"/>
            <p14:sldId id="605"/>
            <p14:sldId id="610"/>
            <p14:sldId id="609"/>
            <p14:sldId id="584"/>
            <p14:sldId id="553"/>
            <p14:sldId id="552"/>
            <p14:sldId id="555"/>
            <p14:sldId id="558"/>
            <p14:sldId id="590"/>
            <p14:sldId id="591"/>
            <p14:sldId id="593"/>
            <p14:sldId id="560"/>
            <p14:sldId id="598"/>
            <p14:sldId id="595"/>
            <p14:sldId id="611"/>
            <p14:sldId id="578"/>
          </p14:sldIdLst>
        </p14:section>
        <p14:section name="Раздел без заголовка" id="{D58222A6-D67B-4053-AFA5-CE98965614A3}">
          <p14:sldIdLst>
            <p14:sldId id="612"/>
            <p14:sldId id="613"/>
            <p14:sldId id="6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5693"/>
    <a:srgbClr val="FF6600"/>
    <a:srgbClr val="000000"/>
    <a:srgbClr val="FFFF00"/>
    <a:srgbClr val="922E62"/>
    <a:srgbClr val="E3D90D"/>
    <a:srgbClr val="4CEB13"/>
    <a:srgbClr val="0066FF"/>
    <a:srgbClr val="9BBB5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81" autoAdjust="0"/>
    <p:restoredTop sz="84242" autoAdjust="0"/>
  </p:normalViewPr>
  <p:slideViewPr>
    <p:cSldViewPr>
      <p:cViewPr varScale="1">
        <p:scale>
          <a:sx n="60" d="100"/>
          <a:sy n="60" d="100"/>
        </p:scale>
        <p:origin x="84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4928E-2"/>
          <c:w val="0.95449844881075496"/>
          <c:h val="0.7755205570862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852288"/>
        <c:axId val="194276200"/>
      </c:barChart>
      <c:catAx>
        <c:axId val="19285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4276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27620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537E-2"/>
              <c:y val="0.5322033898304888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one"/>
        <c:crossAx val="192852288"/>
        <c:crosses val="autoZero"/>
        <c:crossBetween val="between"/>
      </c:valAx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95462732252784"/>
          <c:y val="0.2354376444531544"/>
          <c:w val="0.50728155339805825"/>
          <c:h val="0.75724637681159834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7.0635843916185062E-2"/>
                  <c:y val="-5.022238404569675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11" dirty="0" smtClean="0"/>
                      <a:t>НДФЛ 90,09%</a:t>
                    </a:r>
                    <a:endParaRPr lang="ru-RU" sz="14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220824649559818"/>
                  <c:y val="0.1326571332235863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35" dirty="0"/>
                      <a:t>налоги на </a:t>
                    </a:r>
                    <a:r>
                      <a:rPr lang="ru-RU" sz="1035" dirty="0" smtClean="0"/>
                      <a:t>товары, </a:t>
                    </a:r>
                    <a:r>
                      <a:rPr lang="ru-RU" sz="1035" dirty="0"/>
                      <a:t>релизуемые на территории РФ
</a:t>
                    </a:r>
                    <a:r>
                      <a:rPr lang="ru-RU" sz="1035" dirty="0" smtClean="0"/>
                      <a:t>5,02 %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658999583341048"/>
                  <c:y val="1.086713342192427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налоги </a:t>
                    </a:r>
                    <a:r>
                      <a:rPr lang="ru-RU" sz="1129" dirty="0"/>
                      <a:t>на совокупный доход
</a:t>
                    </a:r>
                    <a:r>
                      <a:rPr lang="ru-RU" sz="1129" dirty="0" smtClean="0"/>
                      <a:t>1,32 %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874771196868681"/>
                  <c:y val="-0.102895167837845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baseline="0" dirty="0">
                        <a:solidFill>
                          <a:schemeClr val="tx1"/>
                        </a:solidFill>
                      </a:rPr>
                      <a:t>доходы от использования и продажи  имущества
</a:t>
                    </a:r>
                    <a:r>
                      <a:rPr lang="ru-RU" sz="1043" baseline="0" dirty="0" smtClean="0">
                        <a:solidFill>
                          <a:schemeClr val="tx1"/>
                        </a:solidFill>
                      </a:rPr>
                      <a:t>2,21 %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597967734925812E-3"/>
                  <c:y val="-0.10744476173589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государственная пошлина
</a:t>
                    </a:r>
                    <a:r>
                      <a:rPr lang="ru-RU" sz="1129" dirty="0" smtClean="0"/>
                      <a:t>0,68 %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326706208113899"/>
                  <c:y val="-0.121104819719352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прочие 0,68 %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5019831547184961"/>
                  <c:y val="-7.1963956886908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11" dirty="0"/>
                      <a:t>прочие
</a:t>
                    </a:r>
                    <a:r>
                      <a:rPr lang="ru-RU" sz="1311" dirty="0" smtClean="0"/>
                      <a:t>1%</a:t>
                    </a:r>
                    <a:endParaRPr lang="ru-RU" sz="14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Лист2!$A$1:$A$6</c:f>
              <c:strCache>
                <c:ptCount val="6"/>
                <c:pt idx="0">
                  <c:v>НДФЛ</c:v>
                </c:pt>
                <c:pt idx="1">
                  <c:v>налоги на товар, релизуемые на территории РФ</c:v>
                </c:pt>
                <c:pt idx="2">
                  <c:v>Налоги на совокупный доход</c:v>
                </c:pt>
                <c:pt idx="3">
                  <c:v>доходы от использования и продажи имущества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Лист2!$B$1:$B$6</c:f>
              <c:numCache>
                <c:formatCode>0.00</c:formatCode>
                <c:ptCount val="6"/>
                <c:pt idx="0">
                  <c:v>90.09</c:v>
                </c:pt>
                <c:pt idx="1">
                  <c:v>5.0199999999999996</c:v>
                </c:pt>
                <c:pt idx="2">
                  <c:v>1.32</c:v>
                </c:pt>
                <c:pt idx="3">
                  <c:v>2.21</c:v>
                </c:pt>
                <c:pt idx="4">
                  <c:v>0.68</c:v>
                </c:pt>
                <c:pt idx="5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68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Sheet1!$B$1:$K$1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 </c:v>
                </c:pt>
                <c:pt idx="7">
                  <c:v>Средства массовой информации</c:v>
                </c:pt>
                <c:pt idx="8">
                  <c:v>Обслуживание государственного (муниципального) долга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13.46</c:v>
                </c:pt>
                <c:pt idx="1">
                  <c:v>2.78</c:v>
                </c:pt>
                <c:pt idx="2">
                  <c:v>3.52</c:v>
                </c:pt>
                <c:pt idx="3">
                  <c:v>56.52</c:v>
                </c:pt>
                <c:pt idx="4">
                  <c:v>5.88</c:v>
                </c:pt>
                <c:pt idx="5">
                  <c:v>12.81</c:v>
                </c:pt>
                <c:pt idx="6">
                  <c:v>1.96</c:v>
                </c:pt>
                <c:pt idx="7">
                  <c:v>0.62</c:v>
                </c:pt>
                <c:pt idx="8">
                  <c:v>0.01</c:v>
                </c:pt>
                <c:pt idx="9">
                  <c:v>2.44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 </c:v>
                </c:pt>
                <c:pt idx="7">
                  <c:v>Средства массовой информации</c:v>
                </c:pt>
                <c:pt idx="8">
                  <c:v>Обслуживание государственного (муниципального) долга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 </c:v>
                </c:pt>
                <c:pt idx="7">
                  <c:v>Средства массовой информации</c:v>
                </c:pt>
                <c:pt idx="8">
                  <c:v>Обслуживание государственного (муниципального) долга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1BFD6168-D31C-4D25-8C49-684493834918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5BDEAAF1-395C-4FF3-A501-1D6A00A4A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7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69B908-FEFB-4A7B-A75F-5C8902F9734B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690068"/>
            <a:ext cx="5438775" cy="444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64109D-3546-4EC6-9CA4-85CCF6A14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1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376978"/>
            <a:ext cx="2946400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4094B2-13CA-4591-8340-113939788A3B}" type="slidenum">
              <a:rPr lang="ru-RU" sz="1200">
                <a:latin typeface="Calibri" pitchFamily="34" charset="0"/>
              </a:rPr>
              <a:pPr algn="r" eaLnBrk="1" hangingPunct="1"/>
              <a:t>1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9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3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1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15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4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6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7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6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2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8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B4C1DD-C56D-414A-A595-1C383CE0A6CE}" type="slidenum">
              <a:rPr lang="ru-RU" smtClean="0">
                <a:latin typeface="Calibri" pitchFamily="34" charset="0"/>
              </a:rPr>
              <a:pPr eaLnBrk="1" hangingPunct="1"/>
              <a:t>9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5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8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E750-0C09-431F-A215-136185FAF3DD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00FD0E-058A-4FE0-A594-A49CD009EB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B4232-8367-4D6F-B6AB-E3B62A08D6A4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AE41-4EBD-4DBB-8842-9915E2AC0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11216-9C3D-4715-9EBA-F5848703A3C9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0927E-29CB-44F3-97B3-17CA3A015E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1FC9-7CF8-446B-B3AC-4745C6325CF7}" type="datetime1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199F-2AA3-4DA6-803F-E5506296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0ABB9-CD61-44F0-841A-E2721BB17CF6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20CEA-53E8-4826-9D3C-B14D4E000F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4B491-4E45-4217-AB51-2EF0F8793041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294A3-DA0F-4A1D-B86F-DAC884157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878EEA-EAEC-400F-ADA7-0F9BB6F2FA47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996D9-E6B2-4CE8-B84D-347EB0BB8B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E51B0-7595-4E3A-9515-80E5598BF390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6B83-4C06-4E8D-A39E-45AD7F816A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3DBA6-9BA4-4A42-9E8E-DE72ACB2C1EF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9802F-1E96-4993-AFF3-006B2F611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38226-2699-4A38-96F6-D5B0B60FBABC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E1AB7-35A4-4517-9266-FC71B47A4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2C326-9862-40FF-9197-20849D50EBCB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F801-AB74-4BE1-BE90-D43E9F248F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F213E-5F49-4512-B401-DE259AE32007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C109-5810-4506-948B-A5AF38A41F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F2E97DA-8E7D-4017-9E95-39499A429136}" type="datetime1">
              <a:rPr lang="ru-RU" smtClean="0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0E19262-243B-44FF-8A51-D93EE590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_2007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_20074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DSC099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059832" y="5911512"/>
            <a:ext cx="353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chemeClr val="accent6"/>
                </a:solidFill>
              </a:rPr>
              <a:t>27 декабря 202</a:t>
            </a:r>
            <a:r>
              <a:rPr lang="ru-RU" b="1" dirty="0">
                <a:solidFill>
                  <a:schemeClr val="accent6"/>
                </a:solidFill>
              </a:rPr>
              <a:t>2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>
                <a:solidFill>
                  <a:schemeClr val="accent6"/>
                </a:solidFill>
              </a:rPr>
              <a:t>года</a:t>
            </a:r>
          </a:p>
          <a:p>
            <a:pPr algn="ctr" eaLnBrk="1" hangingPunct="1"/>
            <a:r>
              <a:rPr lang="ru-RU" b="1" dirty="0">
                <a:solidFill>
                  <a:schemeClr val="accent6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en-US" sz="48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ru-RU" sz="3600" b="1" dirty="0" err="1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0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40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плановый период </a:t>
            </a:r>
            <a:r>
              <a:rPr lang="ru-RU" sz="40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40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40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       </a:t>
            </a:r>
            <a:r>
              <a:rPr lang="en-US" sz="40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40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48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ГРАЖДАН</a:t>
            </a:r>
          </a:p>
          <a:p>
            <a:pPr algn="ctr">
              <a:defRPr/>
            </a:pPr>
            <a:r>
              <a:rPr lang="ru-RU" sz="28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соответствии с </a:t>
            </a:r>
            <a:r>
              <a:rPr lang="ru-RU" sz="28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решением </a:t>
            </a:r>
            <a:r>
              <a:rPr lang="ru-RU" sz="2800" b="1" dirty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Думы Яковлевского муниципального </a:t>
            </a:r>
            <a:r>
              <a:rPr lang="ru-RU" sz="2800" b="1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от 27 декабря 2022 года № 618-НПА)</a:t>
            </a:r>
            <a:endParaRPr lang="ru-RU" sz="2800" b="1" dirty="0">
              <a:ln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33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1369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4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000" b="1" cap="none" dirty="0" smtClean="0">
                <a:ln w="11430"/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СВЕДЕНИЯ О РАСХОДАХ бюджета Яковлевского муниципального района </a:t>
            </a:r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/>
              </a:rPr>
              <a:t>за</a:t>
            </a:r>
            <a:r>
              <a:rPr lang="ru-RU" sz="2000" b="1" cap="none" dirty="0" smtClean="0">
                <a:ln w="11430"/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 2022 год, и плановых назначениях на 2023 год и плановый период 2024 и 2025 годов, рублей</a:t>
            </a:r>
            <a:endParaRPr lang="ru-RU" sz="2000" b="1" cap="none" dirty="0">
              <a:ln w="11430"/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90365"/>
              </p:ext>
            </p:extLst>
          </p:nvPr>
        </p:nvGraphicFramePr>
        <p:xfrm>
          <a:off x="251520" y="1268760"/>
          <a:ext cx="8856984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96"/>
                <a:gridCol w="1789044"/>
                <a:gridCol w="1489856"/>
                <a:gridCol w="1318456"/>
                <a:gridCol w="1296144"/>
                <a:gridCol w="1296144"/>
                <a:gridCol w="1296144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МУНИЦИПАЛЬНЫЕ ПРОГРАММЫ</a:t>
                      </a:r>
                      <a:endParaRPr lang="ru-RU" sz="1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Отчет за 2021 год</a:t>
                      </a:r>
                      <a:endParaRPr lang="ru-RU" sz="1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Отчет за 2022 год</a:t>
                      </a:r>
                      <a:endParaRPr lang="ru-RU" sz="1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Утверждено на 2023 год</a:t>
                      </a:r>
                      <a:endParaRPr lang="ru-RU" sz="1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Утверждено на 2024 год</a:t>
                      </a:r>
                      <a:endParaRPr lang="ru-RU" sz="1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Утверждено на 2025 год</a:t>
                      </a:r>
                      <a:endParaRPr lang="ru-RU" sz="1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1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/>
                </a:tc>
              </a:tr>
              <a:tr h="534144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Развитие образования </a:t>
                      </a:r>
                      <a:r>
                        <a:rPr lang="ru-RU" sz="1200" b="0" dirty="0" err="1" smtClean="0"/>
                        <a:t>Яковлевского</a:t>
                      </a:r>
                      <a:r>
                        <a:rPr lang="ru-RU" sz="1200" b="0" dirty="0" smtClean="0"/>
                        <a:t> муниципального района на 2019 – 2025 годы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299 010 413,48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331 444 290,10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356 510 578,35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386 745</a:t>
                      </a:r>
                      <a:r>
                        <a:rPr lang="ru-RU" sz="1400" b="0" baseline="0" dirty="0" smtClean="0"/>
                        <a:t> 213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406 511 518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поддержка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69 825 131,17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56 419 368,10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84 393 284,22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82</a:t>
                      </a:r>
                      <a:r>
                        <a:rPr lang="ru-RU" sz="1400" baseline="0" dirty="0" smtClean="0"/>
                        <a:t> 922 791,47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84 654 307,15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культуры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32 408 371,42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44 346 133,36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49 387 842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48 688 606,88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48 902 266,91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качественными услугами жилищно-коммунального хозяйства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57 585 327,93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17 150 475,19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14 457 969,32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12 648 600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17 107 000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6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35966"/>
              </p:ext>
            </p:extLst>
          </p:nvPr>
        </p:nvGraphicFramePr>
        <p:xfrm>
          <a:off x="457200" y="692696"/>
          <a:ext cx="8856984" cy="548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96"/>
                <a:gridCol w="1789044"/>
                <a:gridCol w="1489856"/>
                <a:gridCol w="1318456"/>
                <a:gridCol w="1296144"/>
                <a:gridCol w="1296144"/>
                <a:gridCol w="1296144"/>
              </a:tblGrid>
              <a:tr h="21602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Защита населения и территории от чрезвычайных ситуаций, обеспечение пожарной безопасности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1 773 620,79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3  097 691,68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6 612 036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4 969 475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5 529 220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Охрана окружающей среды в </a:t>
                      </a:r>
                      <a:r>
                        <a:rPr lang="ru-RU" sz="1100" dirty="0" err="1" smtClean="0"/>
                        <a:t>Яковлевском</a:t>
                      </a:r>
                      <a:r>
                        <a:rPr lang="ru-RU" sz="1100" dirty="0" smtClean="0"/>
                        <a:t> муниципальном</a:t>
                      </a:r>
                      <a:r>
                        <a:rPr lang="ru-RU" sz="1100" baseline="0" dirty="0" smtClean="0"/>
                        <a:t> районе на 2019 – 2025 годы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199 131,45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1 820 824,16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2 290 000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2 300 000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300 000</a:t>
                      </a:r>
                      <a:endParaRPr lang="ru-RU" sz="1400" dirty="0"/>
                    </a:p>
                  </a:txBody>
                  <a:tcPr/>
                </a:tc>
              </a:tr>
              <a:tr h="6487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физической культуры и спорта  в Яковлевском муниципальном районе на 2019 – 2025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1 854 218,11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5 832 996,45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13 351 085,90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</a:t>
                      </a:r>
                      <a:r>
                        <a:rPr lang="ru-RU" sz="1400" baseline="0" dirty="0" smtClean="0"/>
                        <a:t> 609 615,32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1 020 187,63</a:t>
                      </a:r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 транспортного комплекса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15 422 705,74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29 886 368,82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17 865 655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18 365 655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18 865 655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1243"/>
              </p:ext>
            </p:extLst>
          </p:nvPr>
        </p:nvGraphicFramePr>
        <p:xfrm>
          <a:off x="457200" y="332656"/>
          <a:ext cx="8856984" cy="540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96"/>
                <a:gridCol w="1789044"/>
                <a:gridCol w="1489856"/>
                <a:gridCol w="1318456"/>
                <a:gridCol w="1296144"/>
                <a:gridCol w="1296144"/>
                <a:gridCol w="1296144"/>
              </a:tblGrid>
              <a:tr h="16561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Информационное обеспечение органов местного самоуправления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5 622 510,62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7 451 848,95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5 900 000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5 835 000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6 040 000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10.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Развитие сельского хозяйства в </a:t>
                      </a:r>
                      <a:r>
                        <a:rPr lang="ru-RU" sz="1200" b="0" dirty="0" err="1" smtClean="0"/>
                        <a:t>Яковлевском</a:t>
                      </a:r>
                      <a:r>
                        <a:rPr lang="ru-RU" sz="1200" b="0" dirty="0" smtClean="0"/>
                        <a:t> муниципальном районе на 2019 – 2025 годы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20 000,00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21 870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819 253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101 316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101 316</a:t>
                      </a:r>
                      <a:endParaRPr lang="ru-RU" sz="1400" b="0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Молодежь – </a:t>
                      </a:r>
                      <a:r>
                        <a:rPr lang="ru-RU" sz="1200" dirty="0" err="1" smtClean="0"/>
                        <a:t>Яковлевскому</a:t>
                      </a:r>
                      <a:r>
                        <a:rPr lang="ru-RU" sz="1200" dirty="0" smtClean="0"/>
                        <a:t> муниципальному</a:t>
                      </a:r>
                      <a:r>
                        <a:rPr lang="ru-RU" sz="1200" baseline="0" dirty="0" smtClean="0"/>
                        <a:t> району 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2 090 572,38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2 388 421,22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2 566 536,75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2 723 630,24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2 438 903,11</a:t>
                      </a:r>
                      <a:endParaRPr lang="ru-RU" sz="1400" b="0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Экономическое развитие и инновационная экономика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54 343 837,09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88 531 908,02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86 426 500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87 892 660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90 427 630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5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687408"/>
              </p:ext>
            </p:extLst>
          </p:nvPr>
        </p:nvGraphicFramePr>
        <p:xfrm>
          <a:off x="457200" y="260648"/>
          <a:ext cx="8856984" cy="713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96"/>
                <a:gridCol w="1789044"/>
                <a:gridCol w="1489856"/>
                <a:gridCol w="1318456"/>
                <a:gridCol w="1296144"/>
                <a:gridCol w="1296144"/>
                <a:gridCol w="1296144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 из аварийного жилищного фонда на территории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baseline="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444 825,25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1 888 633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000 000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14.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Укрепление общественного здоровья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2020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72 783,54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50 536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Профилактика правонарушений на территории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2021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7 122 840,70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7 643 820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9 105 260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9 159 200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Противодействие коррупции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2021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 по муниципальным программам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540 733 448,97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597 514 206,15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651 379 640,54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669 062 822,91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695 117 203,80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41 322 467,18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21 581 085,14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31 020 294,05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31 495 704,34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32 176 186,84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РАСХОДОВ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582 055 916,15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619 095 291,29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682</a:t>
                      </a:r>
                      <a:r>
                        <a:rPr lang="ru-RU" sz="1400" b="1" baseline="0" dirty="0" smtClean="0"/>
                        <a:t> 399 934,59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700 558 527,25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727 293 390,64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4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CFA20ED-9919-C2FE-B91B-AF01E400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936" y="-51438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усеченные верхние углы 1">
            <a:extLst>
              <a:ext uri="{FF2B5EF4-FFF2-40B4-BE49-F238E27FC236}">
                <a16:creationId xmlns="" xmlns:a16="http://schemas.microsoft.com/office/drawing/2014/main" id="{46533041-F5B5-77D0-00F2-EDF1832344B5}"/>
              </a:ext>
            </a:extLst>
          </p:cNvPr>
          <p:cNvSpPr/>
          <p:nvPr/>
        </p:nvSpPr>
        <p:spPr>
          <a:xfrm>
            <a:off x="1511660" y="-456585"/>
            <a:ext cx="7272808" cy="469783"/>
          </a:xfrm>
          <a:prstGeom prst="snip2Same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направления бюджетной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верхние углы 1">
            <a:extLst>
              <a:ext uri="{FF2B5EF4-FFF2-40B4-BE49-F238E27FC236}">
                <a16:creationId xmlns="" xmlns:a16="http://schemas.microsoft.com/office/drawing/2014/main" id="{46533041-F5B5-77D0-00F2-EDF1832344B5}"/>
              </a:ext>
            </a:extLst>
          </p:cNvPr>
          <p:cNvSpPr/>
          <p:nvPr/>
        </p:nvSpPr>
        <p:spPr>
          <a:xfrm>
            <a:off x="0" y="1087476"/>
            <a:ext cx="11017224" cy="1079511"/>
          </a:xfrm>
          <a:prstGeom prst="snip2Same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управления бюджетными расходами,увязанной с формированием муниципальных программ Яковлевского муниципального района с учетом интеграции  в них региональных проектов, направленных на достижение соответствующих результатов федеральных проектов в рамках решения задач национальных проектов</a:t>
            </a:r>
            <a:endParaRPr lang="ru-RU" sz="16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верхние углы 1">
            <a:extLst>
              <a:ext uri="{FF2B5EF4-FFF2-40B4-BE49-F238E27FC236}">
                <a16:creationId xmlns="" xmlns:a16="http://schemas.microsoft.com/office/drawing/2014/main" id="{46533041-F5B5-77D0-00F2-EDF1832344B5}"/>
              </a:ext>
            </a:extLst>
          </p:cNvPr>
          <p:cNvSpPr/>
          <p:nvPr/>
        </p:nvSpPr>
        <p:spPr>
          <a:xfrm>
            <a:off x="-42302" y="2564904"/>
            <a:ext cx="10908704" cy="699432"/>
          </a:xfrm>
          <a:prstGeom prst="snip2Same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контроля за своевременным и полным перечислением налогов, сборов и иных платежей в бюджеты бюджетной системы Росссийской Федерации муниципальными учреждениями</a:t>
            </a:r>
            <a:endParaRPr lang="ru-RU" sz="16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усеченные верхние углы 1">
            <a:extLst>
              <a:ext uri="{FF2B5EF4-FFF2-40B4-BE49-F238E27FC236}">
                <a16:creationId xmlns="" xmlns:a16="http://schemas.microsoft.com/office/drawing/2014/main" id="{46533041-F5B5-77D0-00F2-EDF1832344B5}"/>
              </a:ext>
            </a:extLst>
          </p:cNvPr>
          <p:cNvSpPr/>
          <p:nvPr/>
        </p:nvSpPr>
        <p:spPr>
          <a:xfrm>
            <a:off x="-42302" y="3512944"/>
            <a:ext cx="9612560" cy="569550"/>
          </a:xfrm>
          <a:prstGeom prst="snip2Same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бюджетных средств</a:t>
            </a:r>
            <a:endParaRPr lang="ru-RU" sz="16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усеченные верхние углы 1">
            <a:extLst>
              <a:ext uri="{FF2B5EF4-FFF2-40B4-BE49-F238E27FC236}">
                <a16:creationId xmlns="" xmlns:a16="http://schemas.microsoft.com/office/drawing/2014/main" id="{46533041-F5B5-77D0-00F2-EDF1832344B5}"/>
              </a:ext>
            </a:extLst>
          </p:cNvPr>
          <p:cNvSpPr/>
          <p:nvPr/>
        </p:nvSpPr>
        <p:spPr>
          <a:xfrm>
            <a:off x="-299826" y="4305548"/>
            <a:ext cx="11377264" cy="697230"/>
          </a:xfrm>
          <a:prstGeom prst="snip2Same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бюджетного процесса, доступности информации о муниципальных финансах Яковлевского муниципального района</a:t>
            </a:r>
            <a:endParaRPr lang="ru-RU" sz="16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усеченные верхние углы 1">
            <a:extLst>
              <a:ext uri="{FF2B5EF4-FFF2-40B4-BE49-F238E27FC236}">
                <a16:creationId xmlns="" xmlns:a16="http://schemas.microsoft.com/office/drawing/2014/main" id="{46533041-F5B5-77D0-00F2-EDF1832344B5}"/>
              </a:ext>
            </a:extLst>
          </p:cNvPr>
          <p:cNvSpPr/>
          <p:nvPr/>
        </p:nvSpPr>
        <p:spPr>
          <a:xfrm>
            <a:off x="238672" y="104826"/>
            <a:ext cx="10908704" cy="699432"/>
          </a:xfrm>
          <a:prstGeom prst="snip2Same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стабильных доходных истчников и мобилизация в местный бюджет имеющихся резервов поступлений доходов</a:t>
            </a:r>
            <a:endParaRPr lang="ru-RU" sz="16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усеченные верхние углы 1">
            <a:extLst>
              <a:ext uri="{FF2B5EF4-FFF2-40B4-BE49-F238E27FC236}">
                <a16:creationId xmlns="" xmlns:a16="http://schemas.microsoft.com/office/drawing/2014/main" id="{46533041-F5B5-77D0-00F2-EDF1832344B5}"/>
              </a:ext>
            </a:extLst>
          </p:cNvPr>
          <p:cNvSpPr/>
          <p:nvPr/>
        </p:nvSpPr>
        <p:spPr>
          <a:xfrm>
            <a:off x="-284936" y="5225832"/>
            <a:ext cx="11271338" cy="1181613"/>
          </a:xfrm>
          <a:prstGeom prst="snip2Same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ответственности главных администраторов доходов бюджета Яковлевского муниципального района закачественное прогнозирование доходов бюджета Яковлевского муниципального района и выполнение в полном объеме утвержденных годовых назначений по доходам местного бюджета,активизация претенщионно-исковой деятельности</a:t>
            </a:r>
            <a:endParaRPr lang="ru-RU" sz="16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91" y="260648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Основные показатели социально-экономического развития Яковлевского муниципального района на среднесрочный период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952693"/>
              </p:ext>
            </p:extLst>
          </p:nvPr>
        </p:nvGraphicFramePr>
        <p:xfrm>
          <a:off x="8062" y="1556792"/>
          <a:ext cx="9244458" cy="730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62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864096"/>
                <a:gridCol w="864096"/>
                <a:gridCol w="792088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 измерения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отчет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Оценка</a:t>
                      </a:r>
                      <a:endParaRPr lang="ru-RU" sz="12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  <a:endParaRPr lang="ru-RU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dirty="0" smtClean="0"/>
                        <a:t>2022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консервативный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базовый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консервативный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базовый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консервативный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базовый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вариант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вариант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вариант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вариант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вариант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вариант</a:t>
                      </a:r>
                      <a:endParaRPr lang="ru-RU" sz="10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Численность населения (в среднегодовом</a:t>
                      </a:r>
                      <a:r>
                        <a:rPr lang="ru-RU" sz="1050" baseline="0" dirty="0" smtClean="0"/>
                        <a:t> исчислении)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тыс.чел.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13,536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13,300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13,125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12,932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12,950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12,745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12,760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12,558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12,570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Ввод в действие жилых домов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тыс.кв.м. в общей площади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1 ,122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0,495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1,707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1,88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2,05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2,85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2,23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2,99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Прожиточный минимум</a:t>
                      </a:r>
                      <a:r>
                        <a:rPr lang="ru-RU" sz="1050" baseline="0" dirty="0" smtClean="0"/>
                        <a:t> (на душу населения)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smtClean="0"/>
                    </a:p>
                    <a:p>
                      <a:r>
                        <a:rPr lang="ru-RU" sz="1000" smtClean="0"/>
                        <a:t>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13 628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13 963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14 312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17 106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17 106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18 503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18 745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19 900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20</a:t>
                      </a:r>
                      <a:r>
                        <a:rPr lang="ru-RU" sz="1100" baseline="0" dirty="0" smtClean="0"/>
                        <a:t> 145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Номинальная начисленная среднемесячная заработная плата работников организаций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руб/мес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36 955,20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39 908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41 985,60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43 874,90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44 084,80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45 980,90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46 465,40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48 279,90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49 067,50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Уровень безработицы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к экон.активному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5,4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3,6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3,6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3,5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3,5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3,4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3,4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3,3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Численность безработных, зарегистрированных в государственных учреждениях службы занятости населения (на конец года)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тыс.чел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0,390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0,280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0,250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0,245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0,240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0,235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0,230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0,225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0,220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4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Яковлевского муниципального района </a:t>
            </a:r>
            <a:b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на 2023 год </a:t>
            </a:r>
            <a:endParaRPr lang="ru-RU" sz="2000" dirty="0"/>
          </a:p>
        </p:txBody>
      </p:sp>
      <p:graphicFrame>
        <p:nvGraphicFramePr>
          <p:cNvPr id="7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238922"/>
              </p:ext>
            </p:extLst>
          </p:nvPr>
        </p:nvGraphicFramePr>
        <p:xfrm>
          <a:off x="323528" y="1196752"/>
          <a:ext cx="868337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1430"/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</a:rPr>
              <a:t>Распределение  расходов бюджета Яковлевского муниципального района по разделам классификации расходов за 2022 год, </a:t>
            </a:r>
            <a:r>
              <a:rPr lang="ru-RU" sz="1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</a:rPr>
              <a:t>утвержденных ассигнованиях </a:t>
            </a:r>
            <a:r>
              <a:rPr lang="ru-RU" sz="1800" b="1" dirty="0">
                <a:ln w="11430"/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</a:rPr>
              <a:t>на 2023 год и плановый период 2024 и 2025 годов, рублей </a:t>
            </a:r>
            <a:r>
              <a:rPr lang="ru-RU" sz="1800" b="1" dirty="0">
                <a:ln w="11430"/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ru-RU" sz="1800" b="1" dirty="0">
                <a:ln w="11430"/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54334"/>
              </p:ext>
            </p:extLst>
          </p:nvPr>
        </p:nvGraphicFramePr>
        <p:xfrm>
          <a:off x="35496" y="1196752"/>
          <a:ext cx="8928992" cy="6633201"/>
        </p:xfrm>
        <a:graphic>
          <a:graphicData uri="http://schemas.openxmlformats.org/drawingml/2006/table">
            <a:tbl>
              <a:tblPr/>
              <a:tblGrid>
                <a:gridCol w="504056"/>
                <a:gridCol w="1898533"/>
                <a:gridCol w="1440160"/>
                <a:gridCol w="1379741"/>
                <a:gridCol w="1186222"/>
                <a:gridCol w="1296144"/>
                <a:gridCol w="1224136"/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 за 2021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2022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 на 2023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2024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2025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67 681 956,45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79 530 525,58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91 841 135,08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94 833 992,08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97 451 617,08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604 429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безопас-ность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правоохрани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тельная деятельность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811 136,04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15 685 381,94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31 199 528,44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18 980 873,07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18 773 349,76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19 273 349,76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61 233 148,55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24 520 071,33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23 987 723,22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20 882 335,50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25 500 885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312 118 267,97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356 047 037,98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385 721 259,35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416 863 398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437 546 658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25 101 896,44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34 962 896,47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40 094 434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38 166 198,88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38 225 266,91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78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73 046 961,69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60 843 310,97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87 423 873,97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86 262 737,71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87 909 526,26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1 854 218,11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5 832 996,45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13 351 085,90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4 609 615,32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1 020 187,63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3 829 848,73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4 838 639,50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99 000,03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16 051,57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 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20 594 100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20 699 800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16 699 550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15 666 900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15 665 900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603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053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582 055 916,15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619 095 291,29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682 399 934,59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709 558 527,25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746 293 390,64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1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12645"/>
            <a:ext cx="24987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838" y="214313"/>
            <a:ext cx="8666162" cy="1071562"/>
          </a:xfrm>
          <a:ln>
            <a:solidFill>
              <a:schemeClr val="bg1">
                <a:alpha val="56862"/>
              </a:schemeClr>
            </a:solidFill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2813" eaLnBrk="1" hangingPunct="1">
              <a:lnSpc>
                <a:spcPct val="100000"/>
              </a:lnSpc>
            </a:pPr>
            <a:r>
              <a:rPr lang="ru-RU" sz="2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</a:rPr>
              <a:t>Расходы бюджета </a:t>
            </a:r>
            <a:r>
              <a:rPr lang="ru-RU" sz="2400" b="1" cap="none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</a:rPr>
              <a:t>Яковлевского</a:t>
            </a:r>
            <a:r>
              <a:rPr lang="ru-RU" sz="2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</a:rPr>
              <a:t> муниципального района в 2023 году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4" name="AutoShape 6"/>
          <p:cNvSpPr>
            <a:spLocks noChangeArrowheads="1"/>
          </p:cNvSpPr>
          <p:nvPr/>
        </p:nvSpPr>
        <p:spPr bwMode="auto">
          <a:xfrm>
            <a:off x="428625" y="150573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2813"/>
            <a:endParaRPr lang="ru-RU" alt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defTabSz="912813"/>
            <a:r>
              <a:rPr lang="ru-RU" alt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23 987 723,22 рублей</a:t>
            </a:r>
            <a:endParaRPr lang="ru-RU" alt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7894" y="3077363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215177" y="3714750"/>
            <a:ext cx="2211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Жилищное хозяйство  </a:t>
            </a:r>
          </a:p>
          <a:p>
            <a:pPr algn="ctr" eaLnBrk="1" hangingPunct="1"/>
            <a:r>
              <a:rPr lang="ru-RU" altLang="ru-RU" sz="1400" b="1" dirty="0" smtClean="0"/>
              <a:t>4 320 000,00 рублей</a:t>
            </a:r>
            <a:endParaRPr lang="ru-RU" altLang="ru-RU" sz="1400" b="1" dirty="0"/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Благоустройство – </a:t>
            </a:r>
          </a:p>
          <a:p>
            <a:pPr algn="ctr" eaLnBrk="1" hangingPunct="1"/>
            <a:r>
              <a:rPr lang="ru-RU" altLang="ru-RU" sz="1400" b="1" dirty="0" smtClean="0"/>
              <a:t>1 246 200,00 рублей</a:t>
            </a:r>
            <a:endParaRPr lang="ru-RU" altLang="ru-RU" sz="1400" b="1" dirty="0"/>
          </a:p>
          <a:p>
            <a:pPr algn="ctr" eaLnBrk="1" hangingPunct="1"/>
            <a:endParaRPr lang="ru-RU" altLang="ru-RU" sz="1400" b="1" dirty="0"/>
          </a:p>
        </p:txBody>
      </p: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/>
              <a:t>Другие вопросы в области жилищно-коммунального хозяйства – </a:t>
            </a:r>
            <a:r>
              <a:rPr lang="ru-RU" altLang="ru-RU" sz="1400" b="1" dirty="0" smtClean="0"/>
              <a:t>3 693 553,90 рублей.</a:t>
            </a:r>
            <a:endParaRPr lang="ru-RU" altLang="ru-RU" sz="1400" b="1" dirty="0"/>
          </a:p>
          <a:p>
            <a:pPr algn="ctr" eaLnBrk="1" hangingPunct="1"/>
            <a:endParaRPr lang="ru-RU" altLang="ru-RU" sz="1400" b="1" dirty="0"/>
          </a:p>
        </p:txBody>
      </p:sp>
      <p:pic>
        <p:nvPicPr>
          <p:cNvPr id="24589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>
            <a:off x="5682208" y="392826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Коммунальное хозяйство  </a:t>
            </a:r>
          </a:p>
          <a:p>
            <a:pPr algn="ctr" eaLnBrk="1" hangingPunct="1"/>
            <a:r>
              <a:rPr lang="ru-RU" altLang="ru-RU" sz="1400" b="1" dirty="0" smtClean="0"/>
              <a:t>14 727 969,32 рублей</a:t>
            </a:r>
            <a:endParaRPr lang="ru-RU" altLang="ru-RU" sz="1400" b="1" dirty="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4" name="TextBox 15"/>
          <p:cNvSpPr txBox="1">
            <a:spLocks noChangeArrowheads="1"/>
          </p:cNvSpPr>
          <p:nvPr/>
        </p:nvSpPr>
        <p:spPr bwMode="auto">
          <a:xfrm>
            <a:off x="1" y="5657295"/>
            <a:ext cx="27146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 dirty="0"/>
              <a:t>Средства запланированы </a:t>
            </a:r>
            <a:r>
              <a:rPr lang="ru-RU" altLang="ru-RU" sz="1100" b="1" dirty="0" smtClean="0"/>
              <a:t>на:            - уплату ежемесячных взносов на капитальный ремонт МКД;</a:t>
            </a:r>
          </a:p>
          <a:p>
            <a:pPr algn="just" eaLnBrk="1" hangingPunct="1"/>
            <a:r>
              <a:rPr lang="ru-RU" altLang="ru-RU" sz="1100" b="1" dirty="0"/>
              <a:t>-</a:t>
            </a:r>
            <a:r>
              <a:rPr lang="ru-RU" altLang="ru-RU" sz="1100" b="1" dirty="0" smtClean="0"/>
              <a:t> содержание и капитальный ремонт </a:t>
            </a:r>
            <a:r>
              <a:rPr lang="ru-RU" altLang="ru-RU" sz="1100" b="1" dirty="0"/>
              <a:t>муниципального</a:t>
            </a:r>
          </a:p>
          <a:p>
            <a:pPr algn="just" eaLnBrk="1" hangingPunct="1"/>
            <a:r>
              <a:rPr lang="ru-RU" altLang="ru-RU" sz="1100" b="1" dirty="0"/>
              <a:t> жилищного </a:t>
            </a:r>
            <a:r>
              <a:rPr lang="ru-RU" altLang="ru-RU" sz="1100" b="1" dirty="0" smtClean="0"/>
              <a:t>фонда</a:t>
            </a:r>
            <a:endParaRPr lang="ru-RU" altLang="ru-RU" sz="1100" b="1" dirty="0"/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 Данные средства  планируется направить на содержание и модернизацию </a:t>
            </a:r>
          </a:p>
          <a:p>
            <a:pPr algn="ctr" eaLnBrk="1" hangingPunct="1"/>
            <a:r>
              <a:rPr lang="ru-RU" altLang="ru-RU" sz="1100" b="1" dirty="0"/>
              <a:t>коммунальной </a:t>
            </a:r>
            <a:r>
              <a:rPr lang="ru-RU" altLang="ru-RU" sz="1100" b="1" dirty="0" smtClean="0"/>
              <a:t>инфраструктуры </a:t>
            </a:r>
            <a:endParaRPr lang="ru-RU" altLang="ru-RU" sz="1100" b="1" dirty="0"/>
          </a:p>
          <a:p>
            <a:pPr algn="ctr" eaLnBrk="1" hangingPunct="1">
              <a:buFontTx/>
              <a:buChar char="-"/>
            </a:pPr>
            <a:endParaRPr lang="ru-RU" altLang="ru-RU" sz="1100" b="1" dirty="0"/>
          </a:p>
        </p:txBody>
      </p:sp>
      <p:sp>
        <p:nvSpPr>
          <p:cNvPr id="24596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 smtClean="0"/>
              <a:t>Расходы предусматривают оплату уличного освещения и уборку территорий кладбищ </a:t>
            </a:r>
            <a:r>
              <a:rPr lang="ru-RU" altLang="ru-RU" sz="1100" b="1" dirty="0" err="1" smtClean="0"/>
              <a:t>Яковлевского</a:t>
            </a:r>
            <a:r>
              <a:rPr lang="ru-RU" altLang="ru-RU" sz="1100" b="1" dirty="0" smtClean="0"/>
              <a:t> района</a:t>
            </a:r>
            <a:endParaRPr lang="ru-RU" alt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801812"/>
            <a:ext cx="1049337" cy="694153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!      </a:t>
            </a:r>
          </a:p>
          <a:p>
            <a:pPr algn="ctr">
              <a:defRPr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algn="ctr">
              <a:defRPr/>
            </a:pPr>
            <a:r>
              <a:rPr lang="ru-RU" sz="2100" b="1" dirty="0">
                <a:ln w="1143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в краткой и доступной форме основные </a:t>
            </a:r>
          </a:p>
          <a:p>
            <a:pPr algn="ctr">
              <a:defRPr/>
            </a:pPr>
            <a:r>
              <a:rPr lang="ru-RU" sz="2100" b="1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района на </a:t>
            </a:r>
            <a:r>
              <a:rPr lang="ru-RU" sz="2100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100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год </a:t>
            </a:r>
            <a:r>
              <a:rPr lang="ru-RU" sz="2100" b="1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100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100" b="1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годов</a:t>
            </a:r>
          </a:p>
          <a:p>
            <a:pPr>
              <a:defRPr/>
            </a:pPr>
            <a:endParaRPr lang="ru-RU" sz="2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圆角矩形 10"/>
          <p:cNvSpPr/>
          <p:nvPr/>
        </p:nvSpPr>
        <p:spPr>
          <a:xfrm>
            <a:off x="473986" y="4468831"/>
            <a:ext cx="8501063" cy="391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2992438" y="1926151"/>
            <a:ext cx="34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 (словарь)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77837" y="2487076"/>
            <a:ext cx="8501063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77837" y="3354943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55843" y="3921321"/>
            <a:ext cx="8501063" cy="43268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89242" y="5174962"/>
            <a:ext cx="8501063" cy="405867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 flipV="1">
            <a:off x="388937" y="6455092"/>
            <a:ext cx="8501063" cy="457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89243" y="5719741"/>
            <a:ext cx="8501063" cy="5818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2200" b="1" cap="none" dirty="0" smtClean="0">
                <a:ln w="11430"/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Расходы бюджета </a:t>
            </a:r>
            <a:r>
              <a:rPr lang="ru-RU" sz="2200" b="1" cap="none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Яковлевского</a:t>
            </a:r>
            <a:r>
              <a:rPr lang="ru-RU" sz="2200" b="1" cap="none" dirty="0" smtClean="0">
                <a:ln w="11430"/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муниципального района в 2023 году на </a:t>
            </a:r>
            <a:r>
              <a:rPr lang="ru-RU" sz="2400" b="1" cap="none" dirty="0" smtClean="0">
                <a:ln w="11430"/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0" name="AutoShape 6"/>
          <p:cNvSpPr>
            <a:spLocks noChangeArrowheads="1"/>
          </p:cNvSpPr>
          <p:nvPr/>
        </p:nvSpPr>
        <p:spPr bwMode="auto">
          <a:xfrm>
            <a:off x="3175000" y="1287463"/>
            <a:ext cx="2909168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813"/>
            <a:r>
              <a:rPr lang="ru-RU" altLang="ru-RU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385 721 259,35      рублей</a:t>
            </a:r>
            <a:endParaRPr lang="ru-RU" altLang="ru-RU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5615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5616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83099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64 453 568,00 рублей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2" name="TextBox 25"/>
          <p:cNvSpPr>
            <a:spLocks noChangeArrowheads="1"/>
          </p:cNvSpPr>
          <p:nvPr/>
        </p:nvSpPr>
        <p:spPr bwMode="auto">
          <a:xfrm>
            <a:off x="178593" y="3764816"/>
            <a:ext cx="2143125" cy="83099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образование -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257 974 096,00 рублей.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83099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30 859 908,00 рублей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30 703 687,35,00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1 730 000,00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7146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86063"/>
            <a:ext cx="2928938" cy="2000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85860"/>
            <a:ext cx="2928958" cy="350046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расходы по плану предусмотрены в сумме                17 425 000,00 рублей.</a:t>
            </a:r>
            <a:endParaRPr lang="ru-RU" altLang="ru-RU" sz="1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40 094 434,00 рублей</a:t>
            </a:r>
            <a:endParaRPr lang="ru-RU" altLang="ru-RU" sz="3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43636" y="1428736"/>
            <a:ext cx="2857520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На мероприятия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запланированы в сумме                 16 421 434,00 рублей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2813" eaLnBrk="1" hangingPunct="1">
              <a:lnSpc>
                <a:spcPct val="100000"/>
              </a:lnSpc>
            </a:pPr>
            <a:r>
              <a:rPr lang="ru-RU" altLang="ru-RU" sz="28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cap="none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cap="none" dirty="0" smtClean="0">
                <a:ln w="11430"/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муниципального района в 2023 году на культуру, кинематографию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5000636"/>
            <a:ext cx="2928958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304 000,00 рублей</a:t>
            </a:r>
            <a:endParaRPr lang="ru-RU" altLang="ru-RU" sz="1600" b="1" dirty="0" smtClean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143636" y="4929198"/>
            <a:ext cx="2857520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На обеспечение деятельности МКУ «Управление культуры» запланировано средств в сумме 5 000 000,00 рублей</a:t>
            </a:r>
            <a:endParaRPr lang="ru-RU" altLang="ru-RU" sz="1600" b="1" dirty="0" smtClean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214678" y="3786190"/>
            <a:ext cx="2857520" cy="278608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На реализацию подпрограммы «Патриотическое воспитание граждан Российской Федерации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предусмотрено        500 000  рублей</a:t>
            </a:r>
            <a:r>
              <a:rPr lang="ru-RU" altLang="ru-RU" sz="1400" b="1" dirty="0" smtClean="0"/>
              <a:t>.</a:t>
            </a:r>
          </a:p>
        </p:txBody>
      </p:sp>
      <p:pic>
        <p:nvPicPr>
          <p:cNvPr id="27662" name="Picture 8" descr="http://www.funlib.ru/cimg/2014/102115/47004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286375"/>
            <a:ext cx="1785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2" descr="http://bestseller.kz/upload/iblock/89f/89f91ed15fcf5f5f1bf2cffb3fdeb1f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72063"/>
            <a:ext cx="1000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428750"/>
            <a:ext cx="2214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" y="1124744"/>
            <a:ext cx="1922106" cy="1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5850" y="1578055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2813" eaLnBrk="1" hangingPunct="1"/>
            <a:r>
              <a:rPr lang="ru-RU" sz="2400" b="1" cap="none" dirty="0" smtClean="0">
                <a:ln w="11430"/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Расходы в 2023 году 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8100" y="98072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100" y="4834987"/>
            <a:ext cx="2928938" cy="188013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По Подпрограмме «Доступная среда» на 2019 – 2025 годы предусмотрены расходы на </a:t>
            </a:r>
            <a:r>
              <a:rPr lang="ru-RU" altLang="ru-RU" sz="1100" b="1" dirty="0" smtClean="0"/>
              <a:t>обеспечение  беспрепятственного доступа инвалидов к  объектам социальной инфраструктуры 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1 058 000  рублей</a:t>
            </a:r>
            <a:r>
              <a:rPr lang="ru-RU" alt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На обеспечение мер социальной поддержки педагогическим работникам предусмотрены субвенции из краевого бюджета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1 805 000 рублей</a:t>
            </a:r>
            <a:r>
              <a:rPr lang="ru-RU" altLang="ru-RU" sz="1100" b="1" dirty="0" smtClean="0"/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796756" y="216859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7" y="2051050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2833688" y="1054835"/>
            <a:ext cx="3447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87 423 873,97 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9"/>
          <p:cNvSpPr txBox="1">
            <a:spLocks noChangeArrowheads="1"/>
          </p:cNvSpPr>
          <p:nvPr/>
        </p:nvSpPr>
        <p:spPr bwMode="auto">
          <a:xfrm>
            <a:off x="41062" y="2654370"/>
            <a:ext cx="26815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Запланированы средства в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сумме           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2 800 000 рублей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28685" name="TextBox 9"/>
          <p:cNvSpPr txBox="1">
            <a:spLocks noChangeArrowheads="1"/>
          </p:cNvSpPr>
          <p:nvPr/>
        </p:nvSpPr>
        <p:spPr bwMode="auto">
          <a:xfrm>
            <a:off x="6143625" y="3462442"/>
            <a:ext cx="3000374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выплату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части родительской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платы  за присмотр и уход за детьми за счет субвенции из краевого бюджета запланированы расходы в сумме  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3 577 887 рублей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/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государственного полномочия по социальной поддержке лиц, принявших на воспитание в семью детей, оставшихся без попечения родителей выделены субвенции в сумме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49 495 044,55 рублей.</a:t>
            </a:r>
            <a:endPara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9"/>
          <p:cNvSpPr txBox="1">
            <a:spLocks noChangeArrowheads="1"/>
          </p:cNvSpPr>
          <p:nvPr/>
        </p:nvSpPr>
        <p:spPr bwMode="auto">
          <a:xfrm>
            <a:off x="3068658" y="3913643"/>
            <a:ext cx="301178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обеспечение  жильем молодых семей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запланированы средства бюджетов всех уровней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2 116 536,75 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Обеспечение  жилыми помещениями детей-сирот и детей, оставшихся без попечения родителей за счет средств краевого бюджета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13 447 582,67 рублей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счет средств федерального бюджета  -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12 784 770 рублей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endParaRPr lang="ru-RU" alt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Социальные выплаты на обеспечение  жильем граждан Российской Федерации, проживающих в сельской местности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71 316 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7922270">
            <a:off x="2840037" y="3208072"/>
            <a:ext cx="733425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352925" y="3336926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080443" y="5685569"/>
            <a:ext cx="2956053" cy="767766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2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На мероприятия по социализации пожилых людей в обществе планируется направить</a:t>
            </a:r>
            <a:r>
              <a:rPr lang="ru-RU" altLang="ru-RU" sz="1100" b="1" dirty="0" smtClean="0"/>
              <a:t>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130 000 рублей</a:t>
            </a:r>
          </a:p>
        </p:txBody>
      </p:sp>
      <p:pic>
        <p:nvPicPr>
          <p:cNvPr id="28691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1" y="3636082"/>
            <a:ext cx="2535682" cy="11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2736296">
            <a:off x="5474493" y="3227493"/>
            <a:ext cx="76676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Сведения о расходах с учетом интересов целевых групп на </a:t>
            </a:r>
            <a:r>
              <a:rPr lang="ru-RU" sz="1600" b="1" dirty="0">
                <a:ln w="11430"/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2022 год, </a:t>
            </a:r>
            <a:r>
              <a:rPr lang="ru-RU" sz="1600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600" b="1" dirty="0">
                <a:ln w="11430"/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проект плановых назначений на 2023 год и плановый период 2024 и 2025 годов, рублей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704012"/>
              </p:ext>
            </p:extLst>
          </p:nvPr>
        </p:nvGraphicFramePr>
        <p:xfrm>
          <a:off x="179512" y="1124744"/>
          <a:ext cx="9001000" cy="58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936104"/>
                <a:gridCol w="1728192"/>
                <a:gridCol w="1152128"/>
                <a:gridCol w="1224136"/>
                <a:gridCol w="1224136"/>
                <a:gridCol w="1152128"/>
              </a:tblGrid>
              <a:tr h="100811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Целевая группа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представителей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Меры поддержки за счет средств бюджетов</a:t>
                      </a:r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Объем расходов на поддержку, рублей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05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Отчет за 2022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Утверждено на 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Утверждено на 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Утверждено на 2025 год</a:t>
                      </a:r>
                      <a:endParaRPr lang="ru-RU" sz="1400" dirty="0"/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Родитель (законный представитель), внесший плату</a:t>
                      </a:r>
                      <a:r>
                        <a:rPr lang="ru-RU" sz="1100" baseline="0" dirty="0" smtClean="0"/>
                        <a:t> за присмотр и уход за детьми, посещающими образовательные организации дошкольного образования</a:t>
                      </a:r>
                      <a:r>
                        <a:rPr lang="ru-RU" sz="110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368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Компенсация части платы, взимаемой с родителей (законных представителей) за присмотр и уход за детьми, </a:t>
                      </a:r>
                      <a:r>
                        <a:rPr lang="ru-RU" sz="1100" dirty="0" err="1" smtClean="0"/>
                        <a:t>посещающи</a:t>
                      </a:r>
                      <a:endParaRPr lang="ru-RU" sz="1100" dirty="0" smtClean="0"/>
                    </a:p>
                    <a:p>
                      <a:r>
                        <a:rPr lang="ru-RU" sz="1100" dirty="0" smtClean="0"/>
                        <a:t>ми образовательные организации, </a:t>
                      </a:r>
                      <a:r>
                        <a:rPr lang="ru-RU" sz="1100" dirty="0" err="1" smtClean="0"/>
                        <a:t>реализ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ующие</a:t>
                      </a:r>
                      <a:r>
                        <a:rPr lang="ru-RU" sz="1100" dirty="0" smtClean="0"/>
                        <a:t> образователь </a:t>
                      </a:r>
                      <a:r>
                        <a:rPr lang="ru-RU" sz="1100" dirty="0" err="1" smtClean="0"/>
                        <a:t>ные</a:t>
                      </a:r>
                      <a:r>
                        <a:rPr lang="ru-RU" sz="1100" dirty="0" smtClean="0"/>
                        <a:t> программы </a:t>
                      </a:r>
                      <a:r>
                        <a:rPr lang="ru-RU" sz="1100" dirty="0" err="1" smtClean="0"/>
                        <a:t>дошк</a:t>
                      </a:r>
                      <a:endParaRPr lang="ru-RU" sz="1100" dirty="0" smtClean="0"/>
                    </a:p>
                    <a:p>
                      <a:r>
                        <a:rPr lang="ru-RU" sz="1100" dirty="0" err="1" smtClean="0"/>
                        <a:t>ольного</a:t>
                      </a:r>
                      <a:r>
                        <a:rPr lang="ru-RU" sz="1100" baseline="0" dirty="0" smtClean="0"/>
                        <a:t> образования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940 000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3 577 887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3 721 097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3 869 001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Молодые семьи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Социальные </a:t>
                      </a:r>
                      <a:r>
                        <a:rPr lang="ru-RU" sz="1200" dirty="0" err="1" smtClean="0"/>
                        <a:t>выпла</a:t>
                      </a:r>
                      <a:r>
                        <a:rPr lang="ru-RU" sz="1200" dirty="0" smtClean="0"/>
                        <a:t> ты на мероприятия</a:t>
                      </a:r>
                      <a:r>
                        <a:rPr lang="ru-RU" sz="1200" baseline="0" dirty="0" smtClean="0"/>
                        <a:t> по обеспечению жил </a:t>
                      </a:r>
                      <a:r>
                        <a:rPr lang="ru-RU" sz="1200" baseline="0" dirty="0" err="1" smtClean="0"/>
                        <a:t>ьем</a:t>
                      </a:r>
                      <a:r>
                        <a:rPr lang="ru-RU" sz="1200" baseline="0" dirty="0" smtClean="0"/>
                        <a:t> молодых семей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1 764 000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2 116 536,75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2 273 630,24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2 188 903,11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Пенсионеры из числа бывших муниципальных служащих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Пенсионное </a:t>
                      </a:r>
                      <a:r>
                        <a:rPr lang="ru-RU" sz="1050" dirty="0" err="1" smtClean="0"/>
                        <a:t>обеспече</a:t>
                      </a:r>
                      <a:endParaRPr lang="ru-RU" sz="1050" dirty="0" smtClean="0"/>
                    </a:p>
                    <a:p>
                      <a:r>
                        <a:rPr lang="ru-RU" sz="1050" dirty="0" err="1" smtClean="0"/>
                        <a:t>ние</a:t>
                      </a:r>
                      <a:r>
                        <a:rPr lang="ru-RU" sz="1050" dirty="0" smtClean="0"/>
                        <a:t>. Пенсии за</a:t>
                      </a:r>
                      <a:r>
                        <a:rPr lang="ru-RU" sz="1050" baseline="0" dirty="0" smtClean="0"/>
                        <a:t> выслугу лет муниципальным служащим </a:t>
                      </a:r>
                      <a:r>
                        <a:rPr lang="ru-RU" sz="1050" baseline="0" dirty="0" err="1" smtClean="0"/>
                        <a:t>Яковлевс</a:t>
                      </a:r>
                      <a:endParaRPr lang="ru-RU" sz="1050" baseline="0" dirty="0" smtClean="0"/>
                    </a:p>
                    <a:p>
                      <a:r>
                        <a:rPr lang="ru-RU" sz="1050" baseline="0" dirty="0" smtClean="0"/>
                        <a:t>кого муниципального района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2 703 248,55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2 800 000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2 920 000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3 030 000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3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89488697"/>
              </p:ext>
            </p:extLst>
          </p:nvPr>
        </p:nvGraphicFramePr>
        <p:xfrm>
          <a:off x="107504" y="274638"/>
          <a:ext cx="9062664" cy="667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936104"/>
                <a:gridCol w="1800200"/>
                <a:gridCol w="1152128"/>
                <a:gridCol w="1141784"/>
                <a:gridCol w="1224136"/>
                <a:gridCol w="1152128"/>
              </a:tblGrid>
              <a:tr h="79208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Целевая группа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представителей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Меры поддержки за счет средств бюджетов</a:t>
                      </a:r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Объем расходов на поддержку, рублей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05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Отчет на 2022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на 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на 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на 2025 год</a:t>
                      </a:r>
                      <a:endParaRPr lang="ru-RU" sz="1400" dirty="0"/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Дети-сироты, и дети, оставшиеся без попечения родителей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Предоставление жилых помещений по договорам найма специализированных жилых помещений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14 487 399,73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27 332 352,67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27 332 352,67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27 332 352,67</a:t>
                      </a:r>
                      <a:endParaRPr lang="ru-RU" sz="1200" dirty="0"/>
                    </a:p>
                  </a:txBody>
                  <a:tcPr/>
                </a:tc>
              </a:tr>
              <a:tr h="170082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Педагогические работники (молодые специалисты) муниципальных образовательных учреждений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Ежемесячная </a:t>
                      </a:r>
                      <a:r>
                        <a:rPr lang="ru-RU" sz="1200" dirty="0" err="1" smtClean="0"/>
                        <a:t>денеж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ная</a:t>
                      </a:r>
                      <a:r>
                        <a:rPr lang="ru-RU" sz="1200" dirty="0" smtClean="0"/>
                        <a:t> выплата в размере 10 000 рублей </a:t>
                      </a:r>
                      <a:r>
                        <a:rPr lang="ru-RU" sz="1200" dirty="0" err="1" smtClean="0"/>
                        <a:t>предос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тавляемая</a:t>
                      </a:r>
                      <a:r>
                        <a:rPr lang="ru-RU" sz="1200" dirty="0" smtClean="0"/>
                        <a:t> до </a:t>
                      </a:r>
                      <a:r>
                        <a:rPr lang="ru-RU" sz="1200" dirty="0" err="1" smtClean="0"/>
                        <a:t>достиже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ния</a:t>
                      </a:r>
                      <a:r>
                        <a:rPr lang="ru-RU" sz="1200" dirty="0" smtClean="0"/>
                        <a:t> трехлетнего </a:t>
                      </a:r>
                      <a:r>
                        <a:rPr lang="ru-RU" sz="1200" dirty="0" err="1" smtClean="0"/>
                        <a:t>педа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гогического</a:t>
                      </a:r>
                      <a:r>
                        <a:rPr lang="ru-RU" sz="1200" dirty="0" smtClean="0"/>
                        <a:t> стажа работы в образовательных организациях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en-US" sz="1400" dirty="0" smtClean="0"/>
                        <a:t>2 204 757,11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1 805 000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995 000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995 000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Обучающиеся в 1-4 классах</a:t>
                      </a:r>
                      <a:r>
                        <a:rPr lang="ru-RU" sz="1050" baseline="0" dirty="0" smtClean="0"/>
                        <a:t> включительно в муниципальных общеобразовательных организациях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400" dirty="0" smtClean="0"/>
                        <a:t>606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Бесплатное питание один раз в день в период учебного процесса в сумме 85 рублей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9 777 278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9 406 950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9 406 950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9 406 950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Дети-сироты и дети, оставшиеся без попече ния родителей; дети-инвалиды, дети с тубер кулезной ноксикацией; дети из семей, меющих трех</a:t>
                      </a:r>
                      <a:r>
                        <a:rPr lang="ru-RU" sz="1050" baseline="0" dirty="0" smtClean="0"/>
                        <a:t> и более несоверше ннолетних детей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36 815,94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782632"/>
              </p:ext>
            </p:extLst>
          </p:nvPr>
        </p:nvGraphicFramePr>
        <p:xfrm>
          <a:off x="457200" y="274638"/>
          <a:ext cx="9062664" cy="607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018456"/>
                <a:gridCol w="1357808"/>
                <a:gridCol w="1152128"/>
                <a:gridCol w="1141784"/>
                <a:gridCol w="1224136"/>
                <a:gridCol w="1152128"/>
              </a:tblGrid>
              <a:tr h="79208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Целевая группа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представителей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Меры поддержки за счет средств бюджетов</a:t>
                      </a:r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Объем расходов на поддержку, рублей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05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Утверждено на 2022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2025 год</a:t>
                      </a:r>
                      <a:endParaRPr lang="ru-RU" sz="1400" dirty="0"/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Обучающиеся в 5-11 классах из числа многодетных семей; из семей, имеющих среднедушевой доход ниже величины прожиточного минимума, установленной в Приморском крае; из семей, находящихся в социально-опасном положении; из числа детей-сирот и детей, оставшихся без попечения родителей, за исключением детей, находящихся на полном государственном</a:t>
                      </a:r>
                      <a:r>
                        <a:rPr lang="ru-RU" sz="1050" baseline="0" dirty="0" smtClean="0"/>
                        <a:t> обеспечении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en-US" sz="1400" dirty="0" smtClean="0"/>
                        <a:t>410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Бесплатное питание один раз в день в период учебного процесса в сумме 85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en-US" sz="1400" dirty="0" smtClean="0"/>
                        <a:t>5 470 000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4 383 450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4 383 450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4 383 450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Обеспечение дополнительным бесплатным питанием детей из семей граждан призванных на военную службу по мобилизации в Вооруженные Силы Российской Федерации, обучающихся в общеобразовательных организациях в период учебного процесса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Бесплатное питание один раз в день в период учебного процесса в сумме 140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87 040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813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муниципального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района на межбюджетные трансферты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2023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году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производится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 за счет средств районного фонда финансовой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поддержки</a:t>
            </a:r>
            <a:endParaRPr lang="ru-RU" sz="1700" b="1" dirty="0"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31756" name="WordArt 5"/>
          <p:cNvSpPr>
            <a:spLocks noChangeArrowheads="1" noChangeShapeType="1" noTextEdit="1"/>
          </p:cNvSpPr>
          <p:nvPr/>
        </p:nvSpPr>
        <p:spPr bwMode="auto">
          <a:xfrm>
            <a:off x="142875" y="4088962"/>
            <a:ext cx="1450975" cy="70819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b="1" kern="10" dirty="0">
              <a:ln w="6600">
                <a:solidFill>
                  <a:srgbClr val="17375E"/>
                </a:solidFill>
                <a:round/>
                <a:headEnd/>
                <a:tailEnd/>
              </a:ln>
              <a:solidFill>
                <a:srgbClr val="6699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80205"/>
              </p:ext>
            </p:extLst>
          </p:nvPr>
        </p:nvGraphicFramePr>
        <p:xfrm>
          <a:off x="755576" y="3573016"/>
          <a:ext cx="720080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440160"/>
                <a:gridCol w="1656184"/>
                <a:gridCol w="2160241"/>
              </a:tblGrid>
              <a:tr h="408816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бюджета,   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     бюджета,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ИТОГО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3 226 600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914 500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4 141 100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810 050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912 050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586 500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493 600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1 080 100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2 128 400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1 175 750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3 304 150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4 451 450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2 310 700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6 762 150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2369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203 000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4 996 550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16 199 550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84" y="764704"/>
            <a:ext cx="2988379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5445224"/>
            <a:ext cx="2736303" cy="9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-243408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Сведения об общественно-значимых проектах </a:t>
            </a:r>
            <a:r>
              <a:rPr lang="ru-RU" sz="1800" b="1" dirty="0" err="1" smtClean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Яковлевского</a:t>
            </a:r>
            <a:r>
              <a:rPr lang="ru-RU" sz="1800" b="1" dirty="0" smtClean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</a:t>
            </a:r>
            <a:r>
              <a:rPr lang="ru-RU" sz="1800" b="1" dirty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района в 2023 </a:t>
            </a:r>
            <a:r>
              <a:rPr lang="ru-RU" sz="1800" b="1" dirty="0" smtClean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 </a:t>
            </a:r>
            <a:r>
              <a:rPr lang="ru-RU" sz="1800" b="1" dirty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счет средств местного бюджета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445" y="836712"/>
            <a:ext cx="3968180" cy="720080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Наименование проекта:</a:t>
            </a:r>
            <a:r>
              <a:rPr lang="ru-RU" sz="1400" b="1" dirty="0" smtClean="0">
                <a:latin typeface="+mn-lt"/>
              </a:rPr>
              <a:t> Строительство спортивной площадки при МБОУ СОШ № 2 с. </a:t>
            </a:r>
            <a:r>
              <a:rPr lang="ru-RU" sz="1400" b="1" dirty="0" err="1" smtClean="0">
                <a:latin typeface="+mn-lt"/>
              </a:rPr>
              <a:t>Новосысоевка</a:t>
            </a:r>
            <a:endParaRPr lang="ru-RU" sz="1400" b="1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5967" cy="869032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Наименование проекта: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Капитальное строительство здания библиотеки в с.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Достоевка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4041648" cy="464169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Место реализации:  </a:t>
            </a:r>
            <a:r>
              <a:rPr lang="ru-RU" sz="1400" b="1" dirty="0" err="1" smtClean="0">
                <a:solidFill>
                  <a:schemeClr val="tx1"/>
                </a:solidFill>
                <a:latin typeface="+mn-lt"/>
              </a:rPr>
              <a:t>Яковлевский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 район, с. </a:t>
            </a:r>
            <a:r>
              <a:rPr lang="ru-RU" sz="1400" b="1" dirty="0" err="1" smtClean="0">
                <a:solidFill>
                  <a:schemeClr val="tx1"/>
                </a:solidFill>
                <a:latin typeface="+mn-lt"/>
              </a:rPr>
              <a:t>Новосысоевка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, ул. Центральная, дом 32  (Установка спортивной площадки для игровых видов спорта и тренажерный сектор)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Сроки реализации: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январь 2023 года – 01 сентября 2023 года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Объем финансирования (по источникам финансирования: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Средства бюджета </a:t>
            </a:r>
            <a:r>
              <a:rPr lang="ru-RU" sz="1400" b="1" dirty="0" err="1" smtClean="0">
                <a:solidFill>
                  <a:schemeClr val="tx1"/>
                </a:solidFill>
                <a:latin typeface="+mn-lt"/>
              </a:rPr>
              <a:t>Яковлевского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 муниципального района – 6 200 000 рублей;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Ожидаемые результаты от реализации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Увеличение числа граждан, систематически занимающихся физической культурой и спортом. Увеличение уровня обеспеченности населения </a:t>
            </a:r>
            <a:r>
              <a:rPr lang="ru-RU" sz="1200" b="1" dirty="0" err="1" smtClean="0">
                <a:solidFill>
                  <a:schemeClr val="tx1"/>
                </a:solidFill>
                <a:latin typeface="+mn-lt"/>
              </a:rPr>
              <a:t>Яковлевского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 муниципального района спортивными 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сооружениями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.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+mn-lt"/>
              </a:rPr>
              <a:t>Место реализации</a:t>
            </a:r>
            <a:r>
              <a:rPr lang="ru-RU" sz="1400" b="1" dirty="0" smtClean="0">
                <a:solidFill>
                  <a:srgbClr val="FF6600"/>
                </a:solidFill>
                <a:latin typeface="+mn-lt"/>
              </a:rPr>
              <a:t>:  </a:t>
            </a:r>
            <a:r>
              <a:rPr lang="ru-RU" sz="1400" b="1" dirty="0" err="1" smtClean="0">
                <a:solidFill>
                  <a:srgbClr val="000000"/>
                </a:solidFill>
                <a:latin typeface="+mn-lt"/>
              </a:rPr>
              <a:t>Яковлевский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 район, с. </a:t>
            </a:r>
            <a:r>
              <a:rPr lang="ru-RU" sz="1400" b="1" dirty="0" err="1" smtClean="0">
                <a:solidFill>
                  <a:srgbClr val="000000"/>
                </a:solidFill>
                <a:latin typeface="+mn-lt"/>
              </a:rPr>
              <a:t>Достоевка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, ул. Школьная (строительство </a:t>
            </a:r>
            <a:r>
              <a:rPr lang="ru-RU" sz="1400" b="1" dirty="0" err="1" smtClean="0">
                <a:solidFill>
                  <a:srgbClr val="000000"/>
                </a:solidFill>
                <a:latin typeface="+mn-lt"/>
              </a:rPr>
              <a:t>межпоселенческой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 библиотеки)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Площадь застройки здания – 201 м</a:t>
            </a:r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2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Общая площадь – 74,8</a:t>
            </a:r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м</a:t>
            </a:r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2</a:t>
            </a:r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Этажность – 1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Вместимость – 15 – 20 человек</a:t>
            </a:r>
            <a:endParaRPr lang="ru-RU" sz="14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+mn-lt"/>
              </a:rPr>
              <a:t>Сроки реализации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2023 - 2025 годы</a:t>
            </a:r>
            <a:endParaRPr lang="ru-RU" sz="14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+mn-lt"/>
              </a:rPr>
              <a:t>Объем финансирования (по источникам финансирования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2023 год  - 6 500 000 рублей (средства бюджета </a:t>
            </a:r>
            <a:r>
              <a:rPr lang="ru-RU" sz="1400" b="1" dirty="0" err="1" smtClean="0">
                <a:solidFill>
                  <a:srgbClr val="000000"/>
                </a:solidFill>
                <a:latin typeface="+mn-lt"/>
              </a:rPr>
              <a:t>Яковлевского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 муниципального района)</a:t>
            </a:r>
            <a:endParaRPr lang="ru-RU" sz="14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+mn-lt"/>
              </a:rPr>
              <a:t>Ожидаемые результаты от реализации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Повышение комфортного и качественного библиотечного обслуживания населения с. </a:t>
            </a:r>
            <a:r>
              <a:rPr lang="ru-RU" sz="1400" b="1" dirty="0" err="1" smtClean="0">
                <a:solidFill>
                  <a:schemeClr val="tx1"/>
                </a:solidFill>
                <a:latin typeface="+mn-lt"/>
              </a:rPr>
              <a:t>Достоевка</a:t>
            </a:r>
            <a:endParaRPr lang="ru-RU" sz="1400" b="1" dirty="0">
              <a:solidFill>
                <a:schemeClr val="tx1"/>
              </a:solidFill>
              <a:latin typeface="+mn-lt"/>
            </a:endParaRPr>
          </a:p>
          <a:p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918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813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муниципального района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средства массовой информации</a:t>
            </a: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475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на обеспечение деятельности МБУ «Редакция районной газеты «Сельский труженик» осуществляются в рамках муниципальной Программы «Информационное обеспечение органов местного самоуправления 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муниципального района» на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годы. Объем средств на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3 980 000,00 рублей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Планируемые ассигнования на 2023 год – 4 200 000,00 рублей; на 2024 год – 4 400 000,00 рублей; на 2025 год – 4 600 000,00 рублей.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07717"/>
              </p:ext>
            </p:extLst>
          </p:nvPr>
        </p:nvGraphicFramePr>
        <p:xfrm>
          <a:off x="92075" y="0"/>
          <a:ext cx="9051925" cy="7461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Документ" r:id="rId3" imgW="5938880" imgH="9623003" progId="Word.Document.12">
                  <p:embed/>
                </p:oleObj>
              </mc:Choice>
              <mc:Fallback>
                <p:oleObj name="Документ" r:id="rId3" imgW="5938880" imgH="9623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0"/>
                        <a:ext cx="9051925" cy="7461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圆角矩形 10"/>
          <p:cNvSpPr/>
          <p:nvPr/>
        </p:nvSpPr>
        <p:spPr>
          <a:xfrm>
            <a:off x="391319" y="4209415"/>
            <a:ext cx="8501063" cy="11061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–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506640" y="1459599"/>
            <a:ext cx="8501063" cy="5738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– межбюджетные трансферты, предоставляемые не на безвозмездной и безвозвратной основе без установления направления использования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70471" y="2310301"/>
            <a:ext cx="8501063" cy="4927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инвестиции – бюджетные средства, направлеляемые на создание или увеличение за счет средств бюджета стоимости государственного (муниципального) имущества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45392" y="3046471"/>
            <a:ext cx="8350251" cy="92329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(муниципальный) долг –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506640" y="5555161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Бюджеьные обязательства – расходные обязательства, подлежащие исполнению в соответсвующем финансовом году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4" y="641913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91319" y="294584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512195" y="6202915"/>
            <a:ext cx="8501063" cy="6550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zh-C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(муниципальное) задание –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1800" b="1" cap="none" dirty="0" smtClean="0">
                <a:ln w="11430"/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Уровень долговой нагрузки на бюджет </a:t>
            </a:r>
            <a:r>
              <a:rPr lang="ru-RU" sz="1800" b="1" cap="none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Яковлевского</a:t>
            </a:r>
            <a:r>
              <a:rPr lang="ru-RU" sz="1800" b="1" cap="none" dirty="0" smtClean="0">
                <a:ln w="11430"/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муниципального района</a:t>
            </a:r>
            <a:endParaRPr lang="ru-RU" sz="1800" b="1" cap="none" dirty="0">
              <a:ln w="11430"/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666388"/>
            <a:ext cx="2670722" cy="2811350"/>
          </a:xfrm>
          <a:prstGeom prst="rect">
            <a:avLst/>
          </a:prstGeom>
          <a:blipFill>
            <a:blip r:embed="rId3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9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72063"/>
            <a:ext cx="316835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66401"/>
              </p:ext>
            </p:extLst>
          </p:nvPr>
        </p:nvGraphicFramePr>
        <p:xfrm>
          <a:off x="467544" y="1340768"/>
          <a:ext cx="8064898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440160"/>
                <a:gridCol w="1076331"/>
                <a:gridCol w="1273405"/>
                <a:gridCol w="1273405"/>
                <a:gridCol w="1273405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01.01.2026</a:t>
                      </a:r>
                      <a:endParaRPr lang="ru-RU" sz="12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Договор № 03/17 о предоставлении бюджетного кредита от 25.12.2017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(реструктуризирован Соглашением № 03/20 от 27.05.2020)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Погашен в сумме 3 000 000 рублей в марте 2022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44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Программа муниципа льных внутренних заимствований на 2023 год и плановый период 2024 и 2025 годов (исто чником внутреннего погашения дефицита бюджета предусмо трено получение кредитов</a:t>
                      </a:r>
                      <a:r>
                        <a:rPr lang="ru-RU" sz="1100" baseline="0" dirty="0" smtClean="0"/>
                        <a:t> от кредитных организаций)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000 000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461809"/>
              </p:ext>
            </p:extLst>
          </p:nvPr>
        </p:nvGraphicFramePr>
        <p:xfrm>
          <a:off x="0" y="0"/>
          <a:ext cx="8553128" cy="664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окумент" r:id="rId3" imgW="6672017" imgH="9099810" progId="Word.Document.12">
                  <p:embed/>
                </p:oleObj>
              </mc:Choice>
              <mc:Fallback>
                <p:oleObj name="Документ" r:id="rId3" imgW="6672017" imgH="9099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8553128" cy="6649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603448"/>
            <a:ext cx="8229600" cy="6034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Информация о позиции в рейтингах открытости бюджетных данных, качества управления муниципальными финансами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077902"/>
              </p:ext>
            </p:extLst>
          </p:nvPr>
        </p:nvGraphicFramePr>
        <p:xfrm>
          <a:off x="0" y="-242888"/>
          <a:ext cx="9144000" cy="758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Лист" r:id="rId3" imgW="18230816" imgH="33880386" progId="Excel.Sheet.12">
                  <p:embed/>
                </p:oleObj>
              </mc:Choice>
              <mc:Fallback>
                <p:oleObj name="Лист" r:id="rId3" imgW="18230816" imgH="338803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42888"/>
                        <a:ext cx="9144000" cy="758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5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603448"/>
            <a:ext cx="8380196" cy="2185214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07862"/>
            <a:ext cx="7818662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Мнение граждан и предложения для обсуждения бюджетных вопросов принимаются Финансовым управлением администрации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Яковлевского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муниципального района по адресу: с. Яковлевка, переулок Почтовый, 7,  1 этаж, кабинеты  106, 107, 109, по телефонам: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8 (423)71 91-3-01 – начальник финансового управления; 8 (423)71 91-1-09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- отдел по формированию местного бюджета;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8 (423)71 91-6-47 – отдел учета и отчетности. 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Электронная почта –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fin710@mail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.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ru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77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42493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 муниципальный район расположен в центральной части Приморского края. Площадь района составляет – 2 400,13 кв.км.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Граничит на западе и юго-западе со Спасским и Анучинским районами, на востоке – с Чугуевским, на севере – с Кировским. С юга к району примыкает территория Арсеньевского городсткого округа. Общая протяженностьграниц сставляет 600 км.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районного центра – с. Яковлевка до г. Владивотока по железной дороге – 286 км, по автодорогам – 303 км.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муниципального района входят 5 поселений (19 населенных пунктов).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Варфоломеевское сельское поселение (село Варфоломеевка, железнодорожная станция Варфоломеевка, село Лазаревка, село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Достоевка), площадь 496 кв.м.);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Новосысоевское сельское поселение (село Новосысоевка, железнодорожная станция Сысоевка, село Старосысоевка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(площадь 432 кв.м.);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Покровское сельское поселение (село Покровка, село Минеральное, село Рославка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(площадь 410 кв.м.);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Яблоновское сельское поселение (село Бельцово, село Загорное, село Краснояровка, село Яблоновка, село Николо-Михайловка, село Озерное, село Орлиное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(площадь 640 кв.м.);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Яковлевское сельское поселение (село Яковлевка, село Андреевка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(площадь 422,13 кв.м.).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IMG_1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476672"/>
            <a:ext cx="8489951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характеристики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2024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2025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годов,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рублей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0619"/>
              </p:ext>
            </p:extLst>
          </p:nvPr>
        </p:nvGraphicFramePr>
        <p:xfrm>
          <a:off x="285750" y="1772816"/>
          <a:ext cx="8318699" cy="5229734"/>
        </p:xfrm>
        <a:graphic>
          <a:graphicData uri="http://schemas.openxmlformats.org/drawingml/2006/table">
            <a:tbl>
              <a:tblPr/>
              <a:tblGrid>
                <a:gridCol w="397818"/>
                <a:gridCol w="1584176"/>
                <a:gridCol w="2086793"/>
                <a:gridCol w="2125074"/>
                <a:gridCol w="2124838"/>
              </a:tblGrid>
              <a:tr h="4653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           Утверждено на                      на 2023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Утверждено                 на 2024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Утверждено                     на 2025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10591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344 387 000,00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350 597 500,00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71 253 000,00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9089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335 747 003,59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357 598 724,25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372 841 369,64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976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680 134 003,59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708 196 224,25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744 094 369,64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78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682 399 934,59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709 558 527,25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746 293 390,64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9640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Дефицит (-)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</a:b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2 265 931,00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- 1 362 303,0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- 2 199 021,00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686800" cy="883568"/>
          </a:xfrm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000" b="1" cap="none" dirty="0" smtClean="0">
                <a:ln w="11430"/>
                <a:solidFill>
                  <a:schemeClr val="accent1">
                    <a:lumMod val="75000"/>
                  </a:schemeClr>
                </a:solidFill>
                <a:effectLst/>
              </a:rPr>
              <a:t>Объем и структура доходов бюджета Яковлевского муниципального района за 2022 год,  плановые назначения на 2023 год и плановый период 2024 и 2025 годов, рублей</a:t>
            </a:r>
            <a:endParaRPr lang="ru-RU" sz="2000" b="1" cap="none" dirty="0">
              <a:ln w="11430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51699"/>
              </p:ext>
            </p:extLst>
          </p:nvPr>
        </p:nvGraphicFramePr>
        <p:xfrm>
          <a:off x="251520" y="1268760"/>
          <a:ext cx="8784978" cy="60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30"/>
                <a:gridCol w="1778902"/>
                <a:gridCol w="1440160"/>
                <a:gridCol w="1368152"/>
                <a:gridCol w="1296144"/>
                <a:gridCol w="1296144"/>
                <a:gridCol w="1296146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Исполнено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за 2021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Исполнено на 2022 год 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Утвержденона 2023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Утверждено на 2024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Утверждено на 2025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1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/>
                </a:tc>
              </a:tr>
              <a:tr h="534144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1.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НАЛОГОВЫЕ И НЕНАЛОГОВЫЕ ДОХОДЫ, ВСЕГО</a:t>
                      </a:r>
                    </a:p>
                    <a:p>
                      <a:r>
                        <a:rPr lang="ru-RU" sz="1000" b="1" dirty="0" smtClean="0"/>
                        <a:t>000 1 00 00000 00 0000 000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216 475 907,47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325</a:t>
                      </a:r>
                      <a:r>
                        <a:rPr lang="ru-RU" sz="1400" b="1" baseline="0" dirty="0" smtClean="0"/>
                        <a:t> 363 091,15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344 387 000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350 597 500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371 253 000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r>
                        <a:rPr lang="ru-RU" sz="1000" dirty="0" smtClean="0"/>
                        <a:t>000 1 01 02000 01 0000 110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191 613 061,69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286 756 381,14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315 000 000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320</a:t>
                      </a:r>
                      <a:r>
                        <a:rPr lang="ru-RU" sz="1400" baseline="0" dirty="0" smtClean="0"/>
                        <a:t> 550 000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340 550 000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8992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</a:t>
                      </a:r>
                      <a:r>
                        <a:rPr lang="ru-RU" sz="1200" baseline="0" dirty="0" smtClean="0"/>
                        <a:t> по подакцизным товарам (продукции)</a:t>
                      </a:r>
                    </a:p>
                    <a:p>
                      <a:r>
                        <a:rPr lang="ru-RU" sz="1000" baseline="0" dirty="0" smtClean="0"/>
                        <a:t>000 1 03 02000 01 0000 110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12 060 292,64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14 985 243,71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14 500 000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15 500 000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r>
                        <a:rPr lang="ru-RU" sz="1000" dirty="0" smtClean="0"/>
                        <a:t> 000 1 05 01000 00 0000 110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3 170 109,98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12 957 020,66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2 700 000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2 810 000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2 915 000</a:t>
                      </a:r>
                      <a:endParaRPr lang="ru-RU" sz="1400" dirty="0"/>
                    </a:p>
                  </a:txBody>
                  <a:tcPr/>
                </a:tc>
              </a:tr>
              <a:tr h="303232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</a:p>
                    <a:p>
                      <a:r>
                        <a:rPr lang="ru-RU" sz="1000" dirty="0" smtClean="0"/>
                        <a:t>000 1 08 03000 01 0000 110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1 489 781,78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2 156 441,50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2 150 000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2 200 000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</a:t>
                      </a:r>
                      <a:r>
                        <a:rPr lang="ru-RU" sz="1100" baseline="0" dirty="0" smtClean="0"/>
                        <a:t> от </a:t>
                      </a:r>
                      <a:r>
                        <a:rPr lang="ru-RU" sz="1100" baseline="0" dirty="0" err="1" smtClean="0"/>
                        <a:t>использова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ния</a:t>
                      </a:r>
                      <a:r>
                        <a:rPr lang="ru-RU" sz="1100" baseline="0" dirty="0" smtClean="0"/>
                        <a:t> имущества, находя </a:t>
                      </a:r>
                      <a:r>
                        <a:rPr lang="ru-RU" sz="1100" baseline="0" dirty="0" err="1" smtClean="0"/>
                        <a:t>щегося</a:t>
                      </a:r>
                      <a:r>
                        <a:rPr lang="ru-RU" sz="1100" baseline="0" dirty="0" smtClean="0"/>
                        <a:t> в </a:t>
                      </a:r>
                      <a:r>
                        <a:rPr lang="ru-RU" sz="1100" baseline="0" dirty="0" err="1" smtClean="0"/>
                        <a:t>государствен</a:t>
                      </a:r>
                      <a:r>
                        <a:rPr lang="ru-RU" sz="1100" baseline="0" dirty="0" smtClean="0"/>
                        <a:t> ной и муниципальной собственности</a:t>
                      </a:r>
                    </a:p>
                    <a:p>
                      <a:r>
                        <a:rPr lang="ru-RU" sz="1000" baseline="0" dirty="0" smtClean="0"/>
                        <a:t>000 1 11 00000 00 0000 000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1 489 781,78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5 890 592,63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5 750 000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5 750 000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5 750 000</a:t>
                      </a:r>
                      <a:endParaRPr lang="ru-RU" sz="1400" dirty="0"/>
                    </a:p>
                  </a:txBody>
                  <a:tcPr/>
                </a:tc>
              </a:tr>
              <a:tr h="64877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Платежи при </a:t>
                      </a:r>
                      <a:r>
                        <a:rPr lang="ru-RU" sz="1200" dirty="0" err="1" smtClean="0"/>
                        <a:t>пользов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ании</a:t>
                      </a:r>
                      <a:r>
                        <a:rPr lang="ru-RU" sz="1200" dirty="0" smtClean="0"/>
                        <a:t> природными ресурсами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000 1 12 01042 01 0000 120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1 445 248,83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1 727 073,65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1 685 000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1 685 000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1 685 000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0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52623"/>
              </p:ext>
            </p:extLst>
          </p:nvPr>
        </p:nvGraphicFramePr>
        <p:xfrm>
          <a:off x="457200" y="620688"/>
          <a:ext cx="8784978" cy="54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30"/>
                <a:gridCol w="1778902"/>
                <a:gridCol w="1440160"/>
                <a:gridCol w="1368152"/>
                <a:gridCol w="1296144"/>
                <a:gridCol w="1296144"/>
                <a:gridCol w="1296146"/>
              </a:tblGrid>
              <a:tr h="288032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Доходы от продажи материальных и нема </a:t>
                      </a:r>
                      <a:r>
                        <a:rPr lang="ru-RU" sz="1200" dirty="0" err="1" smtClean="0"/>
                        <a:t>териальных</a:t>
                      </a:r>
                      <a:r>
                        <a:rPr lang="ru-RU" sz="1200" dirty="0" smtClean="0"/>
                        <a:t> активов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000 1 14 00000 00 0000 000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328 949,95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468 990,67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2 200</a:t>
                      </a:r>
                      <a:r>
                        <a:rPr lang="ru-RU" sz="1400" baseline="0" dirty="0" smtClean="0"/>
                        <a:t>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2 200 000</a:t>
                      </a:r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Штрафы, санкции, возмещение</a:t>
                      </a:r>
                      <a:r>
                        <a:rPr lang="ru-RU" sz="1200" baseline="0" dirty="0" smtClean="0"/>
                        <a:t> ущерба </a:t>
                      </a:r>
                      <a:r>
                        <a:rPr lang="ru-RU" sz="1000" baseline="0" dirty="0" smtClean="0"/>
                        <a:t>000 1 16 00000 00 0000 000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965 567,55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397 866,77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437 000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437 500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438 000</a:t>
                      </a:r>
                      <a:endParaRPr lang="ru-RU" sz="1400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ДОХОДЫ</a:t>
                      </a:r>
                    </a:p>
                    <a:p>
                      <a:r>
                        <a:rPr lang="ru-RU" sz="1200" dirty="0" smtClean="0"/>
                        <a:t> </a:t>
                      </a:r>
                      <a:r>
                        <a:rPr lang="ru-RU" sz="1000" dirty="0" smtClean="0"/>
                        <a:t>000</a:t>
                      </a:r>
                      <a:r>
                        <a:rPr lang="ru-RU" sz="1000" baseline="0" dirty="0" smtClean="0"/>
                        <a:t> 1 13  01000 00 0000 130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17 959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23 480,42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2.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МЕЖБЮДЖЕТНЫЕ ТРАНСФЕРТЫ, ВСЕГО</a:t>
                      </a:r>
                    </a:p>
                    <a:p>
                      <a:r>
                        <a:rPr lang="ru-RU" sz="1200" b="1" dirty="0" smtClean="0"/>
                        <a:t> </a:t>
                      </a:r>
                      <a:r>
                        <a:rPr lang="ru-RU" sz="1000" b="1" dirty="0" smtClean="0"/>
                        <a:t>000 2 00 00000 00 0000 000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366 645 109,21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320 233 233,33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335 747 003,59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321 699 154,59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345 039 280,19</a:t>
                      </a:r>
                      <a:endParaRPr lang="ru-RU" sz="1400" b="1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                </a:t>
                      </a:r>
                      <a:r>
                        <a:rPr lang="ru-RU" sz="1000" dirty="0" smtClean="0"/>
                        <a:t>000 2 02 10000 00 0000 150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27 853 420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14 831 692,93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</a:p>
                    <a:p>
                      <a:r>
                        <a:rPr lang="ru-RU" sz="1000" dirty="0" smtClean="0"/>
                        <a:t>000 2 02 20000 00 0000 150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60 878 955,69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35 736 732,98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5 589 846,97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5 012 015,44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5 165 357,65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</a:t>
                      </a:r>
                    </a:p>
                    <a:p>
                      <a:r>
                        <a:rPr lang="ru-RU" sz="1000" dirty="0" smtClean="0"/>
                        <a:t>000 2 02 30000 00 0000 150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266 177 782,53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258 069 610,07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317 725 456,62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330</a:t>
                      </a:r>
                      <a:r>
                        <a:rPr lang="ru-RU" sz="1400" baseline="0" dirty="0" smtClean="0"/>
                        <a:t> 239 708,81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345 329 011,99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</a:p>
                    <a:p>
                      <a:r>
                        <a:rPr lang="ru-RU" sz="1000" dirty="0" smtClean="0"/>
                        <a:t>000  2 02 40000 00 0000 150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11 734 950,99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11 595 197,35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12 431 700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22 347 000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22 347 000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3.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ДОХОДОВ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583 121 016,68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645 596 324,48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680 134 003,59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708 196 224,25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744 094 369,64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4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Структура налоговых и неналоговых  доходов  бюджета Яковлевского муниципального района                                           на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2023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год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7</a:t>
            </a:r>
          </a:p>
        </p:txBody>
      </p:sp>
      <p:graphicFrame>
        <p:nvGraphicFramePr>
          <p:cNvPr id="2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06919"/>
              </p:ext>
            </p:extLst>
          </p:nvPr>
        </p:nvGraphicFramePr>
        <p:xfrm>
          <a:off x="755576" y="1625034"/>
          <a:ext cx="7399337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6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2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20616</TotalTime>
  <Words>3985</Words>
  <Application>Microsoft Office PowerPoint</Application>
  <PresentationFormat>Экран (4:3)</PresentationFormat>
  <Paragraphs>1062</Paragraphs>
  <Slides>33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47" baseType="lpstr">
      <vt:lpstr>宋体</vt:lpstr>
      <vt:lpstr>Aharoni</vt:lpstr>
      <vt:lpstr>Arial</vt:lpstr>
      <vt:lpstr>Arial Cyr</vt:lpstr>
      <vt:lpstr>Bookman Old Style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Документ Microsoft Office Word 2007</vt:lpstr>
      <vt:lpstr>Документ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и структура доходов бюджета Яковлевского муниципального района за 2022 год,  плановые назначения на 2023 год и плановый период 2024 и 2025 годов, рублей</vt:lpstr>
      <vt:lpstr>Презентация PowerPoint</vt:lpstr>
      <vt:lpstr>Презентация PowerPoint</vt:lpstr>
      <vt:lpstr>Презентация PowerPoint</vt:lpstr>
      <vt:lpstr>СВЕДЕНИЯ О РАСХОДАХ бюджета Яковлевского муниципального района за 2022 год, и плановых назначениях на 2023 год и плановый период 2024 и 2025 годов,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социально-экономического развития Яковлевского муниципального района на среднесрочный период</vt:lpstr>
      <vt:lpstr>Структура расходов бюджета Яковлевского муниципального района  на 2023 год </vt:lpstr>
      <vt:lpstr>Распределение  расходов бюджета Яковлевского муниципального района по разделам классификации расходов за 2022 год, утвержденных ассигнованиях на 2023 год и плановый период 2024 и 2025 годов, рублей  </vt:lpstr>
      <vt:lpstr>Расходы бюджета Яковлевского муниципального района в 2023 году на жилищно-коммунальное хозяйство</vt:lpstr>
      <vt:lpstr>Расходы бюджета Яковлевского муниципального района в 2023 году на образование</vt:lpstr>
      <vt:lpstr>Расходы бюджета Яковлевского муниципального района в 2023 году на культуру, кинематографию</vt:lpstr>
      <vt:lpstr>Расходы в 2023 году на социальную политику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об общественно-значимых проектах Яковлевского муниципального района в 2023 году за счет средств местного бюджета</vt:lpstr>
      <vt:lpstr>Презентация PowerPoint</vt:lpstr>
      <vt:lpstr>Презентация PowerPoint</vt:lpstr>
      <vt:lpstr>Уровень долговой нагрузки на бюджет Яковлевского муниципального района</vt:lpstr>
      <vt:lpstr>Информация о позиции в рейтингах открытости бюджетных данных, качества управления муниципальными финансами</vt:lpstr>
      <vt:lpstr>Презентация PowerPoint</vt:lpstr>
      <vt:lpstr>Презентация PowerPoint</vt:lpstr>
    </vt:vector>
  </TitlesOfParts>
  <Company>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Adm</cp:lastModifiedBy>
  <cp:revision>2337</cp:revision>
  <cp:lastPrinted>2023-02-21T00:38:16Z</cp:lastPrinted>
  <dcterms:created xsi:type="dcterms:W3CDTF">2010-07-02T14:14:42Z</dcterms:created>
  <dcterms:modified xsi:type="dcterms:W3CDTF">2023-02-21T01:30:32Z</dcterms:modified>
</cp:coreProperties>
</file>