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6"/>
  </p:notes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58" r:id="rId11"/>
    <p:sldId id="271" r:id="rId12"/>
    <p:sldId id="270" r:id="rId13"/>
    <p:sldId id="286" r:id="rId14"/>
    <p:sldId id="287" r:id="rId15"/>
    <p:sldId id="288" r:id="rId16"/>
    <p:sldId id="289" r:id="rId17"/>
    <p:sldId id="290" r:id="rId18"/>
    <p:sldId id="269" r:id="rId19"/>
    <p:sldId id="275" r:id="rId20"/>
    <p:sldId id="274" r:id="rId21"/>
    <p:sldId id="268" r:id="rId22"/>
    <p:sldId id="273" r:id="rId23"/>
    <p:sldId id="272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11318760725385E-2"/>
          <c:y val="0.13660235668259083"/>
          <c:w val="0.57084141706936142"/>
          <c:h val="0.86339764331740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8"/>
          </c:dPt>
          <c:dLbls>
            <c:dLbl>
              <c:idx val="0"/>
              <c:layout>
                <c:manualLayout>
                  <c:x val="0.10998611494957861"/>
                  <c:y val="-8.895556743695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2873482377072885E-2"/>
                  <c:y val="8.436701477613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977254134297292"/>
                  <c:y val="-1.9848836240417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5435410757849675E-2"/>
                  <c:y val="-7.2061611209865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593787558958098E-2"/>
                  <c:y val="-7.6405746583712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721578226845316E-2"/>
                  <c:y val="-7.175626319297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3593866062632157E-2"/>
                  <c:y val="-6.6476120708810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1956809665776347"/>
                  <c:y val="-2.560913370736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товары, релизуемые на территории РФ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доходы от использования имущества,находящегося в муниципальной собственности</c:v>
                </c:pt>
                <c:pt idx="5">
                  <c:v>государственная пошлина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90.79</c:v>
                </c:pt>
                <c:pt idx="1">
                  <c:v>3.36</c:v>
                </c:pt>
                <c:pt idx="2">
                  <c:v>0.43</c:v>
                </c:pt>
                <c:pt idx="3">
                  <c:v>0.96</c:v>
                </c:pt>
                <c:pt idx="4">
                  <c:v>1.1100000000000001</c:v>
                </c:pt>
                <c:pt idx="5">
                  <c:v>0.41</c:v>
                </c:pt>
                <c:pt idx="6">
                  <c:v>2.5299999999999998</c:v>
                </c:pt>
                <c:pt idx="7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65789143263237049"/>
          <c:y val="1.5368540922353643E-2"/>
          <c:w val="0.33887247147011212"/>
          <c:h val="0.9147799550049994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442876717401775E-2"/>
          <c:y val="6.7047923037791127E-2"/>
          <c:w val="0.5887969075560805"/>
          <c:h val="0.7238062729872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349582.29</c:v>
                </c:pt>
                <c:pt idx="1">
                  <c:v>381293.13</c:v>
                </c:pt>
                <c:pt idx="2">
                  <c:v>519845</c:v>
                </c:pt>
                <c:pt idx="3">
                  <c:v>509427</c:v>
                </c:pt>
                <c:pt idx="4">
                  <c:v>515849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333673.11</c:v>
                </c:pt>
                <c:pt idx="1">
                  <c:v>387632.34</c:v>
                </c:pt>
                <c:pt idx="2">
                  <c:v>440909.29</c:v>
                </c:pt>
                <c:pt idx="3">
                  <c:v>384867.92</c:v>
                </c:pt>
                <c:pt idx="4">
                  <c:v>390702.44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33696"/>
        <c:axId val="58735232"/>
      </c:barChart>
      <c:catAx>
        <c:axId val="58733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735232"/>
        <c:crosses val="autoZero"/>
        <c:auto val="1"/>
        <c:lblAlgn val="ctr"/>
        <c:lblOffset val="100"/>
        <c:noMultiLvlLbl val="0"/>
      </c:catAx>
      <c:valAx>
        <c:axId val="5873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733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40634081593272"/>
          <c:y val="2.0455745212882757E-2"/>
          <c:w val="0.21319877713392468"/>
          <c:h val="0.26901389641991297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5018640716333662"/>
                  <c:y val="-0.126420372481683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028755089590437E-2"/>
                  <c:y val="-5.74993787258127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750098429609189E-2"/>
                  <c:y val="5.21030454593350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065421580837999E-4"/>
                  <c:y val="-0.11127956269195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4308321248906067"/>
                  <c:y val="-4.4493061820273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6182680481895773"/>
                  <c:y val="-0.114356874724393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Sheet1!$B$1:$L$1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16.62</c:v>
                </c:pt>
                <c:pt idx="1">
                  <c:v>0.18</c:v>
                </c:pt>
                <c:pt idx="2">
                  <c:v>3.28</c:v>
                </c:pt>
                <c:pt idx="3">
                  <c:v>5.89</c:v>
                </c:pt>
                <c:pt idx="4">
                  <c:v>49.65</c:v>
                </c:pt>
                <c:pt idx="5">
                  <c:v>12.79</c:v>
                </c:pt>
                <c:pt idx="6">
                  <c:v>9.82</c:v>
                </c:pt>
                <c:pt idx="7">
                  <c:v>1.03</c:v>
                </c:pt>
                <c:pt idx="8">
                  <c:v>0.73</c:v>
                </c:pt>
                <c:pt idx="9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F816C-160C-4AC0-9B08-BEA7E259CB1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DA4B-EE35-46C9-BA8C-B9F5F15BD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6DA4B-EE35-46C9-BA8C-B9F5F15BD7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9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November 28, 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28,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28,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28,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28,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28, 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28,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35768" y="5661248"/>
            <a:ext cx="2160240" cy="534957"/>
          </a:xfrm>
        </p:spPr>
        <p:txBody>
          <a:bodyPr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ноября 2023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Яковлевка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90" y="3865"/>
            <a:ext cx="3024336" cy="21391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64904"/>
            <a:ext cx="2736304" cy="3491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008" y="18448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dirty="0">
                <a:solidFill>
                  <a:srgbClr val="956B43">
                    <a:lumMod val="50000"/>
                  </a:srgbClr>
                </a:solidFill>
                <a:latin typeface="Broadway" pitchFamily="82" charset="0"/>
              </a:rPr>
              <a:t>Бюджет Яковлевского муниципального </a:t>
            </a:r>
          </a:p>
          <a:p>
            <a:pPr lvl="0" algn="ctr"/>
            <a:r>
              <a:rPr lang="ru-RU" sz="3600" dirty="0">
                <a:solidFill>
                  <a:srgbClr val="956B43">
                    <a:lumMod val="50000"/>
                  </a:srgbClr>
                </a:solidFill>
                <a:latin typeface="Broadway" pitchFamily="82" charset="0"/>
              </a:rPr>
              <a:t>округа</a:t>
            </a:r>
            <a:endParaRPr lang="en-US" sz="3600" dirty="0">
              <a:solidFill>
                <a:srgbClr val="956B43">
                  <a:lumMod val="50000"/>
                </a:srgbClr>
              </a:solidFill>
              <a:latin typeface="Broadway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73225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проектом решения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Думы Яковлевского муниципального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6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0"/>
            <a:ext cx="8208912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структуре доходов бюджета Яковлевского мунипального округа за 2022 год, утвержденных на 2023 год и  запланированных объемах на 2024 год  и плановый период 2025 и 2026 годов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82891784"/>
              </p:ext>
            </p:extLst>
          </p:nvPr>
        </p:nvGraphicFramePr>
        <p:xfrm>
          <a:off x="501106" y="946568"/>
          <a:ext cx="8208912" cy="557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097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5402" y="0"/>
            <a:ext cx="8303062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Сведения</a:t>
            </a:r>
            <a:r>
              <a:rPr kumimoji="0" lang="ru-RU" b="1" i="0" u="none" strike="noStrike" kern="0" cap="none" spc="0" normalizeH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 расходах</a:t>
            </a:r>
            <a:r>
              <a:rPr kumimoji="0" lang="ru-RU" b="1" i="0" u="none" strike="noStrike" kern="0" cap="none" spc="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бюджета Яковлевского муниципального округа за 2022 год, плановых назначениях на 2023 год, на 2024 год и плановый период 2025 и 2026 годов в разрезе муниципальных программ, рублей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46451"/>
              </p:ext>
            </p:extLst>
          </p:nvPr>
        </p:nvGraphicFramePr>
        <p:xfrm>
          <a:off x="445401" y="1011086"/>
          <a:ext cx="8253196" cy="5401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91"/>
                <a:gridCol w="1764484"/>
                <a:gridCol w="1290890"/>
                <a:gridCol w="1228576"/>
                <a:gridCol w="1207785"/>
                <a:gridCol w="1207785"/>
                <a:gridCol w="1207785"/>
              </a:tblGrid>
              <a:tr h="52670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за 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на 2024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на 2025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на 2026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8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64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Яковлевского муниципального района на 2019 – 2025 годы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331 444 290,10</a:t>
                      </a:r>
                    </a:p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379 386 245,29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1739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Яковлевского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на 2024 - 2030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443 303 075,64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452 591 738,70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465 787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294,20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981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Яковлевского муниципального района на 2019 – 2025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56 419 368,10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52 637 733,93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7899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88 375 903,03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67 657 137,87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68 924 253,23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58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2019 – 2025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44 346 133,36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56 833 449,81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2574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101 264 906,40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91 496 179,22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92 973 986,33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67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055351"/>
              </p:ext>
            </p:extLst>
          </p:nvPr>
        </p:nvGraphicFramePr>
        <p:xfrm>
          <a:off x="467544" y="332656"/>
          <a:ext cx="8291265" cy="6420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87"/>
                <a:gridCol w="1740745"/>
                <a:gridCol w="1328723"/>
                <a:gridCol w="1234242"/>
                <a:gridCol w="1213356"/>
                <a:gridCol w="1213356"/>
                <a:gridCol w="1213356"/>
              </a:tblGrid>
              <a:tr h="102595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услугами жилищно-коммунального хозяйства населения Яковлевского муниципального района на 2019 – 2025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17 150 475,19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49 473 945,49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5955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услугами жилищно-коммунального хозяйства населения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22 851 546,96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15 602 000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15 788 000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595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3  097 691,68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6 615 136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59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1 450 000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59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в Яковлевском муниципальном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 на 2019 – 2025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1 820 824,16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3 094 097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18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4229"/>
              </p:ext>
            </p:extLst>
          </p:nvPr>
        </p:nvGraphicFramePr>
        <p:xfrm>
          <a:off x="467544" y="332656"/>
          <a:ext cx="8291265" cy="669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1590212"/>
                <a:gridCol w="1394695"/>
                <a:gridCol w="1234242"/>
                <a:gridCol w="1213356"/>
                <a:gridCol w="1213356"/>
                <a:gridCol w="1213356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и благоустройство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Яковлевского муниципального округа на 2024 - 2030 годы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12 591 589,18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11 550 000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9 550 000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 в Яковлевском муниципальном районе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5 832 996,45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18 015 382,02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74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 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9 449 953,61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5 399 533,76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5 114 778,59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49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населенных пунктов на территории Яковлевского муниципального округа на 2024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2030 годы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413 615,19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8 413 625,19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8 413 615,19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3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 транспортного комплекса Яковлевского муниципального округа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29 886 368,62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72 075 026,70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46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05518"/>
              </p:ext>
            </p:extLst>
          </p:nvPr>
        </p:nvGraphicFramePr>
        <p:xfrm>
          <a:off x="395536" y="307424"/>
          <a:ext cx="8291265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1590212"/>
                <a:gridCol w="1394695"/>
                <a:gridCol w="1234242"/>
                <a:gridCol w="1213356"/>
                <a:gridCol w="1213356"/>
                <a:gridCol w="1213356"/>
              </a:tblGrid>
              <a:tr h="108012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 транспортного комплекса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27 350 933,14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28 745 000</a:t>
                      </a:r>
                    </a:p>
                    <a:p>
                      <a:pPr algn="ctr"/>
                      <a:endParaRPr lang="ru-RU" sz="1400" b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20 512 000</a:t>
                      </a:r>
                    </a:p>
                    <a:p>
                      <a:pPr algn="ctr"/>
                      <a:endParaRPr lang="ru-RU" sz="1400" b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7477"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Информационное обеспечение органов местного самоуправления Яковлевского муниципального округа на 2019 -2025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7 451 848,95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7 613 000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7624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Информационно-техническое обеспечение органов местного самоуправления Яковлевского муниципального округа на 2024-2030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8 897 000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8 897 000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6368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Яковлевского муниципального района на 2019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2025 годы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21 870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139 053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327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51120"/>
              </p:ext>
            </p:extLst>
          </p:nvPr>
        </p:nvGraphicFramePr>
        <p:xfrm>
          <a:off x="395536" y="332656"/>
          <a:ext cx="8424936" cy="6380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1590212"/>
                <a:gridCol w="1394695"/>
                <a:gridCol w="1234242"/>
                <a:gridCol w="1325467"/>
                <a:gridCol w="1224136"/>
                <a:gridCol w="1224136"/>
              </a:tblGrid>
              <a:tr h="108012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37 152 930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74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Молодежь –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Яковлевскому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муниципальному району на 2019 – 2025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годы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2 388 421,22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2 568 350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Молодежь –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Яковлевскому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муниципальному округу на 2024 – 2030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годы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3 333 761,11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2 866 947,21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2 750 169,25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20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и инновационная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 Яковлевского муниципального района на 2019 – 2025 годы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88 531 908,02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91 416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и инновационная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 Яковлевского муниципального округа на 2024 – 2030 годы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142 748 473,81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135 957 000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135 887 000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763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919990"/>
              </p:ext>
            </p:extLst>
          </p:nvPr>
        </p:nvGraphicFramePr>
        <p:xfrm>
          <a:off x="395536" y="332656"/>
          <a:ext cx="8424936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1590212"/>
                <a:gridCol w="1394695"/>
                <a:gridCol w="1234242"/>
                <a:gridCol w="1325467"/>
                <a:gridCol w="1224136"/>
                <a:gridCol w="1224136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фонда на территории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Яковлдевского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2019 – 2024 годы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1 888 633,60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3 328 211,70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6936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фонда на территории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Яковлдевского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на 2024 – 2030 годы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4 000 000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21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Укрепление общественного здоровья на территории Яковлевского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2019 – 2025 годы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50 536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1 248 350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Укрепление общественного здоровья на территории Яковлевского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на 2024 – 2030 годы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392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412661"/>
              </p:ext>
            </p:extLst>
          </p:nvPr>
        </p:nvGraphicFramePr>
        <p:xfrm>
          <a:off x="395536" y="332656"/>
          <a:ext cx="864096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1590212"/>
                <a:gridCol w="1394695"/>
                <a:gridCol w="1335573"/>
                <a:gridCol w="1296144"/>
                <a:gridCol w="1296144"/>
                <a:gridCol w="1296144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на территории Яковлевского муниципального района на 2019 – 2025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7 122 840,70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7 643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6936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на территории Яковлевского муниципального округа на 2024 – 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9 412 012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9 344 012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9 327 012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21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Противодействие коррупции 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2019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2025 годы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215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Противодействие коррупции 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2024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2030 годы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12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 программам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597 514 206,15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752 148 230,94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921 862 700,07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840 727 769,55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845 432 108,79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48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1540" y="-4528"/>
            <a:ext cx="828092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80728"/>
            <a:ext cx="80288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Наращивание стабильных доходных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мобилизация в местный бюджет имеющихся резервов поступлений доходов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668446"/>
            <a:ext cx="802889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системы управления бюджетными </a:t>
            </a:r>
            <a:r>
              <a:rPr lang="ru-RU" sz="1600" b="1" dirty="0" smtClean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расходами, увязанной </a:t>
            </a:r>
            <a:r>
              <a:rPr lang="ru-RU" sz="1600" b="1" dirty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формированием муниципальных программ Яковлевского муниципального </a:t>
            </a:r>
            <a:r>
              <a:rPr lang="ru-RU" sz="1600" b="1" dirty="0" smtClean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b="1" dirty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интеграции  в них региональных проектов, направленных на достижение соответствующих результатов федеральных проектов в рамках решения задач национальных проектов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068960"/>
            <a:ext cx="802889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контроля за своевременным и полным перечислением налогов, сборов и иных платежей в бюджеты бюджетной системы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муниципальными учреждениями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992160"/>
            <a:ext cx="801089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бюджетных средств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454741"/>
            <a:ext cx="80108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бюджетного процесса, доступности информации о муниципальных финансах Яковлевского муниципального </a:t>
            </a:r>
            <a:r>
              <a:rPr lang="ru-RU" sz="1600" b="1" dirty="0" smtClean="0">
                <a:solidFill>
                  <a:srgbClr val="E8B7B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1600" b="1" dirty="0">
              <a:solidFill>
                <a:srgbClr val="E8B7B7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157192"/>
            <a:ext cx="801089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ответственности главных администраторов доходов бюджета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за качественное 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доходов бюджета Яковлевского муниципального </a:t>
            </a: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выполнение в полном объеме утвержденных годовых назначений по доходам местного бюджета</a:t>
            </a: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активизация претензионно-исковой 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21089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36576"/>
            <a:ext cx="82146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Яковлевского муниципального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среднесрочный период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882947"/>
              </p:ext>
            </p:extLst>
          </p:nvPr>
        </p:nvGraphicFramePr>
        <p:xfrm>
          <a:off x="-36512" y="671310"/>
          <a:ext cx="9180512" cy="617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504056"/>
                <a:gridCol w="648072"/>
                <a:gridCol w="648072"/>
                <a:gridCol w="720080"/>
                <a:gridCol w="792088"/>
                <a:gridCol w="792088"/>
                <a:gridCol w="864096"/>
                <a:gridCol w="792088"/>
                <a:gridCol w="864096"/>
                <a:gridCol w="792088"/>
              </a:tblGrid>
              <a:tr h="432048">
                <a:tc rowSpan="4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2925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3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консервативный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консервативный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консервативный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204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344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317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(в среднегодовом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исчислении)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13,300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12,309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12,134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11,932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11,,950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11,755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11,770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11,563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11,575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051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тыс.кв.м. в общей площади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0,495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2,069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2,205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2,312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2,397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2,483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2,504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969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Прожиточный минимум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(на душу населения)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13 963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14 312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17 106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18 503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18 745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19 900</a:t>
                      </a:r>
                    </a:p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20 145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21 297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21 545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176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руб/мес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39 908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46 262,90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49 652,50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52 154,30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52 364,20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55 156,10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55 566,10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58 630,90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59 233,50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575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% к экон.активному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330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государственных учреждениях службы занятости населения (на конец года)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0,280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0,133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0,145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0,150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0,145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0,140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0,135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0,130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74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8"/>
          <p:cNvSpPr/>
          <p:nvPr/>
        </p:nvSpPr>
        <p:spPr>
          <a:xfrm>
            <a:off x="467544" y="3068960"/>
            <a:ext cx="8220344" cy="348815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самоуправления.</a:t>
            </a:r>
          </a:p>
          <a:p>
            <a:pPr algn="just"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денежные средства поступающие в </a:t>
            </a:r>
            <a:r>
              <a:rPr lang="ru-RU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бюджет.</a:t>
            </a:r>
          </a:p>
          <a:p>
            <a:pPr algn="just">
              <a:defRPr/>
            </a:pPr>
            <a:endParaRPr lang="ru-RU" altLang="zh-CN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денежные средства, выплачиваемые из </a:t>
            </a:r>
            <a:r>
              <a:rPr lang="ru-RU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</a:t>
            </a:r>
            <a:r>
              <a:rPr lang="ru-RU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доходами.</a:t>
            </a: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</a:t>
            </a:r>
            <a:r>
              <a:rPr lang="ru-RU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расходами.</a:t>
            </a:r>
          </a:p>
          <a:p>
            <a:pPr algn="just">
              <a:defRPr/>
            </a:pPr>
            <a:endParaRPr lang="ru-RU" altLang="zh-CN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Бюджетный кредит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форма финансирования бюджетных расходов, которая предусматривает предоставление средств бюджету на возвратной и возмездной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основах.</a:t>
            </a:r>
          </a:p>
          <a:p>
            <a:pPr algn="just">
              <a:defRPr/>
            </a:pPr>
            <a:endParaRPr lang="zh-CN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zh-CN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другому бюджету бюджетной </a:t>
            </a:r>
            <a:r>
              <a:rPr lang="ru-RU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системы.</a:t>
            </a: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zh-C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CN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13308"/>
            <a:ext cx="822034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Яковлевского округа!     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параметры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2024 год и плановый период 2025 и 2026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53584" y="2004898"/>
            <a:ext cx="2547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 (словарь)</a:t>
            </a:r>
          </a:p>
        </p:txBody>
      </p:sp>
    </p:spTree>
    <p:extLst>
      <p:ext uri="{BB962C8B-B14F-4D97-AF65-F5344CB8AC3E}">
        <p14:creationId xmlns:p14="http://schemas.microsoft.com/office/powerpoint/2010/main" val="4068257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8493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Яковлевского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2024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graphicFrame>
        <p:nvGraphicFramePr>
          <p:cNvPr id="8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080971"/>
              </p:ext>
            </p:extLst>
          </p:nvPr>
        </p:nvGraphicFramePr>
        <p:xfrm>
          <a:off x="467544" y="836712"/>
          <a:ext cx="8208912" cy="579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074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920" y="-9144"/>
            <a:ext cx="8293536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 расходов бюджета Яковлевского муниципального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разделам классификации расходов за 2022 год, утвержденных ассигнованиях на 2023 год 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планируемых на 2024 год и плановый период 2025 и 2026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годов, рублей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277344"/>
              </p:ext>
            </p:extLst>
          </p:nvPr>
        </p:nvGraphicFramePr>
        <p:xfrm>
          <a:off x="97192" y="821853"/>
          <a:ext cx="8928992" cy="595623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14368"/>
                <a:gridCol w="2431112"/>
                <a:gridCol w="1368152"/>
                <a:gridCol w="1152128"/>
                <a:gridCol w="1152128"/>
                <a:gridCol w="1152128"/>
                <a:gridCol w="1158976"/>
              </a:tblGrid>
              <a:tr h="6778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 на 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на 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2026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102 056 868,55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119 341 967,51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160 557 849,89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155 130 438,08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155 371 080,08</a:t>
                      </a:r>
                    </a:p>
                  </a:txBody>
                  <a:tcPr marL="6235" marR="6235" marT="6234" marB="0" anchor="ctr" horzOverflow="overflow"/>
                </a:tc>
              </a:tr>
              <a:tr h="2909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2 071 605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1 981 065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1 804 512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1 869 940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1 869 840</a:t>
                      </a:r>
                    </a:p>
                  </a:txBody>
                  <a:tcPr marL="6235" marR="6235" marT="6234" marB="0" anchor="ctr" horzOverflow="overflow"/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31 199 528,44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74 051 059,07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31 694 965,51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30 089 032,37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21 856 032,37</a:t>
                      </a:r>
                    </a:p>
                  </a:txBody>
                  <a:tcPr marL="6235" marR="6235" marT="6234" marB="0" anchor="ctr" horzOverflow="overflow"/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42 815 284,71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77 403 560,87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56 890 318,73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44 570 965,29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42 156 555,29</a:t>
                      </a:r>
                    </a:p>
                  </a:txBody>
                  <a:tcPr marL="6235" marR="6235" marT="6234" marB="0" anchor="ctr" horzOverflow="overflow"/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356 047 037,98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402 801 960,63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479 602 537,40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489 051 935,26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504 350 471,76</a:t>
                      </a:r>
                    </a:p>
                  </a:txBody>
                  <a:tcPr marL="6235" marR="6235" marT="6234" marB="0" anchor="ctr" horzOverflow="overflow"/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48 757 171,24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58 414 889,56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123 523 836,40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76 901 078,22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78 353 885,33</a:t>
                      </a:r>
                    </a:p>
                  </a:txBody>
                  <a:tcPr marL="6235" marR="6235" marT="6234" marB="0" anchor="ctr" horzOverflow="overflow"/>
                </a:tc>
              </a:tr>
              <a:tr h="3789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</a:tr>
              <a:tr h="3789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61 800 635,65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58 488 589,92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94 876 097,38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73 979 143,52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73 134 474,92</a:t>
                      </a:r>
                    </a:p>
                  </a:txBody>
                  <a:tcPr marL="6235" marR="6235" marT="6234" marB="0" anchor="ctr" horzOverflow="overflow"/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5 976 455,04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18 472 182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9 449 953,61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5 399 533,76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5 114 778,59</a:t>
                      </a:r>
                    </a:p>
                  </a:txBody>
                  <a:tcPr marL="6235" marR="6235" marT="6234" marB="0" anchor="ctr" horzOverflow="overflow"/>
                </a:tc>
              </a:tr>
              <a:tr h="4507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4 838 639,50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7 247 000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7 247 000</a:t>
                      </a:r>
                    </a:p>
                  </a:txBody>
                  <a:tcPr marL="6235" marR="6235" marT="6234" marB="0" anchor="ctr" horzOverflow="overflow"/>
                </a:tc>
              </a:tr>
              <a:tr h="4451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16 051,57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/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 ферты общего характера бюджетам муниципальных образований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20 699 800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17 412 300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</a:tr>
              <a:tr h="36811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расходы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12 500 000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25 000 000</a:t>
                      </a:r>
                    </a:p>
                  </a:txBody>
                  <a:tcPr marL="6235" marR="6235" marT="6234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655 579 277,65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816 798 274,56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965 600 070,92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896 838 966,50</a:t>
                      </a:r>
                    </a:p>
                  </a:txBody>
                  <a:tcPr marL="6235" marR="6235" marT="623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914 554 118,34</a:t>
                      </a:r>
                    </a:p>
                  </a:txBody>
                  <a:tcPr marL="6235" marR="6235" marT="6234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319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9144"/>
            <a:ext cx="8208912" cy="67710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бюджета Яковлевского муниципального района 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хозяйство, рублей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2321" y="1250279"/>
            <a:ext cx="4235341" cy="58477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56 890 318,73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рублей</a:t>
            </a:r>
            <a:endParaRPr lang="ru-RU" altLang="ru-RU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99992" y="1835054"/>
            <a:ext cx="0" cy="2336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/>
          <p:nvPr/>
        </p:nvCxnSpPr>
        <p:spPr>
          <a:xfrm rot="10800000" flipV="1">
            <a:off x="1410388" y="2085578"/>
            <a:ext cx="6020796" cy="622492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262381" y="2073927"/>
            <a:ext cx="0" cy="6301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21208" y="2068673"/>
            <a:ext cx="0" cy="6354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3" idx="0"/>
          </p:cNvCxnSpPr>
          <p:nvPr/>
        </p:nvCxnSpPr>
        <p:spPr>
          <a:xfrm flipH="1">
            <a:off x="7417424" y="2068673"/>
            <a:ext cx="13760" cy="6507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27427" y="2691368"/>
            <a:ext cx="1565920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Жилищное хозяйство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5 440 000 рублей</a:t>
            </a:r>
            <a:endParaRPr lang="ru-RU" alt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65124" y="2708071"/>
            <a:ext cx="1512168" cy="44627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21 634 204,37 рублей</a:t>
            </a:r>
            <a:endParaRPr lang="ru-RU" alt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98285" y="2721228"/>
            <a:ext cx="1728192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21 611 546,96 рублей</a:t>
            </a:r>
            <a:endParaRPr lang="ru-RU" alt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8440" y="2719412"/>
            <a:ext cx="2117968" cy="83099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Другие вопросы в области жилищно-коммунального хозяйства – 8 204 567,40 рублей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179" y="3573016"/>
            <a:ext cx="1565920" cy="1224136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95" y="3501008"/>
            <a:ext cx="1640781" cy="1224136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pic>
        <p:nvPicPr>
          <p:cNvPr id="16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447" y="3559879"/>
            <a:ext cx="1663383" cy="1224136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216" y="3574154"/>
            <a:ext cx="1872208" cy="1209861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618116" y="4819767"/>
            <a:ext cx="157523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Средства запланированы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на:            - уплату ежемесячных взносов на капитальный ремонт МКД;</a:t>
            </a:r>
          </a:p>
          <a:p>
            <a:pPr algn="just" eaLnBrk="1" hangingPunct="1"/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содержание и капитальный ремонт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 algn="just" eaLnBrk="1" hangingPunct="1"/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жилищного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фонда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4438051" y="4954908"/>
            <a:ext cx="164305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Расходы предусматривают оплату уличного освещения и уборку территорий кладбищ Яковлевского района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2430689" y="4912100"/>
            <a:ext cx="166338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Данные средства  планируется направить на содержание и модернизацию </a:t>
            </a:r>
          </a:p>
          <a:p>
            <a:pPr algn="just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коммунальной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инфраструктуры 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3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Яковлевского муниципального района в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на образование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1268760"/>
            <a:ext cx="4032448" cy="58477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479 602 537,40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5"/>
          <p:cNvSpPr>
            <a:spLocks noChangeArrowheads="1"/>
          </p:cNvSpPr>
          <p:nvPr/>
        </p:nvSpPr>
        <p:spPr bwMode="auto">
          <a:xfrm>
            <a:off x="539592" y="2712377"/>
            <a:ext cx="1440120" cy="954107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73 954 220 рублей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5"/>
          <p:cNvSpPr>
            <a:spLocks noChangeArrowheads="1"/>
          </p:cNvSpPr>
          <p:nvPr/>
        </p:nvSpPr>
        <p:spPr bwMode="auto">
          <a:xfrm>
            <a:off x="2219168" y="2726004"/>
            <a:ext cx="1397823" cy="954107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 defTabSz="912813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образование -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320 720 465,64 рублей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5"/>
          <p:cNvSpPr>
            <a:spLocks noChangeArrowheads="1"/>
          </p:cNvSpPr>
          <p:nvPr/>
        </p:nvSpPr>
        <p:spPr bwMode="auto">
          <a:xfrm>
            <a:off x="3758203" y="2718259"/>
            <a:ext cx="1533877" cy="954107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-                       40 930 662 рубля</a:t>
            </a:r>
            <a:endParaRPr lang="ru-RU" alt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5"/>
          <p:cNvSpPr>
            <a:spLocks noChangeArrowheads="1"/>
          </p:cNvSpPr>
          <p:nvPr/>
        </p:nvSpPr>
        <p:spPr bwMode="auto">
          <a:xfrm>
            <a:off x="5385797" y="2689736"/>
            <a:ext cx="1562468" cy="738664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 -            3 635 500 рублей</a:t>
            </a:r>
            <a:endParaRPr lang="ru-RU" altLang="ru-RU" sz="105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5"/>
          <p:cNvSpPr>
            <a:spLocks noChangeArrowheads="1"/>
          </p:cNvSpPr>
          <p:nvPr/>
        </p:nvSpPr>
        <p:spPr bwMode="auto">
          <a:xfrm>
            <a:off x="7037957" y="2712918"/>
            <a:ext cx="1638499" cy="1169551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в области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40 361 689,76 рублей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2000" y="2204864"/>
            <a:ext cx="0" cy="507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10516" y="2204864"/>
            <a:ext cx="664586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10516" y="2204864"/>
            <a:ext cx="0" cy="507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18080" y="2204864"/>
            <a:ext cx="0" cy="52114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273030" y="2204864"/>
            <a:ext cx="0" cy="51339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956376" y="2204864"/>
            <a:ext cx="0" cy="507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72000" y="1934834"/>
            <a:ext cx="0" cy="27002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2" y="4005064"/>
            <a:ext cx="153562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67" y="4005063"/>
            <a:ext cx="1397825" cy="108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03" y="4077072"/>
            <a:ext cx="162759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13" y="4096960"/>
            <a:ext cx="1434444" cy="113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60" y="4096960"/>
            <a:ext cx="1396266" cy="113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286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Яковлевского муниципального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на культуру, кинематографию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2516" y="2924944"/>
            <a:ext cx="2736304" cy="892552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123 523 836,40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300" y="768828"/>
            <a:ext cx="3111212" cy="2062103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рамках подпрограммы «Сохранение и развитие библиотечно-информационного дела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муниципальном округе»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2024 - 2030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годы расходы по плану предусмотрены в сумме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26 984 702,02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25256" y="4311861"/>
            <a:ext cx="2851200" cy="1815882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мероприятия подпрограммы «Сохранение и развитие культуры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муниципальном округе» на 2024 - 2030 годы расходы запланированы в сумме 63 142 000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69272" y="3942530"/>
            <a:ext cx="2577420" cy="2554545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реализацию подпрограммы «Патриотическое воспитание граждан Российской Федерации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муниципальном округе»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2024 - 2030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предусмотрено                     2 988 204,38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787742"/>
            <a:ext cx="2448272" cy="1323439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мероприятия пожарной безопасности учреждений культуры  планируется направить 304 000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300" y="4857547"/>
            <a:ext cx="2475132" cy="1323439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обеспечение деятельности МКУ «Управление культуры» запланировано средств в сумме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7 900 000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2304256" cy="14954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13" y="1007236"/>
            <a:ext cx="1767179" cy="1585286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87" y="2324090"/>
            <a:ext cx="2373853" cy="17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9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в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социальную политику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59102" y="3187212"/>
            <a:ext cx="2249334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94 876 097,38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83450" y="3156301"/>
            <a:ext cx="2303401" cy="13849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Пенсионное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Запланированы средства в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5 300 000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на выплату пенсии за выслугу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лет муниципальным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служащим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55031" y="763746"/>
            <a:ext cx="2231820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Подпрограмме «Доступная среда»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2030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 предусмотрены расходы на обеспечение  беспрепятственного доступа инвалидов к  объектам социальной инфраструктуры  в сумме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1013" y="4712665"/>
            <a:ext cx="2375838" cy="16004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обеспечение мер социальной поддержки педагогическим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никам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предусмотрены субвенции из краевого бюджета в сумме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640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8466" y="746346"/>
            <a:ext cx="5544615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обеспечение  жильем молодых семей  запланированы средства бюджетов всех уровней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2 513 261,11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 жилыми помещениями детей-сирот и детей, оставшихся без попечения родителей за счет средств краевого бюджета –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22 833 066,76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рублей, за счет средств федерального бюджета  -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13 621 230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Социальные выплаты на обеспечение  жильем граждан Российской Федерации, проживающих в сельской местности –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140 000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8466" y="3050671"/>
            <a:ext cx="2685690" cy="33239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выплату компенсация части родительской платы  за присмотр и уход за детьми за счет субвенции из краевого бюджета запланированы расходы в сумме  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2 800 877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реализацию государственного полномочия по социальной поддержке лиц, принявших на воспитание в семью детей, оставшихся без попечения родителей выделены субвенции в сумме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42 590 729,27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16512" y="4541296"/>
            <a:ext cx="1934513" cy="138499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мероприятия по социализации пожилых людей в обществе планируется направить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130 000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32566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28150"/>
            <a:ext cx="8208912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расходах с учетом интересов целевых групп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утвержденных показателях на 2023 год и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плановых назначений 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годов, 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71408"/>
              </p:ext>
            </p:extLst>
          </p:nvPr>
        </p:nvGraphicFramePr>
        <p:xfrm>
          <a:off x="467544" y="980728"/>
          <a:ext cx="8856984" cy="515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82"/>
                <a:gridCol w="829831"/>
                <a:gridCol w="1528444"/>
                <a:gridCol w="1089047"/>
                <a:gridCol w="999111"/>
                <a:gridCol w="1089121"/>
                <a:gridCol w="1152128"/>
                <a:gridCol w="1080120"/>
              </a:tblGrid>
              <a:tr h="7200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поддержку,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890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Отчет за 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2023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2025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2026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06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444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 (законный представитель), внесший плату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присмотр и уход за детьми, посещающими образовательные организации дошкольного образования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368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платы, взимаемой с родителей (законных представителей) за присмотр и уход за детьми, посещающими образовательные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орга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низации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реализующие образовательные про граммы дошкольного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2 601 819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2 800 877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2 912 206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3 028 835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0000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Молодые семьи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Социальные выплаты на мероприятия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обеспечению жильем молодых семей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1 764 000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1 918 350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2 513 261,11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2 046 447,21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1 929 669,25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4104"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Пенсионеры из числа бывших муниципальных служащих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обеспечение. Пенсии за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выслугу лет муниципальным служащим Яковлевского муниципального округа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2 703 248,55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3 902 442,72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5 300 000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5 300 000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5 300 000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936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406466"/>
              </p:ext>
            </p:extLst>
          </p:nvPr>
        </p:nvGraphicFramePr>
        <p:xfrm>
          <a:off x="179512" y="-24837"/>
          <a:ext cx="9001000" cy="7262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610"/>
                <a:gridCol w="962646"/>
                <a:gridCol w="1224136"/>
                <a:gridCol w="1080120"/>
                <a:gridCol w="1152128"/>
                <a:gridCol w="1080120"/>
                <a:gridCol w="1080120"/>
                <a:gridCol w="1080120"/>
              </a:tblGrid>
              <a:tr h="50150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поддержку,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Отчет за 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2023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2025 год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2026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31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985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Дети-сироты, и дети, оставшиеся без попечения родителей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жилых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помеще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ний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по договорам найма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специализи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рованных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жилых помещений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14 487 399,73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14 547 582,67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36 454 296,76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14 520 677,56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14 520 677,56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92774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(молодые специалисты) муниципальных образовательных учреждений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вып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лата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в размере 10 000 рублей, предоставляемая до достижения трехлетнего педагогического стажа работы в образовательных организациях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2 790 313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1 805 000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1 640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1 995 000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985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 в 1-4 классах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включительно в муниципальных общеобразовательных организациях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один раз в день в период учебного процесса в сумме 85 рублей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9 777 278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10 253 720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10 253 806,44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10 430 732,50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10 541 275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952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Дети-сироты и дети, оставшиеся без попечения родителей; дети-инвалиды, дети с туберкулезной ноксикацией; дети из семей, меющих трех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более </a:t>
                      </a:r>
                      <a:r>
                        <a:rPr lang="ru-RU" sz="10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несов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ершеннолетних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36 815,94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309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25189"/>
              </p:ext>
            </p:extLst>
          </p:nvPr>
        </p:nvGraphicFramePr>
        <p:xfrm>
          <a:off x="179512" y="0"/>
          <a:ext cx="8784976" cy="652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434"/>
                <a:gridCol w="885854"/>
                <a:gridCol w="1262989"/>
                <a:gridCol w="1011220"/>
                <a:gridCol w="1002141"/>
                <a:gridCol w="972122"/>
                <a:gridCol w="1008112"/>
                <a:gridCol w="936104"/>
              </a:tblGrid>
              <a:tr h="43278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поддержку,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6199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Отчет за 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на 2023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2026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978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 в 5-11 классах из числа много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детных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семей; из семей, имеющих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среднедуше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вой доход ниже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величи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ны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прожиточного мини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мума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 установленной в Приморском крае; из семей, находящихся в социально-опасном поло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жении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; из числа детей-сирот и детей,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оставших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без попечения родите лей, за исключением детей, находящихся на полном государственном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один раз в день в период учебного процесса в сумме 85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5 470 000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5 573 450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7 724 810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7 724 810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7 724 810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1132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дополнительным бесплатным питанием детей из семей граждан призванных на военную службу по мобилизации в Вооруженные Силы Российской Федерации, обучающихся в общеобразовательных организациях в период учебного процесса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один раз в день в период учебного процесса в сумме 140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87 040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360 000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370 000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370 000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370 000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677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об общественно-значимых проектах Яковлевского муниципального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округа в 2024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за счет средств местного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1056176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>
                <a:solidFill>
                  <a:srgbClr val="FF0000"/>
                </a:solidFill>
                <a:latin typeface="Palatino Linotype"/>
              </a:rPr>
              <a:t>Наименование проекта: </a:t>
            </a:r>
            <a:r>
              <a:rPr lang="ru-RU" sz="1400" b="1" dirty="0">
                <a:latin typeface="Palatino Linotype"/>
              </a:rPr>
              <a:t>Капитальное строительство здания библиотеки в с. Достоевка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0922" y="2021603"/>
            <a:ext cx="3936863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реализации</a:t>
            </a:r>
            <a:r>
              <a:rPr lang="ru-RU" sz="1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Яковлевский район, с. Достоевка, ул. Школьная (строительство межпоселенческой библиотеки)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застройки здания – 201 м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площадь – 74,8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Этажность – 1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Вместимость – 15 – 20 человек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2023 - 2025 годы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финансирования (по источникам финансирования: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 -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8 200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 рублей (средства бюджета Яковлевского муниципального района)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от реализации: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комфортного и качественного библиотечного обслуживания населения с.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Достоевка.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9119"/>
            <a:ext cx="3730625" cy="213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81" y="3789040"/>
            <a:ext cx="3160093" cy="1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36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836713"/>
            <a:ext cx="8118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Дотации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– межбюджетные трансферты, предоставляемые </a:t>
            </a:r>
            <a:r>
              <a:rPr lang="ru-RU" altLang="zh-CN" sz="1600" dirty="0" smtClean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на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безвозмездной и безвозвратной основе без установления направления использования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6" y="1484785"/>
            <a:ext cx="819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Бюджетные инвестиции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бюджетные средства, </a:t>
            </a:r>
            <a:r>
              <a:rPr lang="ru-RU" altLang="zh-CN" sz="1600" dirty="0" smtClean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направляемые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на создание или увеличение за счет средств бюджета стоимости государственного (муниципального) имущества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5" y="2132857"/>
            <a:ext cx="8424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Государственный (муниципальный) долг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обязательства, возникающие из государственных (муниципальных)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Кодексом, принятые на себя Российской Федерацией, субъектом Российской Федерации или муниципальным образованием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6" y="3501008"/>
            <a:ext cx="8208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Расходные обязательства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обусловленные законом, иным нормативным правовым актом, договором или соглашением обязанности публично-правового образования (Российской Федерации, субъекта Российской Федерации, муниципального образования)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бюджета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6" y="5070668"/>
            <a:ext cx="7930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 smtClean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Бюджетные </a:t>
            </a: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обязательства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расходные обязательства, подлежащие исполнению в </a:t>
            </a:r>
            <a:r>
              <a:rPr lang="ru-RU" altLang="zh-CN" sz="1600" dirty="0" smtClean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соответствующем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финансовом году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5" y="5661248"/>
            <a:ext cx="8013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C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Государственное (муниципальное) задание </a:t>
            </a:r>
            <a:r>
              <a:rPr lang="ru-RU" altLang="zh-CN" sz="1600" dirty="0">
                <a:solidFill>
                  <a:prstClr val="black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– документ, устанавливающий требования к составу, качеству и (или) объему (содержанию), условиям, порядку и результатам оказания государственных (муниципальных) услуг (выполнения работ)</a:t>
            </a:r>
            <a:endParaRPr lang="zh-CN" altLang="en-US" sz="1600" dirty="0">
              <a:solidFill>
                <a:prstClr val="black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1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208912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Яковлевского муниципального района на средства массовой информации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13225"/>
            <a:ext cx="4248472" cy="4247317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Расходы на обеспечение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бюджетного учреждения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«Редакция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«Сельский труженик»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Яковлевского муниципального округа осуществляется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муниципальной Программы «Информационное обеспечение органов местного самоуправления  Яковлевского 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2024 - 2030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5 200 000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Планируемые ассигнования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7 100 000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рублей;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7 247 000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рублей;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7 247 000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pic>
        <p:nvPicPr>
          <p:cNvPr id="9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656967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000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5" y="764704"/>
            <a:ext cx="3887924" cy="2591949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07774"/>
            <a:ext cx="3887924" cy="2591949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664" y="11247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23974" y="1045015"/>
            <a:ext cx="345638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«Содержание и благоустройство Яковлевского муниципального округа» на 2024 – 2030 годы,  в 2024 году предусмотрено средств в общей сумме – 12 591 589,18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865" y="3632447"/>
            <a:ext cx="3753144" cy="25853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Программой планируется реализация следующих направлений: содержание территорий и объектов благоустройства – 6 700 000 рублей; содержание мест захоронений –      2 500 000 рублей; санитарная очистка территории округа –        950 000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4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4106060" cy="280831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74" y="3717032"/>
            <a:ext cx="4106060" cy="26877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15616" y="10527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876198"/>
            <a:ext cx="3240360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2024 году планируется реализация мероприятий муниципальной программы «Формирование современной городской среды населенных пунктов на территории Яковлевского муниципального округа» на 2024 – 2030 годы в сумме      8 413 615,19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183447"/>
            <a:ext cx="331236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общей суммы предусмотренных расходов: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 краевого бюджета –      7 913 615,19 рублей; средства местного бюджета – 500 000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49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4263" y="-18473"/>
            <a:ext cx="828092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долговой нагрузки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Яковлевского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07691"/>
              </p:ext>
            </p:extLst>
          </p:nvPr>
        </p:nvGraphicFramePr>
        <p:xfrm>
          <a:off x="512991" y="908720"/>
          <a:ext cx="8307481" cy="4168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481"/>
                <a:gridCol w="1296144"/>
                <a:gridCol w="1296144"/>
                <a:gridCol w="1296144"/>
                <a:gridCol w="1296144"/>
                <a:gridCol w="1309424"/>
              </a:tblGrid>
              <a:tr h="8465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01.01.2023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01.01.2024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01.01.2025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01.01.2026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973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внутренних заимствований на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и плановый период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годов (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источником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внутреннего погашения дефицита бюджета предусмо трено получение кредитов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кредитных организаций)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4 500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2 500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000 000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024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836712"/>
            <a:ext cx="6840760" cy="5262979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Мнение граждан и предложения для обсуждения бюджетных вопросов принимаются Финансовым управлением администрации Яковлевского муниципального района по адресу: с. Яковлевка, переулок Почтовый, 7,  1 этаж, кабинеты  106, 107, 109, по телефонам: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423)71 91-3-01 – начальник финансового управления;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423)71 91-1-09 - отдел по формированию местного бюджета;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423)71 91-6-47 – отдел учета и отчетности.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Электронная почта – fin710@mail.ru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8908" y="98072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 центральной части Приморского края. Площадь района составляет – 2 400,13 кв.км.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Граничит на западе и юго-западе со Спасским и Анучинским районами, на востоке – с Чугуевским, на севере – с Кировским. С юга к району примыкает территория Арсеньевского городсткого округа. Общая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границ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сставляет 600 км.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Расстояние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районного центра – с. Яковлевка до г. Владивотока по железной дороге – 286 км, по автодорогам – 303 км.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муниципального района входят 5 поселений (19 населенных пунктов).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Варфоломеевское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(село Варфоломеевка, железнодорожная станция Варфоломеевка, село Лазаревка, село Достоевка), площадь 496 кв.м.);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Новосысоевское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(село Новосысоевка, железнодорожная станция Сысоевка, село Старосысоевка), (площадь 432 кв.м.);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Покровское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(село Покровка, село Минеральное, село Рославка), (площадь 410 кв.м.);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Яблоновское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(село Бельцово, село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Загорное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село Краснояровка, село Яблоновка, село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-Михайловка, село Озерное, село Орлиное), (площадь 640 кв.м.);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(село Яковлевка, село Андреевка), (площадь 422,13 кв.м.).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8908" y="0"/>
            <a:ext cx="8237548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деление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8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G_1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8" y="722352"/>
            <a:ext cx="50405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92488"/>
            <a:ext cx="3672408" cy="2132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907815" cy="1635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83" y="663016"/>
            <a:ext cx="2722873" cy="15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-10037"/>
            <a:ext cx="8244408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бюджета муниципального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годов,  рублей</a:t>
            </a:r>
          </a:p>
        </p:txBody>
      </p:sp>
      <p:graphicFrame>
        <p:nvGraphicFramePr>
          <p:cNvPr id="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762864"/>
              </p:ext>
            </p:extLst>
          </p:nvPr>
        </p:nvGraphicFramePr>
        <p:xfrm>
          <a:off x="467545" y="1190292"/>
          <a:ext cx="8244407" cy="552635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4264"/>
                <a:gridCol w="1765975"/>
                <a:gridCol w="2016224"/>
                <a:gridCol w="1962083"/>
                <a:gridCol w="2105861"/>
              </a:tblGrid>
              <a:tr h="9425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                      2024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   на 2025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      на 2026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</a:tr>
              <a:tr h="9296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519 845 000,00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509 427 000,00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515 849 000,00</a:t>
                      </a:r>
                    </a:p>
                  </a:txBody>
                  <a:tcPr marL="68582" marR="68582" marT="0" marB="0" anchor="ctr" horzOverflow="overflow"/>
                </a:tc>
              </a:tr>
              <a:tr h="9918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440 909 288,06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384 867 920,72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390 702 444,49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</a:tr>
              <a:tr h="5970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960 754 288,06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894 294 920,72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906 551 444,49</a:t>
                      </a:r>
                    </a:p>
                  </a:txBody>
                  <a:tcPr marL="68582" marR="68582" marT="0" marB="0" anchor="ctr" horzOverflow="overflow"/>
                </a:tc>
              </a:tr>
              <a:tr h="5374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965 600 070,92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896 838 966,50</a:t>
                      </a: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914 554 118,34</a:t>
                      </a:r>
                    </a:p>
                  </a:txBody>
                  <a:tcPr marL="68582" marR="68582" marT="0" marB="0" anchor="ctr" horzOverflow="overflow"/>
                </a:tc>
              </a:tr>
              <a:tr h="881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 </a:t>
                      </a:r>
                      <a:b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4 845 782,86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- 2 544 045,78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- 8 002 673,85</a:t>
                      </a:r>
                      <a:endParaRPr kumimoji="0" lang="ru-RU" sz="20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18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5989" y="0"/>
            <a:ext cx="8351221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Объем и структура доходов бюджета Яковлевского муниципального округа за 2022 год,  плановые назначения на 2023 год и планируемые ассигнования на 2024</a:t>
            </a:r>
            <a:r>
              <a:rPr kumimoji="0" lang="ru-RU" sz="2000" b="1" i="0" u="none" strike="noStrike" kern="0" cap="none" spc="0" normalizeH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 и плановый период</a:t>
            </a:r>
            <a:r>
              <a:rPr kumimoji="0" lang="ru-RU" sz="2000" b="1" i="0" u="none" strike="noStrike" kern="0" cap="none" spc="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2025 и 2026 годов, </a:t>
            </a:r>
            <a:r>
              <a:rPr kumimoji="0" lang="ru-RU" b="1" i="0" u="none" strike="noStrike" kern="0" cap="none" spc="0" normalizeH="0" baseline="0" noProof="0" dirty="0" smtClean="0">
                <a:ln w="11430"/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рублей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6391"/>
              </p:ext>
            </p:extLst>
          </p:nvPr>
        </p:nvGraphicFramePr>
        <p:xfrm>
          <a:off x="405989" y="1013053"/>
          <a:ext cx="8351221" cy="604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79"/>
                <a:gridCol w="1707547"/>
                <a:gridCol w="1369052"/>
                <a:gridCol w="1209998"/>
                <a:gridCol w="1322749"/>
                <a:gridCol w="1232147"/>
                <a:gridCol w="1232149"/>
              </a:tblGrid>
              <a:tr h="64230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2022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2023 год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на 2024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на 2025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на 2026 год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940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4083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000 1 00 00000 00 0000 000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349 582 296,52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381 293 133,28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519 845 000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509 427 000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515 849 000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5856">
                <a:tc>
                  <a:txBody>
                    <a:bodyPr/>
                    <a:lstStyle/>
                    <a:p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000 1 01 02000 01 0000 110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293 123 936,78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332 154 000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472 000 000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472 000 000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477 000 000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330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подакцизным товарам (продукции)</a:t>
                      </a:r>
                    </a:p>
                    <a:p>
                      <a:pPr algn="ctr"/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000 1 03 02000 01 0000 110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14 985 243,71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14 500 000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17 502 000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18 745 000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19 512 000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5856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000 1 05 01000 00 0000 110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13 123 715,55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3 027 000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2 363 000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2 563 000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2 563 000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706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000 1 06 01000 00 0000 110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5 166 621,31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6 085 550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5 015 000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5 049 000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5 049000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271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000 1 08 03000 01 0000 110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2 156 441,50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2 150 000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2304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</a:p>
                    <a:p>
                      <a:pPr algn="ctr"/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000 1 11 00000 00 0000 000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8 887 705,66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9 434 400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5 800 000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5 850 000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5 900 000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4083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000 1 12 01042 01 0000 120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1 727 073,65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1 685 000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1 610 000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1 610 000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1 610 000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05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398523"/>
              </p:ext>
            </p:extLst>
          </p:nvPr>
        </p:nvGraphicFramePr>
        <p:xfrm>
          <a:off x="467544" y="332656"/>
          <a:ext cx="8208910" cy="621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46"/>
                <a:gridCol w="1662252"/>
                <a:gridCol w="1345723"/>
                <a:gridCol w="1278437"/>
                <a:gridCol w="1211150"/>
                <a:gridCol w="1211150"/>
                <a:gridCol w="1211152"/>
              </a:tblGrid>
              <a:tr h="362688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1127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териальных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активов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000 1 14 00000 00 0000 000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9 823 766,51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11 664 183,28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13 200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036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ущерба 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000 1 16 00000 00 0000 000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478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384,92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503 000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195 00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7324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ДОХОДЫ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000 1 13 01000 00 0000 130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1 17  01000 00 0000 130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100 877,58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6593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000 2 00 00000 00 0000 000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333 673 109,33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387 632 345,07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440 909 288,06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384 867 920,72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390 702 444,49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944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               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000 2 02 10000 00 0000 150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831 692,93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18 167 447,14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924 000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944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000 2 02 20000 00 0000 150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47 736 732,98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58 917 210,80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47 332 600,54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21 726 503,60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12 632 549,51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944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000 2 02 30000 00 0000 150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259 536 796,07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295 322 828,04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345 821 550,32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339 310 279,92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354 238 757,78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1127"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000  2 02 40000 00 0000 150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11 487 897,35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15 224 859,09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23 831 137,20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23 831 137,20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23 831 137,20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696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683 255 405,85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768 925 478,35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960 754 288,06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894 294 920,72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906 551 444,49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20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" y="-12357"/>
            <a:ext cx="8291264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 доходов  бюджета Яковлевского муниципального района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43959643"/>
              </p:ext>
            </p:extLst>
          </p:nvPr>
        </p:nvGraphicFramePr>
        <p:xfrm>
          <a:off x="48320" y="1098855"/>
          <a:ext cx="871296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338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</TotalTime>
  <Words>4215</Words>
  <Application>Microsoft Office PowerPoint</Application>
  <PresentationFormat>Экран (4:3)</PresentationFormat>
  <Paragraphs>1459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Силина Ольга Владимировна</cp:lastModifiedBy>
  <cp:revision>201</cp:revision>
  <dcterms:created xsi:type="dcterms:W3CDTF">2023-11-20T05:32:12Z</dcterms:created>
  <dcterms:modified xsi:type="dcterms:W3CDTF">2023-11-28T06:21:44Z</dcterms:modified>
</cp:coreProperties>
</file>