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6"/>
  </p:notesMasterIdLst>
  <p:sldIdLst>
    <p:sldId id="256" r:id="rId2"/>
    <p:sldId id="300" r:id="rId3"/>
    <p:sldId id="257" r:id="rId4"/>
    <p:sldId id="258" r:id="rId5"/>
    <p:sldId id="259" r:id="rId6"/>
    <p:sldId id="260" r:id="rId7"/>
    <p:sldId id="290" r:id="rId8"/>
    <p:sldId id="291" r:id="rId9"/>
    <p:sldId id="292" r:id="rId10"/>
    <p:sldId id="293" r:id="rId11"/>
    <p:sldId id="261" r:id="rId12"/>
    <p:sldId id="262" r:id="rId13"/>
    <p:sldId id="263" r:id="rId14"/>
    <p:sldId id="264" r:id="rId15"/>
    <p:sldId id="271" r:id="rId16"/>
    <p:sldId id="268" r:id="rId17"/>
    <p:sldId id="269" r:id="rId18"/>
    <p:sldId id="270" r:id="rId19"/>
    <p:sldId id="272" r:id="rId20"/>
    <p:sldId id="265" r:id="rId21"/>
    <p:sldId id="266" r:id="rId22"/>
    <p:sldId id="267" r:id="rId23"/>
    <p:sldId id="273" r:id="rId24"/>
    <p:sldId id="274" r:id="rId25"/>
    <p:sldId id="275" r:id="rId26"/>
    <p:sldId id="277" r:id="rId27"/>
    <p:sldId id="278" r:id="rId28"/>
    <p:sldId id="279" r:id="rId29"/>
    <p:sldId id="280" r:id="rId30"/>
    <p:sldId id="289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94" r:id="rId40"/>
    <p:sldId id="295" r:id="rId41"/>
    <p:sldId id="297" r:id="rId42"/>
    <p:sldId id="298" r:id="rId43"/>
    <p:sldId id="299" r:id="rId44"/>
    <p:sldId id="296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95E26-0D68-4474-84C1-7843DA0403F3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712C9-02D3-49AD-A764-02948ECF7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189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Методическую работу в течение 2021-2022 учебного года осуществляла муниципальная методическая служба (ММС), состоящая из 24-х </a:t>
            </a:r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ШМО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12-ти  РМО, 9  членов РИМС и 2-х методистов ИМО</a:t>
            </a:r>
            <a:r>
              <a:rPr lang="ru-RU" sz="4800" baseline="0" dirty="0" smtClean="0">
                <a:latin typeface="Times New Roman" pitchFamily="18" charset="0"/>
                <a:cs typeface="Times New Roman" pitchFamily="18" charset="0"/>
              </a:rPr>
              <a:t> МКУ «ЦО  и СО». Деятельность ММС  направлена на повышение качества образования посредством создания единого научно-методического и информационного пространства, повышения эффективности деятельности методических служб учреждений образования, общественно-профессиональных структур (ШМО, РМО), стимулирования инновационных подходов к организации методической работы в муниципальной системе образования.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3416A-A4A6-4872-BBC6-D861AF137840}" type="slidenum">
              <a:rPr lang="ru-RU" smtClean="0"/>
              <a:pPr/>
              <a:t>30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baseline="0" dirty="0" smtClean="0">
                <a:latin typeface="Times New Roman" pitchFamily="18" charset="0"/>
                <a:cs typeface="Times New Roman" pitchFamily="18" charset="0"/>
              </a:rPr>
              <a:t>     Единая федеральная система научно-методического сопровождения педагогических работников и управленческих кадров 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включает несколько  уровней: федеральный и региональный. На базе ПК ИРО с 2021 года  создан и функционирует Центр непрерывного повышения профессионального мастерства педагогических работников, который обеспечивает формирование системы методического и содержательного сопровождения освоения программ дополнительного профессионального образования с использованием персонифицированных образовательных маршрутов, сформированных на основе выявленных дефицитов профессиональных компетенций, в том числе с применением сетевых форм реализации программ. Обеспечивает информирование педагогических работников об имеющихся ресурсах и инфраструктуре, обеспечивает проведение стажировок педагогических работников и управленческих кадров, организует адресную методическую поддержку: консультирование, сопровождение педагогических работников и управленческих кадров. Муниципальная методическая служба, которой отводится роль сопровождения всего процесса непрерывного повышения профессионального мастерства педагогических работников, призвана на основе диагностики дефицитов профессиональных компетенций организовать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включение в систему профессионального развития или  повышения квалификации. </a:t>
            </a:r>
          </a:p>
          <a:p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Качество образования обучающихся напрямую связано с качеством профессиональной подготовки педагогов. За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минувший учебный год курсовую подготовку прошли 162 педагога, при этом некоторые педагоги  обучались 2-4 раза по различным направлениям. Самыми актуальными были курсы «Школа современного учителя» - 23 чел., «Формирование функциональной грамотности обучающихся» - 59 чел., «Реализация требований обновлённых ФГОС  НОО, ФГОС ООО в работе учителя» - 61 чел.  Между тем, 20 педагогов не прошли своевременно курсовую подготовку, за последние три года, либо о них нет соответствующих сведений в титульных листах ОО. Тревожная тенденция наблюдалась в прошлом учебном году, когда педагоги были зарегистрированы на программы повышения  квалификации, а потом отказывались от прохождения обучения либо в самом начале, либо при выполнении итоговой работы. Так, из зарегистрированных 18-ти педагогов в </a:t>
            </a:r>
            <a:r>
              <a:rPr lang="ru-RU" baseline="0" dirty="0" err="1" smtClean="0">
                <a:latin typeface="Times New Roman" pitchFamily="18" charset="0"/>
                <a:cs typeface="Times New Roman" pitchFamily="18" charset="0"/>
              </a:rPr>
              <a:t>онлайн-школе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aseline="0" dirty="0" err="1" smtClean="0">
                <a:latin typeface="Times New Roman" pitchFamily="18" charset="0"/>
                <a:cs typeface="Times New Roman" pitchFamily="18" charset="0"/>
              </a:rPr>
              <a:t>Фоксфорд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» по подготовке школьников к олимпиадам завершили обучение 5 человек. Из 8 педагогов 50+, зарегистрированных на обучение по программе «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Возможности и перспективы использования цифровых технологий в современной школе» обучился всего 1 человек. С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большим нежеланием повышают квалификацию руководители образовательных организаций. А ведь именно от руководителя во многом зависит внедрение инновационных технологий в образовательный процесс.</a:t>
            </a:r>
            <a:endParaRPr lang="ru-RU" baseline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   По результатам оценки методических компетенций два педагога включены в резерв методического актива региональной методической службы: </a:t>
            </a:r>
            <a:r>
              <a:rPr lang="ru-RU" baseline="0" dirty="0" err="1" smtClean="0">
                <a:latin typeface="Times New Roman" pitchFamily="18" charset="0"/>
                <a:cs typeface="Times New Roman" pitchFamily="18" charset="0"/>
              </a:rPr>
              <a:t>Марущенко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Юлия Валерьевна,  учитель географии СОШ №2 </a:t>
            </a:r>
            <a:r>
              <a:rPr lang="ru-RU" baseline="0" dirty="0" err="1" smtClean="0">
                <a:latin typeface="Times New Roman" pitchFamily="18" charset="0"/>
                <a:cs typeface="Times New Roman" pitchFamily="18" charset="0"/>
              </a:rPr>
              <a:t>с.Новосысоевка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и Зубков А.В., учитель истории СОШ с.Яковлевка. Оба педагога являются руководителями РМО по соответствующим дисциплинам. </a:t>
            </a:r>
          </a:p>
          <a:p>
            <a:endParaRPr lang="ru-RU" baseline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aseline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aseline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aseline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aseline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3416A-A4A6-4872-BBC6-D861AF137840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С целью формирования методического актива для обеспечения деятельности Центра непрерывного повышения профессионального мастерства,</a:t>
            </a:r>
            <a:r>
              <a:rPr lang="ru-RU" baseline="0" dirty="0" smtClean="0"/>
              <a:t> в соответствии с письмом Министерства просвещения РФ от 02.04.2021 г.  В июне и сентябре 2021 г., в апреле 2022   состоялась процедура оценки предметных и методических компетенций учителей, которую прошли 30 педагогов. По результатам этой процедуры 4 педагога получили высокий уровень оценки и могут быть экспертами, преподавать на курсах повышения квалификации. 16 педагогов получили средний уровень, для них необходимо включение в систему профессионального развития. 8 педагогов получили низкий уровень оценки, с ними требуется серьёзная проработка вопроса о повышении квалификации. В отношении 2-х педагогов, получивших минимальный уровень оценки, требуется принятие управленческих решений. Руководителям РМО и ОО следует уделить внимание этой новой процедуре и использовать её результаты в организации работы с кадрами.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3416A-A4A6-4872-BBC6-D861AF137840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Более детально с результатами оценки предметных и методических компетенций в разрезе</a:t>
            </a:r>
            <a:r>
              <a:rPr lang="ru-RU" baseline="0" dirty="0" smtClean="0"/>
              <a:t> школ можно ознакомиться в следующей таблице.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3416A-A4A6-4872-BBC6-D861AF137840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Ограничения на проведение</a:t>
            </a:r>
            <a:r>
              <a:rPr lang="ru-RU" baseline="0" dirty="0" smtClean="0"/>
              <a:t> массовых мероприятий</a:t>
            </a:r>
            <a:r>
              <a:rPr lang="ru-RU" dirty="0" smtClean="0"/>
              <a:t>, введённые в связи с пандемией </a:t>
            </a:r>
            <a:r>
              <a:rPr lang="en-US" dirty="0" smtClean="0"/>
              <a:t>Covid-1</a:t>
            </a:r>
            <a:r>
              <a:rPr lang="ru-RU" dirty="0" smtClean="0"/>
              <a:t>9,</a:t>
            </a:r>
            <a:r>
              <a:rPr lang="ru-RU" baseline="0" dirty="0" smtClean="0"/>
              <a:t> снизили количество педагогов, транслирующих свой опыт и подавших заявления на аттестацию. В течение года 73 учителя провели 122 открытых урока и внеклассных мероприятий (в предыдущем году 86 учителей и 166 уроков и занятий), 22 воспитателя показали 31 занятие с дошкольниками (в предыдущем году соответственно 24 воспитателя и 46 занятий), 1 педагог дополнительного образования провёл 1 открытое занятие (и в прошлом году 1 и 1). </a:t>
            </a:r>
          </a:p>
          <a:p>
            <a:r>
              <a:rPr lang="ru-RU" baseline="0" dirty="0" smtClean="0"/>
              <a:t>     Аттестовались на квалификационную категорию всего 10 человек, из них повысили категорию 4 педагога, 6 – подтвердили имеющуюся ранее. Годом  ранее аттестовались 28 человек, повысили категорию 3. </a:t>
            </a:r>
          </a:p>
          <a:p>
            <a:r>
              <a:rPr lang="ru-RU" baseline="0" dirty="0" smtClean="0"/>
              <a:t>     В сравнении с началом учебного года  на 5 человек меньше стало педагогов, имеющих высшую квалификационную категорию, на 7 человек уменьшилось педагогов с первой квалификационной категорией. Причины – увольнение педагогов, низкий уровень административного  контроля внутри учреждения и организации </a:t>
            </a:r>
            <a:r>
              <a:rPr lang="ru-RU" baseline="0" dirty="0" err="1" smtClean="0"/>
              <a:t>взаимопосещения</a:t>
            </a:r>
            <a:r>
              <a:rPr lang="ru-RU" baseline="0" dirty="0" smtClean="0"/>
              <a:t> уроков и занятий. А из-за того, что нечего показать при аттестации, нежелание аттестовываться после продления категорий более, чем на год в связи с пандемией. Ещё одна причина отказа от аттестации – возрастной состав педагогов, который остаётся на уровне 50 лет. Средний возраст руководителей ОО в прошедшем году составил 53 года. Профессиональное выгорание, дефицит кадров, замещение отсутствующих профессионалов имеющимися учителями – вот одна из главных проблем сегодня в системе образования района.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3416A-A4A6-4872-BBC6-D861AF137840}" type="slidenum">
              <a:rPr lang="ru-RU" smtClean="0"/>
              <a:pPr/>
              <a:t>34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Для оказания методической помощи педагогическим коллективам, коллективного обсуждения целевых ориентиров и решения актуальных вопросов работали 4 круглогодичных семинара.</a:t>
            </a:r>
            <a:r>
              <a:rPr lang="ru-RU" baseline="0" dirty="0" smtClean="0"/>
              <a:t> В «Школе завуча» проведено 3 семинара и по 2 семинара проведено для директоров, для организаторов внеклассной работы, для педагогов дошкольных учреждений. Основными темами на прошедших семинарах были Вопросы формирования функциональной грамотности обучающихся, использование оборудования Центра «Точка роста» на уроках и во внеурочной деятельности, подготовка к внедрению обновлённых ФГОС НОО и ФГОС ООО с 01.09.2022 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3416A-A4A6-4872-BBC6-D861AF137840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>
                <a:latin typeface="+mn-lt"/>
                <a:cs typeface="+mn-cs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методические мероприятия направлены на повышение качества образования через внедрение инновационных технологий в образовательном процессе.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Школьные и районные методические объединения рассматривали и обсуждали актуальные вопросы образования, но недостаточно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посещали уроки с последующим их анализом. Не участвовали в выдвижении и поддержке участников районных профессиональных конкурсов. Заседания проводились в основном в каникулярное время либо в дистанционном режиме. В этом году необходимо в корне поменять систему работы РМО, уделив больше внимания очному общению, оказанию помощи молодым педагогам, подготовке педагогов к аттестации, организации стажировок по отдельным вопросам.</a:t>
            </a:r>
          </a:p>
          <a:p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    Проведённый в пяти школах «Марафон функциональной грамотности» позволил оценить работу педагогических коллективов по формированию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функциональной грамотности обучающихся, увидеть лидеров в этом направлении и слабые места в некоторых учреждениях по использованию электронного банка заданий портала РЭШ.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3416A-A4A6-4872-BBC6-D861AF137840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В течение года работники отдела образования, ИМО МКУ «ЦО и СО», педагоги всех</a:t>
            </a:r>
            <a:r>
              <a:rPr lang="ru-RU" baseline="0" dirty="0" smtClean="0"/>
              <a:t> образовательных организаций участвовали в краевых методических событиях: накануне прошедшего учебного года 20 человек приняли участие в педагогическом образовательном форуме «Образование Приморья 2030: территория равных возможностей», воспитатели и заведующие дошкольными учреждениями побывали на форуме «Территория детства». В г.Арсеньеве участниками  семинаров стали 11 учителей русского языка и литературы, 10 учителей математики, 15 классных руководителей.</a:t>
            </a:r>
          </a:p>
          <a:p>
            <a:r>
              <a:rPr lang="ru-RU" baseline="0" dirty="0" smtClean="0"/>
              <a:t>     В разных территориях Приморского края 14 человек посетили 5 семинаров по «Точке роста», 16 человек – 6 семинаров по функциональной грамотности, по 2 человека участвовали в семинаре-совещании для координаторов проекта  «500+» и по введению обновлённых ФГОС НОО  и ФГОС ООО.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3416A-A4A6-4872-BBC6-D861AF137840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Для трансляции своего педагогического опыта в течение года было предложено несколько площадок, но, к большому сожалению, в краевых конкурсных мероприятиях поучаствовали</a:t>
            </a:r>
            <a:r>
              <a:rPr lang="ru-RU" baseline="0" dirty="0" smtClean="0"/>
              <a:t> всего 23 педагога, в районных – 7. Мы уже говорили о роли районных методических объединений и администрации образовательных учреждений в мотивировании педагогов на участие в конкурсах, смотрах, олимпиадах. Участие в конкурсах – это, прежде всего, общение, обмен опытом.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Чем эффективнее умеет общаться учитель, тем более профессионально компетентным специалистом является он, тем большее удовольствие получает он от результатов и даже самого процесса  своего  труда. Только успешный учитель может вырастить успешного ученика. Ибо, если учитель неуспешен, чему же он сможет научить? </a:t>
            </a:r>
            <a:endParaRPr lang="ru-RU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3416A-A4A6-4872-BBC6-D861AF137840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04F9-090F-48A2-A275-416C2ED9E106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F394-FD65-48FD-AC48-745DA93C7A1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04F9-090F-48A2-A275-416C2ED9E106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F394-FD65-48FD-AC48-745DA93C7A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04F9-090F-48A2-A275-416C2ED9E106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F394-FD65-48FD-AC48-745DA93C7A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04F9-090F-48A2-A275-416C2ED9E106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F394-FD65-48FD-AC48-745DA93C7A1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04F9-090F-48A2-A275-416C2ED9E106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F394-FD65-48FD-AC48-745DA93C7A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04F9-090F-48A2-A275-416C2ED9E106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F394-FD65-48FD-AC48-745DA93C7A1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04F9-090F-48A2-A275-416C2ED9E106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F394-FD65-48FD-AC48-745DA93C7A1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04F9-090F-48A2-A275-416C2ED9E106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F394-FD65-48FD-AC48-745DA93C7A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04F9-090F-48A2-A275-416C2ED9E106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F394-FD65-48FD-AC48-745DA93C7A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04F9-090F-48A2-A275-416C2ED9E106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F394-FD65-48FD-AC48-745DA93C7A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04F9-090F-48A2-A275-416C2ED9E106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F394-FD65-48FD-AC48-745DA93C7A1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64004F9-090F-48A2-A275-416C2ED9E106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70F394-FD65-48FD-AC48-745DA93C7A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941168"/>
            <a:ext cx="5637010" cy="115212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Августовская педагогическая конференция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Яковлевский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муниципальный район</a:t>
            </a:r>
          </a:p>
          <a:p>
            <a:pPr algn="ctr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августа 2022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764704"/>
            <a:ext cx="6552729" cy="374441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/>
              <a:t>Реализация системных приоритетов государственной политики в области образования: опыт, проблемы, целевые ориентиры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188640"/>
            <a:ext cx="3809524" cy="23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72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496944" cy="136815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п. Нефтебаза»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714489"/>
          <a:ext cx="8929750" cy="1558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/>
                <a:gridCol w="1428760"/>
                <a:gridCol w="1500198"/>
                <a:gridCol w="1500198"/>
                <a:gridCol w="1571636"/>
                <a:gridCol w="1428760"/>
              </a:tblGrid>
              <a:tr h="85725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количество работников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педагогов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Воспитатели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Музыкальный руководитель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Логопед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  <a:p>
                      <a:pPr algn="ctr"/>
                      <a:endParaRPr lang="ru-RU" sz="20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/>
                      <a:endParaRPr lang="ru-RU" sz="20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/>
                      <a:endParaRPr lang="ru-RU" sz="20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algn="ctr"/>
                      <a:endParaRPr lang="ru-RU" sz="20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37" y="3857628"/>
          <a:ext cx="8929757" cy="1714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474"/>
                <a:gridCol w="1377739"/>
                <a:gridCol w="1153209"/>
                <a:gridCol w="1265474"/>
                <a:gridCol w="1265474"/>
                <a:gridCol w="1265474"/>
                <a:gridCol w="13369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количество групп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Общая численность воспитанников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3 лет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3 -4 лет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– 5 лет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– 6 лет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– 7 лет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4771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235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44522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Национальный проект «Образование»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7560840" cy="4917500"/>
          </a:xfrm>
        </p:spPr>
      </p:pic>
    </p:spTree>
    <p:extLst>
      <p:ext uri="{BB962C8B-B14F-4D97-AF65-F5344CB8AC3E}">
        <p14:creationId xmlns:p14="http://schemas.microsoft.com/office/powerpoint/2010/main" val="639922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95" y="332656"/>
            <a:ext cx="8264569" cy="6192688"/>
          </a:xfrm>
        </p:spPr>
      </p:pic>
    </p:spTree>
    <p:extLst>
      <p:ext uri="{BB962C8B-B14F-4D97-AF65-F5344CB8AC3E}">
        <p14:creationId xmlns:p14="http://schemas.microsoft.com/office/powerpoint/2010/main" val="3338939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2657"/>
            <a:ext cx="6264695" cy="6264695"/>
          </a:xfrm>
        </p:spPr>
      </p:pic>
    </p:spTree>
    <p:extLst>
      <p:ext uri="{BB962C8B-B14F-4D97-AF65-F5344CB8AC3E}">
        <p14:creationId xmlns:p14="http://schemas.microsoft.com/office/powerpoint/2010/main" val="4287492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12511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Качество образования </a:t>
            </a:r>
            <a:br>
              <a:rPr lang="ru-RU" sz="2400" dirty="0" smtClean="0"/>
            </a:br>
            <a:r>
              <a:rPr lang="ru-RU" sz="2400" dirty="0" smtClean="0"/>
              <a:t>2021-2022 учебный год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54408564"/>
              </p:ext>
            </p:extLst>
          </p:nvPr>
        </p:nvGraphicFramePr>
        <p:xfrm>
          <a:off x="251520" y="1268762"/>
          <a:ext cx="8568952" cy="518457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798336"/>
                <a:gridCol w="2518677"/>
                <a:gridCol w="2251939"/>
              </a:tblGrid>
              <a:tr h="398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Показатели</a:t>
                      </a: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2020-2021 </a:t>
                      </a:r>
                      <a:r>
                        <a:rPr lang="ru-RU" sz="2000" dirty="0" err="1">
                          <a:effectLst/>
                        </a:rPr>
                        <a:t>уч.г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2021-2022 </a:t>
                      </a:r>
                      <a:r>
                        <a:rPr lang="ru-RU" sz="2000" dirty="0" err="1">
                          <a:effectLst/>
                        </a:rPr>
                        <a:t>уч.г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398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всего </a:t>
                      </a:r>
                      <a:r>
                        <a:rPr lang="ru-RU" sz="2000" dirty="0" err="1">
                          <a:effectLst/>
                        </a:rPr>
                        <a:t>обуч</a:t>
                      </a:r>
                      <a:r>
                        <a:rPr lang="ru-RU" sz="2000" dirty="0">
                          <a:effectLst/>
                        </a:rPr>
                        <a:t>. на начало </a:t>
                      </a:r>
                      <a:r>
                        <a:rPr lang="ru-RU" sz="2000" dirty="0" err="1">
                          <a:effectLst/>
                        </a:rPr>
                        <a:t>уч.года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1645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1604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398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на конец уч. года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1629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1574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396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аттестовано за уч. год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1627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1571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398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не   аттестовано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398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успевает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1617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1562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398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не успевает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398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успевает на "5"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398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успевает на "4" и "5"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484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503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398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% качества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34,3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37,1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398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% успеваемости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99,2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99,2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398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пропущено уроков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107889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163918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398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без ув. причин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3433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2797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1886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75" y="506627"/>
            <a:ext cx="5694337" cy="5874701"/>
          </a:xfrm>
        </p:spPr>
      </p:pic>
    </p:spTree>
    <p:extLst>
      <p:ext uri="{BB962C8B-B14F-4D97-AF65-F5344CB8AC3E}">
        <p14:creationId xmlns:p14="http://schemas.microsoft.com/office/powerpoint/2010/main" val="22494166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260648"/>
            <a:ext cx="239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Результаты ЕГЭ 2022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33177972"/>
              </p:ext>
            </p:extLst>
          </p:nvPr>
        </p:nvGraphicFramePr>
        <p:xfrm>
          <a:off x="395536" y="1052736"/>
          <a:ext cx="8424932" cy="3415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6"/>
                <a:gridCol w="760084"/>
                <a:gridCol w="760084"/>
                <a:gridCol w="760084"/>
                <a:gridCol w="760084"/>
                <a:gridCol w="760084"/>
                <a:gridCol w="760084"/>
                <a:gridCol w="760084"/>
                <a:gridCol w="760084"/>
                <a:gridCol w="760084"/>
              </a:tblGrid>
              <a:tr h="26223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Математика (профиль)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Русский язык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Математика (база)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20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50" dirty="0">
                          <a:effectLst/>
                        </a:rPr>
                        <a:t>Сдавали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50" dirty="0">
                          <a:effectLst/>
                        </a:rPr>
                        <a:t>Не сдали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50" dirty="0">
                          <a:effectLst/>
                        </a:rPr>
                        <a:t>Средний балл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50" dirty="0">
                          <a:effectLst/>
                        </a:rPr>
                        <a:t>Сдавали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50" dirty="0">
                          <a:effectLst/>
                        </a:rPr>
                        <a:t>Не сдали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50" dirty="0">
                          <a:effectLst/>
                        </a:rPr>
                        <a:t>Средний балл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50" dirty="0">
                          <a:effectLst/>
                        </a:rPr>
                        <a:t>Сдавали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50" dirty="0">
                          <a:effectLst/>
                        </a:rPr>
                        <a:t>Не сдали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50" dirty="0">
                          <a:effectLst/>
                        </a:rPr>
                        <a:t>Средний балл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</a:tr>
              <a:tr h="5244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МБОУ «СОШ </a:t>
                      </a:r>
                      <a:r>
                        <a:rPr lang="ru-RU" sz="1100" dirty="0" err="1">
                          <a:effectLst/>
                        </a:rPr>
                        <a:t>с.Яковлевка</a:t>
                      </a:r>
                      <a:r>
                        <a:rPr lang="ru-RU" sz="1100" dirty="0">
                          <a:effectLst/>
                        </a:rPr>
                        <a:t>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47,3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63,93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3,29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</a:tr>
              <a:tr h="3853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МБОУ СОШ №1 </a:t>
                      </a:r>
                      <a:r>
                        <a:rPr lang="ru-RU" sz="1100" dirty="0" err="1">
                          <a:effectLst/>
                        </a:rPr>
                        <a:t>с.Варфоломеевка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</a:tr>
              <a:tr h="2160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Яблоновский филиал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47,33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</a:tr>
              <a:tr h="2676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Бельцовский</a:t>
                      </a:r>
                      <a:r>
                        <a:rPr lang="ru-RU" sz="1100" dirty="0">
                          <a:effectLst/>
                        </a:rPr>
                        <a:t> филиал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</a:tr>
              <a:tr h="4368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МБОУ СОШ №1 </a:t>
                      </a:r>
                      <a:r>
                        <a:rPr lang="ru-RU" sz="1100" dirty="0" err="1">
                          <a:effectLst/>
                        </a:rPr>
                        <a:t>с.Новосысоевка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52,5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68,56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МБОУ «СОШ №2» </a:t>
                      </a:r>
                      <a:r>
                        <a:rPr lang="ru-RU" sz="1100" dirty="0" err="1">
                          <a:effectLst/>
                        </a:rPr>
                        <a:t>с.Варфоломеевка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41,2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58,2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</a:tr>
              <a:tr h="3909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ВСЕГО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46,17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62,38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39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3,56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57" marR="4645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3875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260648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Результаты ЕГЭ по выбору 2022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34115469"/>
              </p:ext>
            </p:extLst>
          </p:nvPr>
        </p:nvGraphicFramePr>
        <p:xfrm>
          <a:off x="395536" y="1065869"/>
          <a:ext cx="8424944" cy="35152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6"/>
                <a:gridCol w="570064"/>
                <a:gridCol w="570064"/>
                <a:gridCol w="570064"/>
                <a:gridCol w="570064"/>
                <a:gridCol w="570064"/>
                <a:gridCol w="570064"/>
                <a:gridCol w="570064"/>
                <a:gridCol w="570064"/>
                <a:gridCol w="570064"/>
                <a:gridCol w="570064"/>
                <a:gridCol w="570064"/>
                <a:gridCol w="570064"/>
              </a:tblGrid>
              <a:tr h="21592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ОО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Химия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Информатика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Обществознание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Английский язык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</a:rPr>
                        <a:t>Сдавали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</a:rPr>
                        <a:t>Не сдали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</a:rPr>
                        <a:t>Средний балл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</a:rPr>
                        <a:t>Сдавали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</a:rPr>
                        <a:t>Не сдали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</a:rPr>
                        <a:t>Средний балл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</a:rPr>
                        <a:t>Сдавали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</a:rPr>
                        <a:t>Не сдали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</a:rPr>
                        <a:t>Средний балл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</a:rPr>
                        <a:t>Сдавали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</a:rPr>
                        <a:t>Не сдали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</a:rPr>
                        <a:t>Средний балл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</a:tr>
              <a:tr h="4318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МБОУ «СОШ </a:t>
                      </a:r>
                      <a:r>
                        <a:rPr lang="ru-RU" sz="1200" dirty="0" err="1">
                          <a:effectLst/>
                        </a:rPr>
                        <a:t>с.Яковлевка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54,33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47,0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45,17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66,5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</a:tr>
              <a:tr h="4360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МБОУ СОШ №1 </a:t>
                      </a:r>
                      <a:r>
                        <a:rPr lang="ru-RU" sz="1200" dirty="0" err="1">
                          <a:effectLst/>
                        </a:rPr>
                        <a:t>с.Варфоломеевка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48,0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61,33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</a:tr>
              <a:tr h="4318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Яблоновский филиал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51,0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</a:tr>
              <a:tr h="4318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Бельцовский</a:t>
                      </a:r>
                      <a:r>
                        <a:rPr lang="ru-RU" sz="1200" dirty="0">
                          <a:effectLst/>
                        </a:rPr>
                        <a:t> филиал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13,0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</a:tr>
              <a:tr h="4318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МБОУ СОШ №1 </a:t>
                      </a:r>
                      <a:r>
                        <a:rPr lang="ru-RU" sz="1200" dirty="0" err="1">
                          <a:effectLst/>
                        </a:rPr>
                        <a:t>с.Новосысоевка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62,0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64,0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59,0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</a:tr>
              <a:tr h="4746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МБОУ «СОШ №2» </a:t>
                      </a:r>
                      <a:r>
                        <a:rPr lang="ru-RU" sz="1200" dirty="0" err="1">
                          <a:effectLst/>
                        </a:rPr>
                        <a:t>с.Варфоломеевка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50,0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</a:tr>
              <a:tr h="32187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ВСЕГО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56,25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47,83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52,38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62,75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3140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260648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Результаты ЕГЭ по выбору 2022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26677711"/>
              </p:ext>
            </p:extLst>
          </p:nvPr>
        </p:nvGraphicFramePr>
        <p:xfrm>
          <a:off x="323532" y="887295"/>
          <a:ext cx="8496936" cy="3405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6348"/>
                <a:gridCol w="585049"/>
                <a:gridCol w="585049"/>
                <a:gridCol w="585049"/>
                <a:gridCol w="585049"/>
                <a:gridCol w="585049"/>
                <a:gridCol w="585049"/>
                <a:gridCol w="585049"/>
                <a:gridCol w="585049"/>
                <a:gridCol w="585049"/>
                <a:gridCol w="585049"/>
                <a:gridCol w="585049"/>
                <a:gridCol w="585049"/>
              </a:tblGrid>
              <a:tr h="20605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История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Физика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Биология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География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6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</a:rPr>
                        <a:t>Сдавали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</a:rPr>
                        <a:t>Не сдали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</a:rPr>
                        <a:t>Средний балл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</a:rPr>
                        <a:t>Сдавали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</a:rPr>
                        <a:t>Не сдали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</a:rPr>
                        <a:t>Средний балл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</a:rPr>
                        <a:t>Сдавали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</a:rPr>
                        <a:t>Не сдали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</a:rPr>
                        <a:t>Средний балл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</a:rPr>
                        <a:t>Сдавали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</a:rPr>
                        <a:t>Не сдали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</a:rPr>
                        <a:t>Средний балл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</a:tr>
              <a:tr h="3989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МБОУ «СОШ </a:t>
                      </a:r>
                      <a:r>
                        <a:rPr lang="ru-RU" sz="1100" dirty="0" err="1">
                          <a:effectLst/>
                        </a:rPr>
                        <a:t>с.Яковлевка</a:t>
                      </a:r>
                      <a:r>
                        <a:rPr lang="ru-RU" sz="1100" dirty="0">
                          <a:effectLst/>
                        </a:rPr>
                        <a:t>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0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40,5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8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0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44,75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6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3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44,0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</a:tr>
              <a:tr h="5240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МБОУ СОШ №1 </a:t>
                      </a:r>
                      <a:r>
                        <a:rPr lang="ru-RU" sz="1100" dirty="0" err="1">
                          <a:effectLst/>
                        </a:rPr>
                        <a:t>с.Варфоломеевка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0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38,5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0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</a:tr>
              <a:tr h="3989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Яблоновский филиал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1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0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47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0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39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0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</a:tr>
              <a:tr h="3989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Бельцовский</a:t>
                      </a:r>
                      <a:r>
                        <a:rPr lang="ru-RU" sz="1100" dirty="0">
                          <a:effectLst/>
                        </a:rPr>
                        <a:t> филиал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1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1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19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0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0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</a:tr>
              <a:tr h="3989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МБОУ СОШ №1 </a:t>
                      </a:r>
                      <a:r>
                        <a:rPr lang="ru-RU" sz="1100" dirty="0" err="1">
                          <a:effectLst/>
                        </a:rPr>
                        <a:t>с.Новосысоевка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4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0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75,75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6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0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60,33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1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40,5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2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2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26,5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</a:tr>
              <a:tr h="4263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МБОУ «СОШ №2» </a:t>
                      </a:r>
                      <a:r>
                        <a:rPr lang="ru-RU" sz="1100" dirty="0" err="1">
                          <a:effectLst/>
                        </a:rPr>
                        <a:t>с.Варфоломеевка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0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2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0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45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3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42,0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</a:tr>
              <a:tr h="32718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</a:rPr>
                        <a:t>ВСЕГО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8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56,25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19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48,74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11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42,82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26,5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1" marR="45811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000038"/>
              </p:ext>
            </p:extLst>
          </p:nvPr>
        </p:nvGraphicFramePr>
        <p:xfrm>
          <a:off x="2699793" y="4655277"/>
          <a:ext cx="4392488" cy="14380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239"/>
                <a:gridCol w="744083"/>
                <a:gridCol w="744083"/>
                <a:gridCol w="744083"/>
              </a:tblGrid>
              <a:tr h="2163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70" marR="6047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Литература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70" marR="604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9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Сдавали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70" marR="60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Не сдали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70" marR="60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Средний балл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70" marR="60470" marT="0" marB="0"/>
                </a:tc>
              </a:tr>
              <a:tr h="2252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МБОУ «СОШ </a:t>
                      </a:r>
                      <a:r>
                        <a:rPr lang="ru-RU" sz="1200" dirty="0" err="1" smtClean="0">
                          <a:effectLst/>
                        </a:rPr>
                        <a:t>с.Яковлевка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70" marR="60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70" marR="60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70" marR="60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35,5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70" marR="60470" marT="0" marB="0"/>
                </a:tc>
              </a:tr>
              <a:tr h="2245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Яблоновский филиал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70" marR="60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70" marR="60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70" marR="60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39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70" marR="60470" marT="0" marB="0"/>
                </a:tc>
              </a:tr>
              <a:tr h="3225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ВСЕГО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70" marR="60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70" marR="60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70" marR="60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36,67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70" marR="6047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2536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87186313"/>
              </p:ext>
            </p:extLst>
          </p:nvPr>
        </p:nvGraphicFramePr>
        <p:xfrm>
          <a:off x="683572" y="908720"/>
          <a:ext cx="7848868" cy="24242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6220"/>
                <a:gridCol w="729081"/>
                <a:gridCol w="729081"/>
                <a:gridCol w="729081"/>
                <a:gridCol w="729081"/>
                <a:gridCol w="729081"/>
                <a:gridCol w="729081"/>
                <a:gridCol w="729081"/>
                <a:gridCol w="729081"/>
              </a:tblGrid>
              <a:tr h="26402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ОО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Число </a:t>
                      </a:r>
                      <a:r>
                        <a:rPr lang="ru-RU" sz="1200" dirty="0" err="1">
                          <a:effectLst/>
                        </a:rPr>
                        <a:t>высокобалльных</a:t>
                      </a:r>
                      <a:r>
                        <a:rPr lang="ru-RU" sz="1200" dirty="0">
                          <a:effectLst/>
                        </a:rPr>
                        <a:t> результатов по предмету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ВСЕГО</a:t>
                      </a:r>
                      <a:endParaRPr lang="ru-RU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80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Русс</a:t>
                      </a:r>
                      <a:r>
                        <a:rPr lang="ru-RU" sz="1200">
                          <a:effectLst/>
                        </a:rPr>
                        <a:t>к.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яз</a:t>
                      </a:r>
                      <a:r>
                        <a:rPr lang="ru-RU" sz="1200">
                          <a:effectLst/>
                        </a:rPr>
                        <a:t>.</a:t>
                      </a:r>
                      <a:endParaRPr lang="ru-RU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Химия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Биолог.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История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Общ.</a:t>
                      </a:r>
                      <a:endParaRPr lang="ru-RU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Физ.</a:t>
                      </a:r>
                      <a:endParaRPr lang="ru-RU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Англ.яз.</a:t>
                      </a:r>
                      <a:endParaRPr lang="ru-RU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8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МБОУ «СОШ с.Яковлевка»</a:t>
                      </a:r>
                      <a:endParaRPr lang="ru-RU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8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МБОУ СОШ №1 с.Новосысоевка</a:t>
                      </a:r>
                      <a:endParaRPr lang="ru-RU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6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МБОУ СОШ №1 с.Варфоломеевка</a:t>
                      </a:r>
                      <a:endParaRPr lang="ru-RU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ВСЕГО</a:t>
                      </a:r>
                      <a:endParaRPr lang="ru-RU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13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9592" y="334573"/>
            <a:ext cx="3719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Высокобалльные</a:t>
            </a:r>
            <a:r>
              <a:rPr lang="ru-RU" dirty="0" smtClean="0"/>
              <a:t> результаты ЕГЭ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00" y="3711690"/>
            <a:ext cx="4030960" cy="274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34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9849" y="188640"/>
            <a:ext cx="6512511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Вечная память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1" t="9983" r="12906" b="16517"/>
          <a:stretch/>
        </p:blipFill>
        <p:spPr>
          <a:xfrm>
            <a:off x="595141" y="1268760"/>
            <a:ext cx="3472803" cy="51845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570" y="1340768"/>
            <a:ext cx="3483838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8979" y="4941168"/>
            <a:ext cx="33634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Лапина Валентина Владимировна</a:t>
            </a:r>
          </a:p>
          <a:p>
            <a:pPr algn="ctr"/>
            <a:r>
              <a:rPr lang="ru-RU" sz="1400" dirty="0" smtClean="0"/>
              <a:t>Учитель русского языка и литературы</a:t>
            </a:r>
          </a:p>
          <a:p>
            <a:pPr algn="ctr"/>
            <a:r>
              <a:rPr lang="ru-RU" sz="1400" dirty="0" smtClean="0"/>
              <a:t>Яблоновского филиала </a:t>
            </a:r>
          </a:p>
          <a:p>
            <a:pPr algn="ctr"/>
            <a:r>
              <a:rPr lang="ru-RU" sz="1400" dirty="0" smtClean="0"/>
              <a:t>МБОУ СОШ №1 с. Новосысоевка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95141" y="5714672"/>
            <a:ext cx="347280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Перфильева Нелли Васильевна</a:t>
            </a:r>
          </a:p>
          <a:p>
            <a:pPr algn="ctr"/>
            <a:r>
              <a:rPr lang="ru-RU" sz="1400" dirty="0" smtClean="0"/>
              <a:t>Заслуженный учитель РФ, </a:t>
            </a:r>
          </a:p>
          <a:p>
            <a:pPr algn="ctr"/>
            <a:r>
              <a:rPr lang="ru-RU" sz="1400" dirty="0" smtClean="0"/>
              <a:t>учитель математики</a:t>
            </a:r>
          </a:p>
          <a:p>
            <a:pPr algn="ctr"/>
            <a:r>
              <a:rPr lang="ru-RU" sz="1400" dirty="0" smtClean="0"/>
              <a:t>МБОУ СОШ с. Яковлевка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45104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729052"/>
              </p:ext>
            </p:extLst>
          </p:nvPr>
        </p:nvGraphicFramePr>
        <p:xfrm>
          <a:off x="611560" y="692696"/>
          <a:ext cx="7920879" cy="39604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5881"/>
                <a:gridCol w="1034200"/>
                <a:gridCol w="1107662"/>
                <a:gridCol w="1107662"/>
                <a:gridCol w="1107662"/>
                <a:gridCol w="1088906"/>
                <a:gridCol w="1088906"/>
              </a:tblGrid>
              <a:tr h="20515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ОО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Математика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Русский язык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1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Сдавали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Не сдали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Средний балл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Сдавали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Не сдали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Средний балл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</a:tr>
              <a:tr h="4103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МБОУ «СОШ </a:t>
                      </a:r>
                      <a:r>
                        <a:rPr lang="ru-RU" sz="1100" dirty="0" err="1">
                          <a:effectLst/>
                        </a:rPr>
                        <a:t>с.Яковлевка</a:t>
                      </a:r>
                      <a:r>
                        <a:rPr lang="ru-RU" sz="1100" dirty="0">
                          <a:effectLst/>
                        </a:rPr>
                        <a:t>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45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3,67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45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4,22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</a:tr>
              <a:tr h="4103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МБОУ СОШ №1 </a:t>
                      </a:r>
                      <a:r>
                        <a:rPr lang="ru-RU" sz="1100" dirty="0" err="1">
                          <a:effectLst/>
                        </a:rPr>
                        <a:t>с.Варфоломеевка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12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3,17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12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3,58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</a:tr>
              <a:tr h="4103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Яблоновский филиал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8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3,63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8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4,13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</a:tr>
              <a:tr h="4103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Бельцовский</a:t>
                      </a:r>
                      <a:r>
                        <a:rPr lang="ru-RU" sz="1100" dirty="0">
                          <a:effectLst/>
                        </a:rPr>
                        <a:t> филиал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3,5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4,0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</a:tr>
              <a:tr h="4103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МБОУ СОШ №1 </a:t>
                      </a:r>
                      <a:r>
                        <a:rPr lang="ru-RU" sz="1100" dirty="0" err="1">
                          <a:effectLst/>
                        </a:rPr>
                        <a:t>с.Новосысоевка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40 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3,42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40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4,1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</a:tr>
              <a:tr h="4103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МБОУ «СОШ №2» </a:t>
                      </a:r>
                      <a:r>
                        <a:rPr lang="ru-RU" sz="1100" dirty="0" err="1">
                          <a:effectLst/>
                        </a:rPr>
                        <a:t>с.Варфоломеевка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11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2,9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11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3,45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</a:tr>
              <a:tr h="4103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МБОУ СОШ №2 </a:t>
                      </a:r>
                      <a:r>
                        <a:rPr lang="ru-RU" sz="1100" dirty="0" err="1">
                          <a:effectLst/>
                        </a:rPr>
                        <a:t>с.Новосысоевка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18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2,89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18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3,44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</a:tr>
              <a:tr h="4103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Покровский </a:t>
                      </a:r>
                      <a:endParaRPr lang="ru-RU" sz="10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филиал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7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3,0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7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3,43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</a:tr>
              <a:tr h="26759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ВСЕГО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147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3,37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147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5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3,93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663"/>
              </p:ext>
            </p:extLst>
          </p:nvPr>
        </p:nvGraphicFramePr>
        <p:xfrm>
          <a:off x="611560" y="5445224"/>
          <a:ext cx="7920879" cy="9361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5881"/>
                <a:gridCol w="1034200"/>
                <a:gridCol w="1107662"/>
                <a:gridCol w="1107662"/>
                <a:gridCol w="1107662"/>
                <a:gridCol w="1088906"/>
                <a:gridCol w="1088906"/>
              </a:tblGrid>
              <a:tr h="23402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ОО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Математика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Русский язык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Сдавали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Не сдали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Средний балл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Сдавали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Не сдали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Средний балл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</a:tr>
              <a:tr h="4680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МБОУ СОШ №1 </a:t>
                      </a:r>
                      <a:r>
                        <a:rPr lang="ru-RU" sz="1100" dirty="0" err="1">
                          <a:effectLst/>
                        </a:rPr>
                        <a:t>с.Новосысоевка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0" marR="4547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188640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Результаты ОГЭ 2022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8071" y="4941168"/>
            <a:ext cx="24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Результаты ГВЭ 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18645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27409608"/>
              </p:ext>
            </p:extLst>
          </p:nvPr>
        </p:nvGraphicFramePr>
        <p:xfrm>
          <a:off x="467544" y="1124744"/>
          <a:ext cx="8280922" cy="4680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5746"/>
                <a:gridCol w="559610"/>
                <a:gridCol w="573701"/>
                <a:gridCol w="573701"/>
                <a:gridCol w="573701"/>
                <a:gridCol w="573701"/>
                <a:gridCol w="573701"/>
                <a:gridCol w="573701"/>
                <a:gridCol w="553068"/>
                <a:gridCol w="573701"/>
                <a:gridCol w="573701"/>
                <a:gridCol w="611445"/>
                <a:gridCol w="611445"/>
              </a:tblGrid>
              <a:tr h="23773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Обществознание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Физика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Биология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География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5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</a:rPr>
                        <a:t>Сдавали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</a:rPr>
                        <a:t>Не сдали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</a:rPr>
                        <a:t>Средний балл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</a:rPr>
                        <a:t>Сдавали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</a:rPr>
                        <a:t>Не сдали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</a:rPr>
                        <a:t>Средний балл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</a:rPr>
                        <a:t>Сдавали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</a:rPr>
                        <a:t>Не сдали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</a:rPr>
                        <a:t>Средний балл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</a:rPr>
                        <a:t>Сдавали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</a:rPr>
                        <a:t>Не сдали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</a:rPr>
                        <a:t>Средний балл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</a:tr>
              <a:tr h="4754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МБОУ «СОШ </a:t>
                      </a:r>
                      <a:r>
                        <a:rPr lang="ru-RU" sz="1100" dirty="0" err="1">
                          <a:effectLst/>
                        </a:rPr>
                        <a:t>с.Яковлевка</a:t>
                      </a:r>
                      <a:r>
                        <a:rPr lang="ru-RU" sz="1100" dirty="0">
                          <a:effectLst/>
                        </a:rPr>
                        <a:t>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3,45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3,25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4,18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</a:tr>
              <a:tr h="4540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МБОУ СОШ №1 </a:t>
                      </a:r>
                      <a:r>
                        <a:rPr lang="ru-RU" sz="1100" dirty="0" err="1">
                          <a:effectLst/>
                        </a:rPr>
                        <a:t>с.Варфоломеевка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2,9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3,5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3,38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</a:tr>
              <a:tr h="4754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Яблоновский филиал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3,0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</a:tr>
              <a:tr h="4754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Бельцовский</a:t>
                      </a:r>
                      <a:r>
                        <a:rPr lang="ru-RU" sz="1100" dirty="0">
                          <a:effectLst/>
                        </a:rPr>
                        <a:t> филиал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3,0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3,67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3,83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</a:tr>
              <a:tr h="4754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МБОУ СОШ №1 </a:t>
                      </a:r>
                      <a:r>
                        <a:rPr lang="ru-RU" sz="1100" dirty="0" err="1">
                          <a:effectLst/>
                        </a:rPr>
                        <a:t>с.Новосысоевка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3,43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3,5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3,33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3,81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</a:tr>
              <a:tr h="4079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МБОУ «СОШ №2» </a:t>
                      </a:r>
                      <a:r>
                        <a:rPr lang="ru-RU" sz="1100" dirty="0" err="1">
                          <a:effectLst/>
                        </a:rPr>
                        <a:t>с.Варфоломеевка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3,0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3,5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2,83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3,33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</a:tr>
              <a:tr h="4754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МБОУ СОШ №2 </a:t>
                      </a:r>
                      <a:r>
                        <a:rPr lang="ru-RU" sz="1100" dirty="0" err="1">
                          <a:effectLst/>
                        </a:rPr>
                        <a:t>с.Новосысоевка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2,78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3,82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</a:tr>
              <a:tr h="4754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Покровский </a:t>
                      </a:r>
                      <a:endParaRPr lang="ru-RU" sz="10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филиал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3,4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3,5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</a:tr>
              <a:tr h="35439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ВСЕГО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3,21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3,21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3,52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3,7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260648"/>
            <a:ext cx="3587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Результаты ОГЭ по выбору 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587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260648"/>
            <a:ext cx="3587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Результаты ОГЭ по выбору 2022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73826779"/>
              </p:ext>
            </p:extLst>
          </p:nvPr>
        </p:nvGraphicFramePr>
        <p:xfrm>
          <a:off x="467544" y="692696"/>
          <a:ext cx="8208908" cy="4766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2"/>
                <a:gridCol w="570063"/>
                <a:gridCol w="570063"/>
                <a:gridCol w="570063"/>
                <a:gridCol w="570063"/>
                <a:gridCol w="570063"/>
                <a:gridCol w="570063"/>
                <a:gridCol w="570063"/>
                <a:gridCol w="570063"/>
                <a:gridCol w="570063"/>
                <a:gridCol w="570063"/>
                <a:gridCol w="570063"/>
                <a:gridCol w="570063"/>
              </a:tblGrid>
              <a:tr h="23413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ОО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Информатика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История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Химия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Английский язык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7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</a:rPr>
                        <a:t>Сдавали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</a:rPr>
                        <a:t>Не сдали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</a:rPr>
                        <a:t>Средний балл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</a:rPr>
                        <a:t>Сдавали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</a:rPr>
                        <a:t>Не сдали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</a:rPr>
                        <a:t>Средний балл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</a:rPr>
                        <a:t>Сдавали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</a:rPr>
                        <a:t>Не сдали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</a:rPr>
                        <a:t>Средний балл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</a:rPr>
                        <a:t>Сдавали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</a:rPr>
                        <a:t>Не сдали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</a:rPr>
                        <a:t>Средний балл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</a:tr>
              <a:tr h="4682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МБОУ «СОШ </a:t>
                      </a:r>
                      <a:r>
                        <a:rPr lang="ru-RU" sz="1100" dirty="0" err="1">
                          <a:effectLst/>
                        </a:rPr>
                        <a:t>с.Яковлевка</a:t>
                      </a:r>
                      <a:r>
                        <a:rPr lang="ru-RU" sz="1100" dirty="0">
                          <a:effectLst/>
                        </a:rPr>
                        <a:t>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20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0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3,4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7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0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3,57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5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0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4,2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0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</a:tr>
              <a:tr h="4192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МБОУ СОШ №1 </a:t>
                      </a:r>
                      <a:r>
                        <a:rPr lang="ru-RU" sz="1100" dirty="0" err="1">
                          <a:effectLst/>
                        </a:rPr>
                        <a:t>с.Варфоломеевка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1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0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4,0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0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3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0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4,3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0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</a:tr>
              <a:tr h="4682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Яблоновский филиал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5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0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3,6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0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0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0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</a:tr>
              <a:tr h="4682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Бельцовский</a:t>
                      </a:r>
                      <a:r>
                        <a:rPr lang="ru-RU" sz="1100" dirty="0">
                          <a:effectLst/>
                        </a:rPr>
                        <a:t> филиал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0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0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0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0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</a:tr>
              <a:tr h="4682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МБОУ СОШ №1 с.Новосысоевка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23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0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3,35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1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0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4,0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4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0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3,5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3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0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5,0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</a:tr>
              <a:tr h="5864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МБОУ «СОШ №2» </a:t>
                      </a:r>
                      <a:r>
                        <a:rPr lang="ru-RU" sz="1100" dirty="0" err="1">
                          <a:effectLst/>
                        </a:rPr>
                        <a:t>с.Варфоломеевка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0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0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0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0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</a:tr>
              <a:tr h="4682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МБОУ СОШ №2 </a:t>
                      </a:r>
                      <a:r>
                        <a:rPr lang="ru-RU" sz="1100" dirty="0" err="1">
                          <a:effectLst/>
                        </a:rPr>
                        <a:t>с.Новосысоевка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2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0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3,5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0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0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0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</a:tr>
              <a:tr h="4682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Покровский </a:t>
                      </a:r>
                      <a:endParaRPr lang="ru-RU" sz="10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филиал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0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0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0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4,0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0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</a:tr>
              <a:tr h="3490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ВСЕГО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51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3,41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8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3,63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13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4,0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5,0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2" marR="45902" marT="0" marB="0"/>
                </a:tc>
              </a:tr>
            </a:tbl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1590"/>
              </p:ext>
            </p:extLst>
          </p:nvPr>
        </p:nvGraphicFramePr>
        <p:xfrm>
          <a:off x="2273815" y="5589240"/>
          <a:ext cx="5040560" cy="10857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1231"/>
                <a:gridCol w="920983"/>
                <a:gridCol w="944173"/>
                <a:gridCol w="944173"/>
              </a:tblGrid>
              <a:tr h="18450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ОО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68" marR="48868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Литература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68" marR="488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7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50" dirty="0">
                          <a:effectLst/>
                        </a:rPr>
                        <a:t>Сдавали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68" marR="488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50" dirty="0">
                          <a:effectLst/>
                        </a:rPr>
                        <a:t>Не сдали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68" marR="488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50">
                          <a:effectLst/>
                        </a:rPr>
                        <a:t>Средний балл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68" marR="48868" marT="0" marB="0"/>
                </a:tc>
              </a:tr>
              <a:tr h="2137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МБОУ «СОШ </a:t>
                      </a:r>
                      <a:r>
                        <a:rPr lang="ru-RU" sz="1200" dirty="0" err="1">
                          <a:effectLst/>
                        </a:rPr>
                        <a:t>с.Яковлевка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68" marR="488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68" marR="488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68" marR="488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5,0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68" marR="48868" marT="0" marB="0"/>
                </a:tc>
              </a:tr>
              <a:tr h="2406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ВСЕГО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68" marR="488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68" marR="488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68" marR="488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5,0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68" marR="4886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621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8636641" cy="5760640"/>
          </a:xfrm>
        </p:spPr>
      </p:pic>
    </p:spTree>
    <p:extLst>
      <p:ext uri="{BB962C8B-B14F-4D97-AF65-F5344CB8AC3E}">
        <p14:creationId xmlns:p14="http://schemas.microsoft.com/office/powerpoint/2010/main" val="396421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71795295"/>
              </p:ext>
            </p:extLst>
          </p:nvPr>
        </p:nvGraphicFramePr>
        <p:xfrm>
          <a:off x="539552" y="996508"/>
          <a:ext cx="8136904" cy="49527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1751"/>
                <a:gridCol w="1415876"/>
                <a:gridCol w="1362416"/>
                <a:gridCol w="1649767"/>
                <a:gridCol w="1577094"/>
              </a:tblGrid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ОО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0" marR="42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Всего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обучаю-щихся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4-11 </a:t>
                      </a:r>
                      <a:r>
                        <a:rPr lang="en-US" sz="1200" dirty="0" err="1">
                          <a:effectLst/>
                        </a:rPr>
                        <a:t>классы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0" marR="42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ШЭ </a:t>
                      </a:r>
                      <a:r>
                        <a:rPr lang="ru-RU" sz="1200" dirty="0" err="1">
                          <a:effectLst/>
                        </a:rPr>
                        <a:t>ВсОШ</a:t>
                      </a:r>
                      <a:r>
                        <a:rPr lang="ru-RU" sz="1200" dirty="0">
                          <a:effectLst/>
                        </a:rPr>
                        <a:t> (всего по предметам)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с 4 </a:t>
                      </a:r>
                      <a:r>
                        <a:rPr lang="en-US" sz="1200" dirty="0" err="1">
                          <a:effectLst/>
                        </a:rPr>
                        <a:t>по</a:t>
                      </a:r>
                      <a:r>
                        <a:rPr lang="en-US" sz="1200" dirty="0">
                          <a:effectLst/>
                        </a:rPr>
                        <a:t> 11 </a:t>
                      </a:r>
                      <a:r>
                        <a:rPr lang="en-US" sz="1200" dirty="0" err="1">
                          <a:effectLst/>
                        </a:rPr>
                        <a:t>классы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0" marR="42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Участники ШЭ </a:t>
                      </a:r>
                      <a:r>
                        <a:rPr lang="ru-RU" sz="1200" dirty="0" err="1">
                          <a:effectLst/>
                        </a:rPr>
                        <a:t>ВсОШ</a:t>
                      </a:r>
                      <a:r>
                        <a:rPr lang="ru-RU" sz="1200" dirty="0">
                          <a:effectLst/>
                        </a:rPr>
                        <a:t> (обучающийся учитывается 1 раз)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0" marR="42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 участия в ШЭ </a:t>
                      </a:r>
                      <a:r>
                        <a:rPr lang="ru-RU" sz="1200" dirty="0" err="1">
                          <a:effectLst/>
                        </a:rPr>
                        <a:t>ВсОШ</a:t>
                      </a:r>
                      <a:r>
                        <a:rPr lang="ru-RU" sz="1200" dirty="0">
                          <a:effectLst/>
                        </a:rPr>
                        <a:t> от общего количества обучающихся 4-11 классов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0" marR="42230" marT="0" marB="0"/>
                </a:tc>
              </a:tr>
              <a:tr h="3582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МБОУ «СОШ </a:t>
                      </a:r>
                      <a:r>
                        <a:rPr lang="en-US" sz="1400" dirty="0" err="1" smtClean="0">
                          <a:effectLst/>
                        </a:rPr>
                        <a:t>с.Яковлевка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0" marR="42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382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382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193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0" marR="42230" marT="0" marB="0" anchor="ctr"/>
                </a:tc>
              </a:tr>
              <a:tr h="3582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Бельцовский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филиал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0" marR="42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65,8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0" marR="42230" marT="0" marB="0" anchor="ctr"/>
                </a:tc>
              </a:tr>
              <a:tr h="3582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Покровский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филиал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0" marR="42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0" marR="42230" marT="0" marB="0" anchor="ctr"/>
                </a:tc>
              </a:tr>
              <a:tr h="3582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МБОУ СОШ №1 </a:t>
                      </a:r>
                      <a:r>
                        <a:rPr lang="en-US" sz="1400" dirty="0" err="1">
                          <a:effectLst/>
                        </a:rPr>
                        <a:t>с.Новосысоевка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0" marR="42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333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46,3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0" marR="42230" marT="0" marB="0" anchor="ctr"/>
                </a:tc>
              </a:tr>
              <a:tr h="3582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Яблоновский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филиал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0" marR="42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62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62,9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0" marR="42230" marT="0" marB="0" anchor="ctr"/>
                </a:tc>
              </a:tr>
              <a:tr h="3582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МБОУ СОШ №2 </a:t>
                      </a:r>
                      <a:r>
                        <a:rPr lang="en-US" sz="1400" dirty="0" err="1">
                          <a:effectLst/>
                        </a:rPr>
                        <a:t>с.Новосысоевка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0" marR="42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103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227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42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0" marR="42230" marT="0" marB="0" anchor="ctr"/>
                </a:tc>
              </a:tr>
              <a:tr h="5449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МБОУ СОШ №1 </a:t>
                      </a:r>
                      <a:r>
                        <a:rPr lang="en-US" sz="1400" dirty="0" err="1">
                          <a:effectLst/>
                        </a:rPr>
                        <a:t>с.Варфоломеевка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0" marR="42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102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38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37,3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0" marR="42230" marT="0" marB="0" anchor="ctr"/>
                </a:tc>
              </a:tr>
              <a:tr h="5824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МБОУ «СОШ №2» </a:t>
                      </a:r>
                      <a:r>
                        <a:rPr lang="en-US" sz="1400" dirty="0" err="1">
                          <a:effectLst/>
                        </a:rPr>
                        <a:t>с.Варфоломеевка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0" marR="42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49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56,3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0" marR="42230" marT="0" marB="0" anchor="ctr"/>
                </a:tc>
              </a:tr>
              <a:tr h="1788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ВСЕГО </a:t>
                      </a:r>
                      <a:r>
                        <a:rPr lang="en-US" sz="1400" dirty="0" err="1">
                          <a:effectLst/>
                        </a:rPr>
                        <a:t>по</a:t>
                      </a:r>
                      <a:r>
                        <a:rPr lang="en-US" sz="1400" dirty="0">
                          <a:effectLst/>
                        </a:rPr>
                        <a:t> ЯМР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0" marR="42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1082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1388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536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49,5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30" marR="4223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7606" y="260648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Школьный этап </a:t>
            </a:r>
            <a:r>
              <a:rPr lang="ru-RU" dirty="0" err="1" smtClean="0"/>
              <a:t>ВсОШ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486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76007809"/>
              </p:ext>
            </p:extLst>
          </p:nvPr>
        </p:nvGraphicFramePr>
        <p:xfrm>
          <a:off x="611560" y="908720"/>
          <a:ext cx="7848873" cy="50145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3760"/>
                <a:gridCol w="734750"/>
                <a:gridCol w="748432"/>
                <a:gridCol w="798327"/>
                <a:gridCol w="799131"/>
                <a:gridCol w="917433"/>
                <a:gridCol w="798327"/>
                <a:gridCol w="998713"/>
              </a:tblGrid>
              <a:tr h="549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ОО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 </a:t>
                      </a:r>
                      <a:r>
                        <a:rPr lang="en-US" sz="1200" dirty="0" err="1">
                          <a:effectLst/>
                        </a:rPr>
                        <a:t>класс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 </a:t>
                      </a:r>
                      <a:r>
                        <a:rPr lang="en-US" sz="1200" dirty="0" err="1">
                          <a:effectLst/>
                        </a:rPr>
                        <a:t>класс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 </a:t>
                      </a:r>
                      <a:r>
                        <a:rPr lang="en-US" sz="1200" dirty="0" err="1">
                          <a:effectLst/>
                        </a:rPr>
                        <a:t>класс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 </a:t>
                      </a:r>
                      <a:r>
                        <a:rPr lang="en-US" sz="1200" dirty="0" err="1">
                          <a:effectLst/>
                        </a:rPr>
                        <a:t>класс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 </a:t>
                      </a:r>
                      <a:r>
                        <a:rPr lang="en-US" sz="1200" dirty="0" err="1">
                          <a:effectLst/>
                        </a:rPr>
                        <a:t>класс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 </a:t>
                      </a:r>
                      <a:r>
                        <a:rPr lang="en-US" sz="1200" dirty="0" err="1">
                          <a:effectLst/>
                        </a:rPr>
                        <a:t>класс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ВСЕГО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/>
                </a:tc>
              </a:tr>
              <a:tr h="3445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МБОУ «СОШ </a:t>
                      </a:r>
                      <a:r>
                        <a:rPr lang="en-US" sz="1200" dirty="0" err="1">
                          <a:effectLst/>
                        </a:rPr>
                        <a:t>с.Яковлевка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38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</a:tr>
              <a:tr h="3306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Бельцовский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филиал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</a:tr>
              <a:tr h="3306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Покровский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филиал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</a:tr>
              <a:tr h="3445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МБОУ СОШ №1с.Новосысоевка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</a:tr>
              <a:tr h="404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Яблоновский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филиал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</a:tr>
              <a:tr h="3445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МБОУ СОШ №2 </a:t>
                      </a:r>
                      <a:r>
                        <a:rPr lang="en-US" sz="1200" dirty="0" err="1">
                          <a:effectLst/>
                        </a:rPr>
                        <a:t>с.Новосысоевка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</a:tr>
              <a:tr h="6146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МБОУ СОШ №1 </a:t>
                      </a:r>
                      <a:r>
                        <a:rPr lang="en-US" sz="1200" dirty="0" err="1">
                          <a:effectLst/>
                        </a:rPr>
                        <a:t>с.Варфоломеевка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</a:tr>
              <a:tr h="8252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МБОУ «СОШ №2» </a:t>
                      </a:r>
                      <a:r>
                        <a:rPr lang="en-US" sz="1200" dirty="0" err="1">
                          <a:effectLst/>
                        </a:rPr>
                        <a:t>с.Варфоломеевка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</a:tr>
              <a:tr h="404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ВСЕГО по ЯМР в 2021 году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103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</a:tr>
              <a:tr h="404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ВСЕГО по ЯМР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2020 году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40" marR="5144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260648"/>
            <a:ext cx="3114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Муниципальный этап </a:t>
            </a:r>
            <a:r>
              <a:rPr lang="ru-RU" dirty="0" err="1" smtClean="0"/>
              <a:t>ВсОШ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892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02022"/>
            <a:ext cx="7776864" cy="566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ЛЕТНЯЯ ОЗДОРОВИТЕЛЬНАЯ КАМПАНИЯ 2022</a:t>
            </a:r>
            <a:endParaRPr lang="ru-RU" sz="2800" dirty="0"/>
          </a:p>
        </p:txBody>
      </p:sp>
      <p:pic>
        <p:nvPicPr>
          <p:cNvPr id="5" name="Рисунок 4" descr="лагерь групп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3728" y="1196752"/>
            <a:ext cx="4694312" cy="3520734"/>
          </a:xfr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75656" y="5373216"/>
          <a:ext cx="6096000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лагерей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смена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смена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детей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7/322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3/266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588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4527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1143000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2800" b="1" dirty="0"/>
              <a:t>Дислокация оздоровительных лагерей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с дневным пребыванием детей на территории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Яковлевского муниципального района в </a:t>
            </a:r>
            <a:r>
              <a:rPr lang="ru-RU" sz="2800" b="1" dirty="0" smtClean="0"/>
              <a:t>2022 </a:t>
            </a:r>
            <a:r>
              <a:rPr lang="ru-RU" sz="2800" b="1" dirty="0"/>
              <a:t>году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56781477"/>
              </p:ext>
            </p:extLst>
          </p:nvPr>
        </p:nvGraphicFramePr>
        <p:xfrm>
          <a:off x="467544" y="1844824"/>
          <a:ext cx="8229600" cy="4441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600"/>
                <a:gridCol w="936104"/>
                <a:gridCol w="1296144"/>
                <a:gridCol w="1296144"/>
                <a:gridCol w="1015008"/>
                <a:gridCol w="1371600"/>
              </a:tblGrid>
              <a:tr h="501364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школы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смена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06 июня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27 июня 2022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смена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 июня – 16 июля 2021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9730"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6,5-10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11-15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6,5-10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11-15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Бельцовский филиал </a:t>
                      </a:r>
                    </a:p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МБОУ «СОШ  с. Яковлевка»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Покровский филиал </a:t>
                      </a:r>
                    </a:p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МБОУ «СОШ с.Яковлевка»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МБОУ СОШ № 1 с. Новосысоевка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Яблоновский филиал </a:t>
                      </a:r>
                    </a:p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МБОУ СОШ № 1 с. Новосысоевка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МБОУ </a:t>
                      </a:r>
                    </a:p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СОШ № 1 с.Варфоломеевка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МБОУ «СОШ № 2»</a:t>
                      </a:r>
                    </a:p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с. Варфоломеевка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МБОУ СОШ № 2 с. Новосысоевка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МБОУ «СОШ с. Яковлевка»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588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6807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11430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Организация трудоустройства подростков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04047085"/>
              </p:ext>
            </p:extLst>
          </p:nvPr>
        </p:nvGraphicFramePr>
        <p:xfrm>
          <a:off x="827584" y="1503640"/>
          <a:ext cx="7560840" cy="480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6561"/>
                <a:gridCol w="2242754"/>
                <a:gridCol w="1947638"/>
                <a:gridCol w="146388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Общеобразовательная организация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Период/количество трудоустроенных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20.06.2022 – 08.07.2022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11.07.2022-29.07.2022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Бельцовский филиал </a:t>
                      </a:r>
                    </a:p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МБОУ «СОШ  с. Яковлевка»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Покровский филиал </a:t>
                      </a:r>
                    </a:p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МБОУ «СОШ с.Яковлевка»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МБОУ СОШ № 1 с. Новосысоевка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Яблоновский филиал </a:t>
                      </a:r>
                    </a:p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МБОУ СОШ № 1 с. Новосысоевка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МБОУ </a:t>
                      </a:r>
                    </a:p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СОШ № 1 с.Варфоломеевка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МБОУ «СОШ № 2»</a:t>
                      </a:r>
                    </a:p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с. Варфоломеевка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МБОУ СОШ № 2 с. Новосысоевка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МБОУ «СОШ с. Яковлевка»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3487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2168789"/>
            <a:ext cx="828092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39552" y="188640"/>
            <a:ext cx="6512511" cy="62436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800" dirty="0" smtClean="0"/>
              <a:t>Финансирование ЛОК 2022</a:t>
            </a:r>
            <a:endParaRPr lang="ru-RU" sz="2800" dirty="0"/>
          </a:p>
        </p:txBody>
      </p:sp>
      <p:pic>
        <p:nvPicPr>
          <p:cNvPr id="10" name="Содержимое 9" descr="IMG-20210715-WA0020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996952"/>
            <a:ext cx="3024336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1" name="Рисунок 10" descr="IMG_20210714_100409.jpg"/>
          <p:cNvPicPr>
            <a:picLocks noChangeAspect="1"/>
          </p:cNvPicPr>
          <p:nvPr/>
        </p:nvPicPr>
        <p:blipFill>
          <a:blip r:embed="rId3" cstate="print"/>
          <a:srcRect t="22196" b="22196"/>
          <a:stretch>
            <a:fillRect/>
          </a:stretch>
        </p:blipFill>
        <p:spPr>
          <a:xfrm>
            <a:off x="4716016" y="3573016"/>
            <a:ext cx="3744416" cy="2520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615688"/>
              </p:ext>
            </p:extLst>
          </p:nvPr>
        </p:nvGraphicFramePr>
        <p:xfrm>
          <a:off x="467544" y="1196753"/>
          <a:ext cx="8352928" cy="141799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76464"/>
                <a:gridCol w="4176464"/>
              </a:tblGrid>
              <a:tr h="7200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Финансирование </a:t>
                      </a:r>
                      <a:r>
                        <a:rPr lang="ru-RU" baseline="0" dirty="0" smtClean="0"/>
                        <a:t> питания в оздоровительных лагерях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1 374 813 </a:t>
                      </a:r>
                      <a:r>
                        <a:rPr lang="ru-RU" sz="1800" kern="1200" dirty="0" smtClean="0"/>
                        <a:t> рублей</a:t>
                      </a:r>
                      <a:endParaRPr lang="ru-RU" dirty="0"/>
                    </a:p>
                  </a:txBody>
                  <a:tcPr/>
                </a:tc>
              </a:tr>
              <a:tr h="6979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Финансирование трудоустройства подростков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1 047 386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рублей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726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5445224"/>
            <a:ext cx="2592288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Л.Н. Толстой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75856" y="836712"/>
            <a:ext cx="5032648" cy="439248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dirty="0" smtClean="0"/>
              <a:t>И воспитание, и образование нераздельны. Нельзя воспитывать, не передавая знания, всякое же знание действует </a:t>
            </a:r>
            <a:r>
              <a:rPr lang="ru-RU" sz="3200" dirty="0" err="1" smtClean="0"/>
              <a:t>воспитательно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7"/>
          <a:stretch/>
        </p:blipFill>
        <p:spPr bwMode="auto">
          <a:xfrm>
            <a:off x="251520" y="764704"/>
            <a:ext cx="3888432" cy="442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158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thumbs/1613501555_91-p-slaid-fon-dlya-prezentatsii-dlya-uchitelya-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424936" cy="388843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Методическая работа направлена на повышение качества образования посредством создания единого научно-методического и информационного пространства</a:t>
            </a:r>
            <a:endParaRPr lang="ru-RU" dirty="0"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426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4624"/>
            <a:ext cx="7774632" cy="864096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Курсы повышения квалификации педагогов, организованные ИМО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 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831282"/>
              </p:ext>
            </p:extLst>
          </p:nvPr>
        </p:nvGraphicFramePr>
        <p:xfrm>
          <a:off x="539552" y="1015841"/>
          <a:ext cx="8280920" cy="5247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2051585"/>
                <a:gridCol w="1404799"/>
              </a:tblGrid>
              <a:tr h="55786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3938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Школа современного учителя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Точка роста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Генетика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Функциональная грамотность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ГАУ ДПО ПК ИРО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467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Школа современного учителя «ФГ»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Академия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Минпросвещения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России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995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требований обновлённых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ФГОС НОО, ФГОС ООО в работе учителя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ГАУ ДПО ПК ИРО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45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обучающихся к олимпиадам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школа «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Фоксфорд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467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Внутренняя оценка качества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образования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Академия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Минпросвещения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России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694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ОРКСЭ: основы православной культуры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ГАУ ДПО ПК ИРО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162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71114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РЕЗУЛЬТАТОВ  ОЦЕНКИ  ПРЕДМЕТНЫХ  И  МЕТОДИЧЕСКИХ  КОМПЕТЕНЦИЙ ПЕДАГОГОВ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2021-2022 УЧ. ГОДУ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908720"/>
          <a:ext cx="8640959" cy="3456384"/>
        </p:xfrm>
        <a:graphic>
          <a:graphicData uri="http://schemas.openxmlformats.org/drawingml/2006/table">
            <a:tbl>
              <a:tblPr/>
              <a:tblGrid>
                <a:gridCol w="464288"/>
                <a:gridCol w="655819"/>
                <a:gridCol w="674870"/>
                <a:gridCol w="674870"/>
                <a:gridCol w="621724"/>
                <a:gridCol w="699441"/>
                <a:gridCol w="699441"/>
                <a:gridCol w="663840"/>
                <a:gridCol w="678882"/>
                <a:gridCol w="729022"/>
                <a:gridCol w="729022"/>
                <a:gridCol w="674870"/>
                <a:gridCol w="674870"/>
              </a:tblGrid>
              <a:tr h="43204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     Предмет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Школа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Русск.яз.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Литерат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Матем.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Химия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Биология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История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Географ.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Обществ.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Всего пед.в ОО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Прошли оц. комп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ЯСОШ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  С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  С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7=18%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НСОШ №1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  С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6=15%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НСОШ №2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2=13%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ВСОШ №1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4=29%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ВСОШ №2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4=31%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Яблон.ф-л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2=14%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Бельц.ф-л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2=29%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Покров.ф-л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  С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3=43%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Всего участников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30=20%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13%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53%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27%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7%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1" marR="4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51520" y="501317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высокий уровень. Может быть экспертом, преподавать на курсах повышения квалификации.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средний уровень. Требуется включение в систему профессионального развития.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низкий  уровень. Требуется серьёзная проработка вопроса  о повышении квалификации.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минимальный  уровень. Требуется принятие управленческих решений.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45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-5137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результатов оценки предметных и методических  компетенций педагогов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2021-2022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году по школам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19" y="1052732"/>
          <a:ext cx="8784977" cy="5215130"/>
        </p:xfrm>
        <a:graphic>
          <a:graphicData uri="http://schemas.openxmlformats.org/drawingml/2006/table">
            <a:tbl>
              <a:tblPr/>
              <a:tblGrid>
                <a:gridCol w="1548241"/>
                <a:gridCol w="1234367"/>
                <a:gridCol w="1574201"/>
                <a:gridCol w="1577465"/>
                <a:gridCol w="1502347"/>
                <a:gridCol w="1348356"/>
              </a:tblGrid>
              <a:tr h="521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Уровень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</a:t>
                      </a: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Участников оценки</a:t>
                      </a: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Высокий уровень</a:t>
                      </a: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 уровень</a:t>
                      </a: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Низкий уровень</a:t>
                      </a: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Минимальный уровень</a:t>
                      </a: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ЯСОШ</a:t>
                      </a: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14%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72%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14%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НСОШ №1</a:t>
                      </a: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17%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50%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17%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16%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НСОШ №2</a:t>
                      </a: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50%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50%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ВСОШ №1</a:t>
                      </a: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50%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50%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ВСОШ №2</a:t>
                      </a: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25%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25%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50%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Яблон.ф-л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50%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50%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Бельц.ф-л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Покр.ф-л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67%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33%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13%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53%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27%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7%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988" marR="55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49250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2840" y="115888"/>
            <a:ext cx="8229600" cy="850900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Квалификация педагогического персонала на начало и окончание 2021-2022 учебного года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504" y="1340768"/>
          <a:ext cx="8856981" cy="4603674"/>
        </p:xfrm>
        <a:graphic>
          <a:graphicData uri="http://schemas.openxmlformats.org/drawingml/2006/table">
            <a:tbl>
              <a:tblPr/>
              <a:tblGrid>
                <a:gridCol w="567759"/>
                <a:gridCol w="465554"/>
                <a:gridCol w="590466"/>
                <a:gridCol w="516657"/>
                <a:gridCol w="516657"/>
                <a:gridCol w="516657"/>
                <a:gridCol w="570664"/>
                <a:gridCol w="521840"/>
                <a:gridCol w="603524"/>
                <a:gridCol w="540600"/>
                <a:gridCol w="625959"/>
                <a:gridCol w="601884"/>
                <a:gridCol w="541148"/>
                <a:gridCol w="541148"/>
                <a:gridCol w="578901"/>
                <a:gridCol w="557563"/>
              </a:tblGrid>
              <a:tr h="57606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Квали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фикация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Яковл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СШ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НСШ</a:t>
                      </a:r>
                      <a:b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№ 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НСШ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№ 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ВСШ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№ 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ВСШ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№ 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Ябл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ф-ал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Бельц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ф-ал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Покр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ф-ал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ЦРР Яковл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ЦРР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Новос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Д/сад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Варф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Д/сад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Нефт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ДОО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СЦ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педаг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Вкк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Сент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41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36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19%</a:t>
                      </a:r>
                      <a:endParaRPr lang="ru-RU" sz="12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кк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Сент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Май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80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41%</a:t>
                      </a:r>
                      <a:endParaRPr lang="ru-RU" sz="12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73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38%</a:t>
                      </a:r>
                      <a:endParaRPr lang="ru-RU" sz="12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Соотв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Сент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Май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47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24%</a:t>
                      </a:r>
                      <a:endParaRPr lang="ru-RU" sz="12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54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28%</a:t>
                      </a:r>
                      <a:endParaRPr lang="ru-RU" sz="12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Не 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атт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Сент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Май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14%</a:t>
                      </a:r>
                      <a:endParaRPr lang="ru-RU" sz="12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28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15%</a:t>
                      </a:r>
                      <a:endParaRPr lang="ru-RU" sz="12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Сент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Май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195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191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78" marR="40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218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Районные семинары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836713"/>
          <a:ext cx="8496944" cy="5848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6"/>
                <a:gridCol w="1951067"/>
                <a:gridCol w="1361301"/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811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Школа завуча: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Интегрированное занятие в малокомплектной школе.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Формирование и оценка функциональной грамотности – одна из основных задач ФГОС.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Здоровье детей  как фактор национальной безопасности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Бельцовский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ф-л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СОШ с.Яковлевка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ДООСЦ с.Яковлевка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</a:tr>
              <a:tr h="423076">
                <a:tc>
                  <a:txBody>
                    <a:bodyPr/>
                    <a:lstStyle/>
                    <a:p>
                      <a:r>
                        <a:rPr lang="ru-RU" sz="16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Семинары для директоров: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Точка роста для организации внеурочной деятельности.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Проектная сессия «Школа будущего». От идеи к результату.</a:t>
                      </a:r>
                      <a:endParaRPr lang="ru-RU" sz="1600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СОШ №1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с.Новосысоевка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СОШ с.Яковлевка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37632">
                <a:tc>
                  <a:txBody>
                    <a:bodyPr/>
                    <a:lstStyle/>
                    <a:p>
                      <a:r>
                        <a:rPr lang="ru-RU" sz="16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Семинары для организаторов внеклассной  работы: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Воспитание. Актуальные проблемы и условия.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Опыт воспитательной работы экологической направленности»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smtClean="0">
                          <a:latin typeface="Times New Roman" pitchFamily="18" charset="0"/>
                          <a:cs typeface="Times New Roman" pitchFamily="18" charset="0"/>
                        </a:rPr>
                        <a:t>МБУ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«МРДК»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mtClean="0">
                          <a:latin typeface="Times New Roman" pitchFamily="18" charset="0"/>
                          <a:cs typeface="Times New Roman" pitchFamily="18" charset="0"/>
                        </a:rPr>
                        <a:t>СОШ</a:t>
                      </a:r>
                      <a:r>
                        <a:rPr lang="ru-RU" sz="1600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600" baseline="0" smtClean="0">
                          <a:latin typeface="Times New Roman" pitchFamily="18" charset="0"/>
                          <a:cs typeface="Times New Roman" pitchFamily="18" charset="0"/>
                        </a:rPr>
                        <a:t>1 с.Варфоломеевка</a:t>
                      </a:r>
                      <a:endParaRPr lang="ru-RU" sz="16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120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3076">
                <a:tc>
                  <a:txBody>
                    <a:bodyPr/>
                    <a:lstStyle/>
                    <a:p>
                      <a:r>
                        <a:rPr lang="ru-RU" sz="1600" b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Семинары  для педагогов ДОУ:</a:t>
                      </a:r>
                      <a:endParaRPr lang="ru-RU" sz="1600" u="sng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Функциональная грамотность для дошкольников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Гибкое планирование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smtClean="0">
                          <a:latin typeface="Times New Roman" pitchFamily="18" charset="0"/>
                          <a:cs typeface="Times New Roman" pitchFamily="18" charset="0"/>
                        </a:rPr>
                        <a:t>ЦРР с.Яковлевка</a:t>
                      </a:r>
                    </a:p>
                    <a:p>
                      <a:r>
                        <a:rPr lang="ru-RU" sz="1600" smtClean="0">
                          <a:latin typeface="Times New Roman" pitchFamily="18" charset="0"/>
                          <a:cs typeface="Times New Roman" pitchFamily="18" charset="0"/>
                        </a:rPr>
                        <a:t>Варфоломеевский детский сад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600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24" y="-27384"/>
            <a:ext cx="8229600" cy="504056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Другие методические мероприятия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84145857"/>
              </p:ext>
            </p:extLst>
          </p:nvPr>
        </p:nvGraphicFramePr>
        <p:xfrm>
          <a:off x="179512" y="548681"/>
          <a:ext cx="8856984" cy="6196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1944216"/>
                <a:gridCol w="3816424"/>
              </a:tblGrid>
              <a:tr h="35292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Участники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1706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 ШМО педагогов-предметников и классных руководителей (24 ШМО)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Школы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Провели 105 заседаний, рассмотрели 323 вопроса.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792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РМО педагогов-предметников (12 РМО)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Школы, детские сады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Провели 41 заседание, рассмотрели ___ вопросов.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706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 районного информационного совета  (РИМС) при отделе образования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Члены РИМС – 9 чел.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Проведено 5 заседаний, рассмотрено 16 вопросов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511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Марафон функциональной грамотности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школ, 28 чел.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 открытых уроков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706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Внедрение целевой модели наставничества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Школы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программ наставничества по всем школам составило: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учитель-учитель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9,  учитель-ученик – 86,  ученик-ученик – 33.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080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Круглый стол с молодыми педагогами и их наставниками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школы, 12 чел.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Обмен опытом реализации программ наставничества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538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Сопровождение школ – участниц проекта «500+»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СОШ №1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с.Варфоломеевка, 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Покровский филиал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Загрузка концептуальных документов на сайт ФИОКО, проведение мероприятий по выходу школы в эффективный режим работы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70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Сопровождение организации и функционирования Центров «Точка роста»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СОШ №1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с.Новосысоевка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СОШ №1 с.Варфоломеевка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СОШ №1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с.Новосысоевка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СОШ №1 с.Варфоломеевка</a:t>
                      </a:r>
                    </a:p>
                  </a:txBody>
                  <a:tcPr/>
                </a:tc>
              </a:tr>
              <a:tr h="6002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Выездные дни методистов в ОО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Методисты ИМО МКУ «ЦО и СО»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 выезд: 22 в школы и 9 в ДОУ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976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274042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в краевых  мероприятиях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107504" y="764704"/>
          <a:ext cx="8856984" cy="583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2305"/>
                <a:gridCol w="2265594"/>
                <a:gridCol w="1499085"/>
              </a:tblGrid>
              <a:tr h="4009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170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Педагогический образовательный форум «Образование Приморья 2030: территория равных возможностей»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г.Владивотсок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г.Уссурийск</a:t>
                      </a:r>
                    </a:p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г.Артём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55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Форум дошкольных работников «Территория детства»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г.Артём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86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Семинар для учителей русского языка и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литературы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Семинар для учителей математики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г.Арсеньев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09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Школа классного руководителя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с г.Арсеньев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538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Семинар-совещание для координаторов проекта «500+»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г.Уссурийск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09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Семинары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«Точке роста»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с.Вольно-Надеждинское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с.Анучино </a:t>
                      </a:r>
                    </a:p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п.Кировский</a:t>
                      </a:r>
                    </a:p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с.Благодатное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Хороль) г.Владивосток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86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Семинары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функциональной грамотности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с.Дубовское (Спасского) г.Фокино</a:t>
                      </a:r>
                    </a:p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г.Арсеньев</a:t>
                      </a:r>
                    </a:p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с.Михайловка</a:t>
                      </a:r>
                    </a:p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г.Спасск-Дальний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г.Владивосток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</a:tr>
              <a:tr h="32944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Семинар по введению обновлённых ФГОС НОО и ООО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г.Владивосток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3750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46050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Конкурсы профессионального мастерства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468313" y="836613"/>
          <a:ext cx="8229600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9791"/>
                <a:gridCol w="1872208"/>
                <a:gridCol w="13176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Краевые конкурсы: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Метапредметные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олимпиады для учителей «Команда большой страны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Лучшие практики в наставничестве «Формула успеха»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Конкурс видеороликов по работе  Центров «Точка роста»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Флагманы образования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Флагманы образования.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Муниципалитет.</a:t>
                      </a: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Конкурс видеороликов «Моя педагогическая находка»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Учитель года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Воспитатель года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г.Владивосток </a:t>
                      </a: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г.Владивосток </a:t>
                      </a: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г.Владивосток </a:t>
                      </a: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Дистанционно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Дистанционно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Дистанционно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г.Владивосток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г.Владивосток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Муниципальные конкурсы: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b="0" u="none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Учитель года (Дебют года)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b="0" u="none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Воспитатель года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b="0" u="none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Самый классный классный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СОШ с.Яковлевка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СОШ с.Яковлевка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СОШ с.Яковлевка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814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848872" cy="720080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Средняя заработная плата педагогов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ДОУ, ДООСЦ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899307"/>
              </p:ext>
            </p:extLst>
          </p:nvPr>
        </p:nvGraphicFramePr>
        <p:xfrm>
          <a:off x="179512" y="1340768"/>
          <a:ext cx="8786876" cy="4984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1660934"/>
                <a:gridCol w="1660934"/>
                <a:gridCol w="1660934"/>
                <a:gridCol w="1660934"/>
              </a:tblGrid>
              <a:tr h="648072"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«Дорожная карта»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01.08.2021</a:t>
                      </a:r>
                    </a:p>
                    <a:p>
                      <a:pPr algn="ctr"/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01.08.2022</a:t>
                      </a:r>
                    </a:p>
                    <a:p>
                      <a:pPr algn="ctr"/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выполнения</a:t>
                      </a:r>
                    </a:p>
                    <a:p>
                      <a:pPr algn="ctr"/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9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МБДОУ «ЦРР» с. Яковлевка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45727,4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31609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46766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102,2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5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МБДОУ «ЦРР» с. Новосысоевка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45727,4</a:t>
                      </a: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31785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49921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109,2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2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МБДОУ  Варфоломеевский детский сад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45727,4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34770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47577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1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МБДОУ  «Детский сад  п. Нефтебаза»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45727,4</a:t>
                      </a: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37066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45107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1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МБУ ДО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«ДООСЦ»</a:t>
                      </a:r>
                      <a:endPara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48779,9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43793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47624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27443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5172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Церемония поднятия Государственного флага РФ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7776863" cy="5184576"/>
          </a:xfrm>
        </p:spPr>
      </p:pic>
    </p:spTree>
    <p:extLst>
      <p:ext uri="{BB962C8B-B14F-4D97-AF65-F5344CB8AC3E}">
        <p14:creationId xmlns:p14="http://schemas.microsoft.com/office/powerpoint/2010/main" val="1763470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984776" cy="72008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Средняя заработная плата педагогов ОО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095722"/>
              </p:ext>
            </p:extLst>
          </p:nvPr>
        </p:nvGraphicFramePr>
        <p:xfrm>
          <a:off x="177613" y="1196752"/>
          <a:ext cx="8786876" cy="5280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1660934"/>
                <a:gridCol w="1660934"/>
                <a:gridCol w="1660934"/>
                <a:gridCol w="1660934"/>
              </a:tblGrid>
              <a:tr h="891744"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«Дорожная карта»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01.08.2021</a:t>
                      </a:r>
                    </a:p>
                    <a:p>
                      <a:pPr algn="ctr"/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01.08.2022</a:t>
                      </a:r>
                    </a:p>
                    <a:p>
                      <a:pPr algn="ctr"/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выполнения</a:t>
                      </a:r>
                    </a:p>
                    <a:p>
                      <a:pPr algn="ctr"/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СОШ </a:t>
                      </a:r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с.Яковлевка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48779,90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58356,00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58876,00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120,7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8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МБОУ СОШ №1 с. Новосысоевка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48779,90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46780,00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45786,00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94,0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4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МБОУ СОШ №2 с. Новосысоевка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48779,90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50560,00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53240,00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109,1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3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МБОУ СОШ №1 с. Варфоломеевка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48779,90</a:t>
                      </a: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47047,00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47723,00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3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МБОУ СОШ №2 с. Варфоломеевка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48779,90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45288,00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46810,00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0028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129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Расходная часть совокупного бюджета района на содержание системы образования в 2022 году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составляет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352,5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израсходовано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204,0 млн.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,что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составляет 57,9%.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132,6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руб.-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заработная плата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работников и начисления на ФОТ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том числе за счет средств местного бюджета израсходовано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28,0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млн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за счет средств субвенции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96,9 млн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за счет средств федерального бюджета классное руководство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7,7 млн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668,0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руб.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составила оплата за ЕГЭ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4,9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–учебные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(программное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обеспечение 845,0 тыс. руб., мебель 2,8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спортивный инвентарь 60,0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приобретение учебников и учебных пособий 876,0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услуги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Интернет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393,0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lvl="0" algn="just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48,0 тыс.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,-повышение квалификации (ОО-42,0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ДОУ-6,0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342900" lvl="0" indent="-342900" algn="just">
              <a:buFontTx/>
              <a:buChar char="-"/>
            </a:pP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3,0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–технологическое оборудование за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счет средств местного бюджета.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(ДОУ-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143,0 тыс.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.;ОО-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2,3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ДОП-557,0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);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1,9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приобретение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спортивного инвентаря, спортивного оборудования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том числе за счет краевых средств 1,6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;)</a:t>
            </a:r>
          </a:p>
          <a:p>
            <a:pPr lvl="0" algn="just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2,8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млн. руб.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безопасности образовательного процесса (охрана, видеонаблюдение, обслуживание кнопок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996,0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медицинский осмотр работников 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620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1"/>
            <a:ext cx="86409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496,5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компенсация части родительской платы за присмотр и уход в дошкольных группах;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2,7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отдых и оздоровление, занятость детей и подростков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том числе за счет средств местного бюджета 1,3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трудоустроено 104 человека СМЗ составила 7735,04 рубля, за счет краевого бюджета 1,4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.; питанием охвачено 588 детей средняя стоимость питания 158 руб.30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13,4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содержание зданий и сооружений системы образования района (в том числе на дошкольное образование 3,1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на общеобразовательные школы 9,6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на учреждения дополнительного образования 700,0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;)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6,4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млн. 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расходы на организацию питания в общеобразовательных школах (в том числе за счет краевого бюджета 2,6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это уч-ся 1-4 классов 651 чел.; за счет федерального бюджета 3,8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питанием охвачены уч-ся 5-11 классов 381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1,1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обеспечение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пожарной	безопасности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учреждениях образования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том числе израсходовано на обработку чердачных помещений 149,7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., произведена замена противопожарных дверей на 291,0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., произведена оплата за ПСД по замене пожарной сигнализации 86,4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(МБОУ СОШ Яковлевка, МБДОУ д/сад Варфоломеевка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568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426" y="53528"/>
            <a:ext cx="871296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Подготовка ОО к новому 2022-2023 уч. году</a:t>
            </a: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Текущий ремонт общеобразовательных организаций -3,5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МБОУ «СОШ с. Яковлевка» - 913,7 тыс. руб. (вместе с филиалами)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МБОУ СОШ № 1 с. Новосысоевка – 1,9 млн. руб. (вместе с филиалом)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МБОУ СОШ № 1 с. Варфоломеевка – 338,8   тыс. руб.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МБОУ «СОШ № 2» с. Варфоломеевка – 189,8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руб.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 МБОУ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СОШ № 2 с. Новосысоевка – 172,1 тыс. руб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708920"/>
            <a:ext cx="83529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Текущий ремонт дошкольных образовательных организаций-515,4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-МБДОУ «ЦРР» с. Яковлевка    -63,2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-МБДОУ «ЦРР» с. Новосысоевка -97,2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-МБДОУ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Варфоломеевский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детский сад -264,8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-МБДОУ «Детский сад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п.Нефтебаза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  -90,2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 </a:t>
            </a:r>
            <a:r>
              <a:rPr lang="ru-RU" sz="2000" dirty="0"/>
              <a:t> 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МБУДО «Детский оздоровительно –образовательный спортивный центр» -794,9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97070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9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28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5589240"/>
            <a:ext cx="5360383" cy="720080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5 сентября 2022 год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427583" cy="4680520"/>
          </a:xfrm>
        </p:spPr>
      </p:pic>
    </p:spTree>
    <p:extLst>
      <p:ext uri="{BB962C8B-B14F-4D97-AF65-F5344CB8AC3E}">
        <p14:creationId xmlns:p14="http://schemas.microsoft.com/office/powerpoint/2010/main" val="1650119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3100" b="1" dirty="0" smtClean="0">
                <a:latin typeface="Trebuchet MS" pitchFamily="34" charset="0"/>
                <a:cs typeface="Times New Roman" pitchFamily="18" charset="0"/>
              </a:rPr>
              <a:t>Структура образования </a:t>
            </a:r>
            <a:br>
              <a:rPr lang="ru-RU" sz="3100" b="1" dirty="0" smtClean="0">
                <a:latin typeface="Trebuchet MS" pitchFamily="34" charset="0"/>
                <a:cs typeface="Times New Roman" pitchFamily="18" charset="0"/>
              </a:rPr>
            </a:br>
            <a:r>
              <a:rPr lang="ru-RU" sz="3100" b="1" dirty="0" smtClean="0">
                <a:latin typeface="Trebuchet MS" pitchFamily="34" charset="0"/>
                <a:cs typeface="Times New Roman" pitchFamily="18" charset="0"/>
              </a:rPr>
              <a:t>Яковлевского муниципального района</a:t>
            </a:r>
            <a:endParaRPr lang="ru-RU" sz="3100" b="1" dirty="0">
              <a:latin typeface="Trebuchet MS" pitchFamily="34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160532"/>
              </p:ext>
            </p:extLst>
          </p:nvPr>
        </p:nvGraphicFramePr>
        <p:xfrm>
          <a:off x="827584" y="1988840"/>
          <a:ext cx="7632849" cy="3785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2288"/>
                <a:gridCol w="1512168"/>
                <a:gridCol w="1872208"/>
                <a:gridCol w="1656185"/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Образовательные организации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организаций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обучающихся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31.05.2022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обучающихся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01.09.2022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Общеобразовательные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ru-RU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филиалы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+ 3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1574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Дошкольные образовательные организации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399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360</a:t>
                      </a: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Организации дополнительного образования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846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890</a:t>
                      </a: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058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25760"/>
            <a:ext cx="8568952" cy="11430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«Центр развития ребенка – детский сад « с. Яковлевка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1714489"/>
          <a:ext cx="8929750" cy="1558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/>
                <a:gridCol w="1428760"/>
                <a:gridCol w="1500198"/>
                <a:gridCol w="1500198"/>
                <a:gridCol w="1571636"/>
                <a:gridCol w="1428760"/>
              </a:tblGrid>
              <a:tr h="85725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количество работников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педагогов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Воспитатели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Музыкальный руководитель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Логопед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  <a:p>
                      <a:pPr algn="ctr"/>
                      <a:endParaRPr lang="ru-RU" sz="20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  <a:p>
                      <a:pPr algn="ctr"/>
                      <a:endParaRPr lang="ru-RU" sz="20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algn="ctr"/>
                      <a:endParaRPr lang="ru-RU" sz="20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algn="ctr"/>
                      <a:endParaRPr lang="ru-RU" sz="20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567744"/>
              </p:ext>
            </p:extLst>
          </p:nvPr>
        </p:nvGraphicFramePr>
        <p:xfrm>
          <a:off x="142837" y="3857628"/>
          <a:ext cx="8929757" cy="1714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474"/>
                <a:gridCol w="1377739"/>
                <a:gridCol w="1153209"/>
                <a:gridCol w="1265474"/>
                <a:gridCol w="1265474"/>
                <a:gridCol w="1265474"/>
                <a:gridCol w="13369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количество групп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Общая численность воспитанников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3 лет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3 -4 лет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– 5 лет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– 6 лет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– 7 лет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4771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539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68952" cy="11430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«Центр развития ребенка – детский сад» с. Новосысоевка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1714489"/>
          <a:ext cx="8929750" cy="1558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/>
                <a:gridCol w="1428760"/>
                <a:gridCol w="1500198"/>
                <a:gridCol w="1500198"/>
                <a:gridCol w="1571636"/>
                <a:gridCol w="1428760"/>
              </a:tblGrid>
              <a:tr h="85725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количество работников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педагогов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Воспитатели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Музыкальный руководитель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Логопед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  <a:p>
                      <a:pPr algn="ctr"/>
                      <a:endParaRPr lang="ru-RU" sz="20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algn="ctr"/>
                      <a:endParaRPr lang="ru-RU" sz="20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algn="ctr"/>
                      <a:endParaRPr lang="ru-RU" sz="20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/>
                      <a:endParaRPr lang="ru-RU" sz="20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37" y="3857628"/>
          <a:ext cx="8929757" cy="1714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474"/>
                <a:gridCol w="1377739"/>
                <a:gridCol w="1153209"/>
                <a:gridCol w="1265474"/>
                <a:gridCol w="1265474"/>
                <a:gridCol w="1265474"/>
                <a:gridCol w="13369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количество групп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Общая численность воспитанников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3 лет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3 -4 лет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– 5 лет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– 6 лет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– 7 лет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4771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913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68952" cy="11430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Варфоломеевский детский сад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1714489"/>
          <a:ext cx="8929750" cy="1558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/>
                <a:gridCol w="1428760"/>
                <a:gridCol w="1500198"/>
                <a:gridCol w="1500198"/>
                <a:gridCol w="1571636"/>
                <a:gridCol w="1428760"/>
              </a:tblGrid>
              <a:tr h="85725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количество работников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педагогов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Воспитатели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Музыкальный руководитель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Логопед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  <a:p>
                      <a:pPr algn="ctr"/>
                      <a:endParaRPr lang="ru-RU" sz="20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/>
                      <a:endParaRPr lang="ru-RU" sz="20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/>
                      <a:endParaRPr lang="ru-RU" sz="20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algn="ctr"/>
                      <a:endParaRPr lang="ru-RU" sz="20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37" y="3857628"/>
          <a:ext cx="8929757" cy="1714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474"/>
                <a:gridCol w="1377739"/>
                <a:gridCol w="1153209"/>
                <a:gridCol w="1265474"/>
                <a:gridCol w="1265474"/>
                <a:gridCol w="1265474"/>
                <a:gridCol w="13369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количество групп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Общая численность воспитанников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3 лет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3 -4 лет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– 5 лет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– 6 лет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– 7 лет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4771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451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212</TotalTime>
  <Words>4932</Words>
  <Application>Microsoft Office PowerPoint</Application>
  <PresentationFormat>Экран (4:3)</PresentationFormat>
  <Paragraphs>2097</Paragraphs>
  <Slides>44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Воздушный поток</vt:lpstr>
      <vt:lpstr>Реализация системных приоритетов государственной политики в области образования: опыт, проблемы, целевые ориентиры</vt:lpstr>
      <vt:lpstr>Вечная память</vt:lpstr>
      <vt:lpstr>Л.Н. Толстой</vt:lpstr>
      <vt:lpstr>Церемония поднятия Государственного флага РФ</vt:lpstr>
      <vt:lpstr>5 сентября 2022 год</vt:lpstr>
      <vt:lpstr>Структура образования  Яковлевского муниципального района</vt:lpstr>
      <vt:lpstr>Муниципальное бюджетное дошкольное образовательное учреждение «Центр развития ребенка – детский сад « с. Яковлевка</vt:lpstr>
      <vt:lpstr>Муниципальное бюджетное дошкольное образовательное учреждение «Центр развития ребенка – детский сад» с. Новосысоевка</vt:lpstr>
      <vt:lpstr>Муниципальное бюджетное дошкольное образовательное учреждение Варфоломеевский детский сад</vt:lpstr>
      <vt:lpstr>Муниципальное бюджетное дошкольное образовательное учреждение «Детский сад п. Нефтебаза»</vt:lpstr>
      <vt:lpstr>Национальный проект «Образование»</vt:lpstr>
      <vt:lpstr>Презентация PowerPoint</vt:lpstr>
      <vt:lpstr>Презентация PowerPoint</vt:lpstr>
      <vt:lpstr>Качество образования  2021-2022 учебный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ЛЕТНЯЯ ОЗДОРОВИТЕЛЬНАЯ КАМПАНИЯ 2022</vt:lpstr>
      <vt:lpstr>Дислокация оздоровительных лагерей  с дневным пребыванием детей на территории  Яковлевского муниципального района в 2022 году </vt:lpstr>
      <vt:lpstr>Организация трудоустройства подростков </vt:lpstr>
      <vt:lpstr>Финансирование ЛОК 2022</vt:lpstr>
      <vt:lpstr>Методическая работа направлена на повышение качества образования посредством создания единого научно-методического и информационного пространства</vt:lpstr>
      <vt:lpstr>Курсы повышения квалификации педагогов, организованные ИМО</vt:lpstr>
      <vt:lpstr>Презентация PowerPoint</vt:lpstr>
      <vt:lpstr>Презентация PowerPoint</vt:lpstr>
      <vt:lpstr>Квалификация педагогического персонала на начало и окончание 2021-2022 учебного года</vt:lpstr>
      <vt:lpstr>Районные семинары</vt:lpstr>
      <vt:lpstr>Другие методические мероприятия</vt:lpstr>
      <vt:lpstr>Участие в краевых  мероприятиях</vt:lpstr>
      <vt:lpstr>Конкурсы профессионального мастерства</vt:lpstr>
      <vt:lpstr>Средняя заработная плата педагогов ДОУ, ДООСЦ</vt:lpstr>
      <vt:lpstr>Средняя заработная плата педагогов ОО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системных приоритетов государственной политики в области образования: опыт, проблемы, целевые ориентиры</dc:title>
  <dc:creator>Селедцова</dc:creator>
  <cp:lastModifiedBy>Селедцова</cp:lastModifiedBy>
  <cp:revision>24</cp:revision>
  <dcterms:created xsi:type="dcterms:W3CDTF">2022-08-26T02:56:16Z</dcterms:created>
  <dcterms:modified xsi:type="dcterms:W3CDTF">2022-08-26T06:31:45Z</dcterms:modified>
</cp:coreProperties>
</file>