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75" r:id="rId2"/>
    <p:sldMasterId id="2147483688" r:id="rId3"/>
  </p:sldMasterIdLst>
  <p:notesMasterIdLst>
    <p:notesMasterId r:id="rId18"/>
  </p:notesMasterIdLst>
  <p:handoutMasterIdLst>
    <p:handoutMasterId r:id="rId19"/>
  </p:handoutMasterIdLst>
  <p:sldIdLst>
    <p:sldId id="281" r:id="rId4"/>
    <p:sldId id="327" r:id="rId5"/>
    <p:sldId id="315" r:id="rId6"/>
    <p:sldId id="282" r:id="rId7"/>
    <p:sldId id="284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8" r:id="rId16"/>
    <p:sldId id="337" r:id="rId17"/>
  </p:sldIdLst>
  <p:sldSz cx="12192000" cy="6858000"/>
  <p:notesSz cx="6888163" cy="100187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00"/>
    <a:srgbClr val="FF8F8F"/>
    <a:srgbClr val="FFABAB"/>
    <a:srgbClr val="EAB200"/>
    <a:srgbClr val="ABABFF"/>
    <a:srgbClr val="6D6DFF"/>
    <a:srgbClr val="0000FF"/>
    <a:srgbClr val="33CC33"/>
    <a:srgbClr val="33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53" autoAdjust="0"/>
    <p:restoredTop sz="84598" autoAdjust="0"/>
  </p:normalViewPr>
  <p:slideViewPr>
    <p:cSldViewPr>
      <p:cViewPr>
        <p:scale>
          <a:sx n="100" d="100"/>
          <a:sy n="100" d="100"/>
        </p:scale>
        <p:origin x="-828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3E7214-FBBC-46CB-946E-04D1B7B1244C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3415F-60A9-46BC-B0CA-CEFF563BA0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</p:spPr>
        <p:txBody>
          <a:bodyPr lIns="96606" tIns="48303" rIns="96606" bIns="48303"/>
          <a:lstStyle/>
          <a:p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body" sz="quarter" idx="1"/>
          </p:nvPr>
        </p:nvSpPr>
        <p:spPr>
          <a:xfrm>
            <a:off x="918422" y="4758889"/>
            <a:ext cx="5051320" cy="4508421"/>
          </a:xfrm>
          <a:prstGeom prst="rect">
            <a:avLst/>
          </a:prstGeom>
        </p:spPr>
        <p:txBody>
          <a:bodyPr lIns="96606" tIns="48303" rIns="96606" bIns="48303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24524004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    </a:t>
            </a:r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Современная отечественная система школьного образования за последние годы претерпела существенные количественные и качественные изменения. Система школьного образования, столкнувшись с экономическими и социальными вызовами, ответила динамическим увеличением числа общеобразовательных организаций в субъектах Российской Федерации, в которых отчетливо проявились </a:t>
            </a:r>
            <a:r>
              <a:rPr lang="ru-RU" sz="1200" dirty="0" err="1" smtClean="0">
                <a:latin typeface="+mj-lt"/>
                <a:ea typeface="+mj-ea"/>
                <a:cs typeface="+mj-cs"/>
                <a:sym typeface="Calibri"/>
              </a:rPr>
              <a:t>диверсификационные</a:t>
            </a:r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процессы в содержании образования, материально-техническом оснащении. В некоторых регионах страны, особенно в сельской местности, не произошел переход на качественно новый уровень обучения школьников, как в большинстве городских школ. Одновременно трансформации подверглись профессиональные компетенции, обязанности учителя, произошла дифференциация внутри учительского корпуса.</a:t>
            </a:r>
            <a:endParaRPr lang="ru-RU" dirty="0" smtClean="0"/>
          </a:p>
          <a:p>
            <a:r>
              <a:rPr lang="ru-RU" dirty="0" smtClean="0"/>
              <a:t>     Проект </a:t>
            </a:r>
            <a:r>
              <a:rPr lang="ru-RU" dirty="0" smtClean="0"/>
              <a:t>«Школа </a:t>
            </a:r>
            <a:r>
              <a:rPr lang="ru-RU" dirty="0" err="1" smtClean="0"/>
              <a:t>Минпросвещения</a:t>
            </a:r>
            <a:r>
              <a:rPr lang="ru-RU" dirty="0" smtClean="0"/>
              <a:t> России» направлен на  реализацию Указа Президента Российской Федерации от 21 июля 2020 г. №474 «О национальных целях развития Российской Федерации на период до 2030 года», на достижение целей,</a:t>
            </a:r>
            <a:r>
              <a:rPr lang="ru-RU" baseline="0" dirty="0" smtClean="0"/>
              <a:t> целевых показателей и результатов национального проекта «Образование». </a:t>
            </a:r>
          </a:p>
          <a:p>
            <a:r>
              <a:rPr lang="ru-RU" baseline="0" dirty="0" smtClean="0"/>
              <a:t>     Целью концепции проекта «</a:t>
            </a:r>
            <a:r>
              <a:rPr lang="ru-RU" dirty="0" smtClean="0"/>
              <a:t>Школа </a:t>
            </a:r>
            <a:r>
              <a:rPr lang="ru-RU" dirty="0" err="1" smtClean="0"/>
              <a:t>Минпросвещения</a:t>
            </a:r>
            <a:r>
              <a:rPr lang="ru-RU" dirty="0" smtClean="0"/>
              <a:t> России</a:t>
            </a:r>
            <a:r>
              <a:rPr lang="ru-RU" baseline="0" dirty="0" smtClean="0"/>
              <a:t>» является системное описание ключевых характеристик и параметров эталонной модели школы, обеспечивающих оптимальные (необходимые и достаточные) качественные условия обучения и воспитания каждого школьника в современных социально-экономических и геополитических реалиях для формирования и воплощения идеологии «единого образовательного пространства</a:t>
            </a:r>
            <a:r>
              <a:rPr lang="ru-RU" baseline="0" dirty="0" smtClean="0"/>
              <a:t>».</a:t>
            </a:r>
          </a:p>
          <a:p>
            <a:r>
              <a:rPr lang="ru-RU" baseline="0" dirty="0" smtClean="0"/>
              <a:t>       </a:t>
            </a:r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В Концепции реализованы приоритетные направления современной стратегии развития российского образования: </a:t>
            </a:r>
          </a:p>
          <a:p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      -  формирование единого образовательного пространства, обеспечивающего качественное доступное общее образование во всех регионах страны для каждого ребенка в соответствии с его потребностями и интересами независимо от социальных и экономических факторов (достаток семьи, особенности здоровья, укомплектованность образовательной организации и её материальная обеспеченность и др.);</a:t>
            </a:r>
          </a:p>
          <a:p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       -  укрепление единой воспитывающей среды, ориентированной на формирование патриотизма, российской гражданской идентичности, духовно-нравственной культуры на основе российских традиционных духовных и культурных ценностей;</a:t>
            </a:r>
          </a:p>
          <a:p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       - обеспечение глобальной конкурентоспособности российского образования, вхождение Российской Федерации в число десяти ведущих стран мира по качеству общего образования. </a:t>
            </a:r>
          </a:p>
          <a:p>
            <a:endParaRPr lang="ru-RU" baseline="0" dirty="0" smtClean="0"/>
          </a:p>
          <a:p>
            <a:r>
              <a:rPr lang="ru-RU" baseline="0" dirty="0" smtClean="0"/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5756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     На первом листе Проекта «Школа </a:t>
            </a:r>
            <a:r>
              <a:rPr lang="ru-RU" baseline="0" dirty="0" err="1" smtClean="0"/>
              <a:t>Минпросвещения</a:t>
            </a:r>
            <a:r>
              <a:rPr lang="ru-RU" baseline="0" dirty="0" smtClean="0"/>
              <a:t> России» обозначены ключевые фразы:</a:t>
            </a:r>
          </a:p>
          <a:p>
            <a:pPr>
              <a:buFontTx/>
              <a:buChar char="-"/>
            </a:pPr>
            <a:r>
              <a:rPr lang="ru-RU" baseline="0" dirty="0" smtClean="0"/>
              <a:t> Идеальная школа? Знак вопроса заставляет задуматься – почему про это спрашивают. </a:t>
            </a:r>
          </a:p>
          <a:p>
            <a:pPr>
              <a:buFontTx/>
              <a:buChar char="-"/>
            </a:pPr>
            <a:r>
              <a:rPr lang="ru-RU" baseline="0" dirty="0" smtClean="0"/>
              <a:t> Далее перечислены проблемы школы по результатам  </a:t>
            </a:r>
            <a:r>
              <a:rPr lang="ru-RU" baseline="0" dirty="0" err="1" smtClean="0"/>
              <a:t>экспресс-исследования</a:t>
            </a:r>
            <a:r>
              <a:rPr lang="ru-RU" baseline="0" dirty="0" smtClean="0"/>
              <a:t> Институтом управления образованием РАО, который использовал социальные сети, обзор научных исследований.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b="1" u="sng" baseline="0" dirty="0" smtClean="0"/>
              <a:t>  Социальные проблемы: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Проблема самоопределения детей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Интернет-зависимость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err="1" smtClean="0">
                <a:solidFill>
                  <a:prstClr val="black"/>
                </a:solidFill>
              </a:rPr>
              <a:t>Кибербуллинг</a:t>
            </a:r>
            <a:endParaRPr lang="ru-RU" altLang="ru-RU" sz="1200" kern="1200" dirty="0" smtClean="0">
              <a:solidFill>
                <a:prstClr val="black"/>
              </a:solidFill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Социальное неравенство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Низкая мотивация к обучению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err="1" smtClean="0">
                <a:solidFill>
                  <a:prstClr val="black"/>
                </a:solidFill>
              </a:rPr>
              <a:t>Девиантное</a:t>
            </a:r>
            <a:r>
              <a:rPr lang="ru-RU" altLang="ru-RU" sz="1200" kern="1200" dirty="0" smtClean="0">
                <a:solidFill>
                  <a:prstClr val="black"/>
                </a:solidFill>
              </a:rPr>
              <a:t> поведение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Неоднородность организации досуга во внеурочное время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Рост числа обучающихся с </a:t>
            </a:r>
            <a:r>
              <a:rPr lang="ru-RU" altLang="ru-RU" sz="1200" kern="1200" dirty="0" err="1" smtClean="0">
                <a:solidFill>
                  <a:prstClr val="black"/>
                </a:solidFill>
              </a:rPr>
              <a:t>гиперактивностью</a:t>
            </a:r>
            <a:r>
              <a:rPr lang="ru-RU" altLang="ru-RU" sz="1200" kern="1200" dirty="0" smtClean="0">
                <a:solidFill>
                  <a:prstClr val="black"/>
                </a:solidFill>
              </a:rPr>
              <a:t>,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    ОВЗ, инвалидностью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Рост числа обучающихся с неродным русским языком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Проблемы с организацией питания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u="sng" kern="1200" dirty="0" smtClean="0">
                <a:solidFill>
                  <a:prstClr val="black"/>
                </a:solidFill>
              </a:rPr>
              <a:t>Профессиональные проблемы: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Чрезмерная педагогическая нагрузка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Привлечение репетиторов для достижения высоких образовательных результатов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Неоднородность образовательного пространства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Неоднородность уровня профессиональных компетенций учителей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Неоднородность подходов к учебно-методической документации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Дефицит специализированных кадров (логопед, дефектолог, психолог и др.)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     Чтобы</a:t>
            </a:r>
            <a:r>
              <a:rPr lang="ru-RU" altLang="ru-RU" sz="1200" kern="1200" baseline="0" dirty="0" smtClean="0">
                <a:solidFill>
                  <a:prstClr val="black"/>
                </a:solidFill>
              </a:rPr>
              <a:t> эти проблемы преодолеть и в</a:t>
            </a:r>
            <a:r>
              <a:rPr lang="ru-RU" altLang="ru-RU" sz="1200" kern="1200" dirty="0" smtClean="0">
                <a:solidFill>
                  <a:prstClr val="black"/>
                </a:solidFill>
              </a:rPr>
              <a:t>ойти в 10-ку лучших, выбраны</a:t>
            </a:r>
            <a:r>
              <a:rPr lang="ru-RU" altLang="ru-RU" sz="1200" kern="1200" baseline="0" dirty="0" smtClean="0">
                <a:solidFill>
                  <a:prstClr val="black"/>
                </a:solidFill>
              </a:rPr>
              <a:t> 8 ключевых направлений. О них – чуть дальше</a:t>
            </a:r>
            <a:endParaRPr lang="ru-RU" altLang="ru-RU" sz="1200" kern="1200" dirty="0" smtClean="0">
              <a:solidFill>
                <a:prstClr val="black"/>
              </a:solidFill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altLang="ru-RU" sz="1200" b="1" u="sng" kern="1200" dirty="0" smtClean="0">
              <a:solidFill>
                <a:prstClr val="black"/>
              </a:solidFill>
            </a:endParaRPr>
          </a:p>
          <a:p>
            <a:pPr>
              <a:buFontTx/>
              <a:buNone/>
            </a:pPr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66688" y="1371600"/>
            <a:ext cx="658495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80000"/>
              </a:lnSpc>
              <a:spcBef>
                <a:spcPct val="0"/>
              </a:spcBef>
              <a:defRPr/>
            </a:pPr>
            <a:r>
              <a:rPr lang="ru-RU" dirty="0" smtClean="0"/>
              <a:t>     Миссия «Школы </a:t>
            </a:r>
            <a:r>
              <a:rPr lang="ru-RU" dirty="0" err="1" smtClean="0"/>
              <a:t>Минпросвещения</a:t>
            </a:r>
            <a:r>
              <a:rPr lang="ru-RU" dirty="0" smtClean="0"/>
              <a:t> России»</a:t>
            </a:r>
            <a:r>
              <a:rPr lang="ru-RU" baseline="0" dirty="0" smtClean="0"/>
              <a:t> - центр </a:t>
            </a:r>
            <a:r>
              <a:rPr lang="ru-RU" sz="1200" b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образования, воспитания и просвещения, объединяющий территориально и духовно детей и взрослых, разные поколения, разные профессии, разные социальные группы для обретения смысла жизни через познание, созидание, нравственные ценности для творческого построения будущего каждого и всех в России.</a:t>
            </a:r>
            <a:endParaRPr lang="ru-RU" dirty="0" smtClean="0"/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    Сверхзадача – достижение образа некой  идеальной школы. Но описание желаемого образа будущего – это не новелла, не нечто вновь изобретаемое, а некая площадка общественного договора между всеми субъектами образовательного процесса. Причём стратегия движения к этой цели расписана во всех деталях и подробностях.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    Выделяются пять магистральных направлений,</a:t>
            </a:r>
            <a:r>
              <a:rPr lang="ru-RU" baseline="0" dirty="0" smtClean="0"/>
              <a:t> в центре которых стоит ученик: знание (качество и объективность), здоровье, творчество, воспитание, профориентация. Эти направления дополняются ещё тремя составляющими: учитель, школьный климат и образовательная среда.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901698" y="9516038"/>
            <a:ext cx="2984871" cy="500936"/>
          </a:xfrm>
          <a:prstGeom prst="rect">
            <a:avLst/>
          </a:prstGeom>
        </p:spPr>
        <p:txBody>
          <a:bodyPr lIns="96606" tIns="48303" rIns="96606" bIns="48303"/>
          <a:lstStyle/>
          <a:p>
            <a:pPr defTabSz="1020647">
              <a:defRPr/>
            </a:pPr>
            <a:fld id="{D3358BEC-B7CF-4ECF-976F-11437C34BEAC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1020647">
                <a:defRPr/>
              </a:pPr>
              <a:t>4</a:t>
            </a:fld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306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Но и это ещё не всё</a:t>
            </a:r>
            <a:r>
              <a:rPr lang="ru-RU" dirty="0" smtClean="0"/>
              <a:t>. Для оценки движения школы к идеалу разработаны критерии трёх уровней: базовый (минимально достаточный), средний и полный</a:t>
            </a:r>
            <a:r>
              <a:rPr lang="ru-RU" baseline="0" dirty="0" smtClean="0"/>
              <a:t> – в </a:t>
            </a:r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зависимости от исходного состояния школы. </a:t>
            </a:r>
            <a:r>
              <a:rPr lang="ru-RU" sz="1200" b="1" dirty="0" smtClean="0">
                <a:latin typeface="+mj-lt"/>
                <a:ea typeface="+mj-ea"/>
                <a:cs typeface="+mj-cs"/>
                <a:sym typeface="Calibri"/>
              </a:rPr>
              <a:t>Базовый уровень</a:t>
            </a:r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включает в себя необходимый минимум пакетных решений для обеспечения качественного образовательного процесса в образовательной организации.</a:t>
            </a:r>
          </a:p>
          <a:p>
            <a:r>
              <a:rPr lang="ru-RU" sz="1200" b="1" dirty="0" smtClean="0">
                <a:latin typeface="+mj-lt"/>
                <a:ea typeface="+mj-ea"/>
                <a:cs typeface="+mj-cs"/>
                <a:sym typeface="Calibri"/>
              </a:rPr>
              <a:t>Средний уровень</a:t>
            </a:r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представляет собой расширенный комплекс условий, позволяющий обеспечить освоение обучающимися навыков и умений, повысить их мотивацию к обучению и вовлеченность в образовательный процесс.</a:t>
            </a:r>
          </a:p>
          <a:p>
            <a:r>
              <a:rPr lang="ru-RU" sz="1200" b="1" dirty="0" smtClean="0">
                <a:latin typeface="+mj-lt"/>
                <a:ea typeface="+mj-ea"/>
                <a:cs typeface="+mj-cs"/>
                <a:sym typeface="Calibri"/>
              </a:rPr>
              <a:t>Полный (эталонный) уровень</a:t>
            </a:r>
            <a:r>
              <a:rPr lang="ru-RU" sz="1200" dirty="0" smtClean="0">
                <a:latin typeface="+mj-lt"/>
                <a:ea typeface="+mj-ea"/>
                <a:cs typeface="+mj-cs"/>
                <a:sym typeface="Calibri"/>
              </a:rPr>
              <a:t> включает в себя все доступные инструменты для реализации всех успешных практик системы образования Российской Федерации.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0469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3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AA49EB-360F-5C44-BE33-C6A66BC2D6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F52FCF0-4BE3-B64F-B844-4DA1D0AFB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295736-6700-A64E-9C2B-41575A8D8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98E68DA-5833-3947-9405-75584A6DA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E52F6D9-92F7-BA4C-B4D3-4082BBEB9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710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32F991-5389-B948-AB19-64B3D493B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776C75-0FF2-0741-B992-FD7501016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F8D5021-91CA-FE49-82A2-203B9A717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5BA9509-B4F8-C340-8A03-83DC9EF0A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B5954DD-226B-AA4A-A976-8A9D12D13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8040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C2E9A8-97EA-7C42-A454-F935E20EF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1F4EA3B-E531-5748-BB65-D80D6FEBA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A7A61A8-F571-9D45-8130-685E61F6B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20D472-D350-5E4A-A028-685C88698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7AA5F4A-0939-6C4C-A757-EDE4D0378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691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047D34-32A0-5B42-B894-E1C26E82C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DFE1DB8-FF28-F246-BE1E-42C8E731C0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45DD4AB-99B9-AC48-BDFD-AE10DC6FB2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7D4941E-F3B2-2349-8E44-CBD942EE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8B2B321-2F8C-1046-BF9C-FCC214510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28564C1-3A08-D44C-883C-FCB624606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3573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0FA545-8CE6-E048-B8DB-096CBBAC9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3526F83-4EC6-2044-A240-9125C9492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BD2B178-7918-F445-8525-699D9471D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4EAFE56-EA6C-024C-B2B3-0685E7B60D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021ABA9-5607-3E4A-943E-5B166E8B1A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B835563-E997-D84A-85B9-0EC409B87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23555B7-ACCD-CE48-B816-ECD35B41C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A06CD84-CD60-154B-BEB6-9EB2A9565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2226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FE2F7E-17B8-0348-9AE0-E2F8840F2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13D6E01-4053-D045-9B03-071546626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B94AF40-6F99-8548-9D75-351E4E746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E948A96-79BD-5B45-90C2-8FA9E81BC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29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BBF29CC-167F-D049-B050-5F57D6393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6211E2D-D605-3141-BA62-0FCC239B5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B11ADF0-93EE-9243-9D09-C7F0ED1BE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40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B5880B-32AF-934E-BF38-BA3DACFE8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7EA1EA-3DC0-D74C-8016-A2F614AC2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BD62D84-A646-2F4B-AB9D-F24B0AD2C1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E20D414-EB60-F34B-B960-071FB8C18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229ED48-36E0-A642-8605-19F95A6DD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26AA535-9EDC-AE4F-916C-87F578AB9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933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AE203B-F976-1D40-8EC1-028F62465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05B5A03-5A08-F348-A2C2-829E30C856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9AF7E8E-31C3-1148-A39A-75FB27B45D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ABB1BA6-F3FC-7D48-823D-58356D932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CEC54C6-00B0-4248-BB69-F9BFC16BE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2DD509-E596-5843-86A8-EFDE1F6E4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6479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1290FF-A611-0340-B4C6-21876B9AE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20356C1-BFFF-A64E-9123-38480A899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1CDEE1-A01F-2F40-BC5A-DFEAB9C2D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BDB2FDF-BDBB-7545-9636-16FA097A1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E03714E-996B-7744-B77A-C6F502832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762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E33C135-FA47-B746-BD73-D62E0B6935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10DB542-0E9B-604F-A0B8-7404CB33D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6A18DEA-EF6C-0648-BF05-AC401030F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538D82-30F0-554D-903F-9D3C3092F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A0A83BA-43E7-A044-B3D0-187DADDA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B699-E2F1-354C-A0EE-B19E58D9FC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50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 иконками в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Рисунок 4" descr="Рисунок 4"/>
          <p:cNvPicPr>
            <a:picLocks noChangeAspect="1"/>
          </p:cNvPicPr>
          <p:nvPr/>
        </p:nvPicPr>
        <p:blipFill>
          <a:blip r:embed="rId2" cstate="print"/>
          <a:srcRect l="39395" t="7303"/>
          <a:stretch>
            <a:fillRect/>
          </a:stretch>
        </p:blipFill>
        <p:spPr>
          <a:xfrm>
            <a:off x="6838428" y="1053678"/>
            <a:ext cx="5369990" cy="5804324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650917" y="6433920"/>
            <a:ext cx="357118" cy="351208"/>
          </a:xfrm>
          <a:prstGeom prst="rect">
            <a:avLst/>
          </a:prstGeom>
        </p:spPr>
        <p:txBody>
          <a:bodyPr lIns="52135" tIns="52135" rIns="52135" bIns="52135" anchor="t"/>
          <a:lstStyle>
            <a:lvl1pPr defTabSz="986912">
              <a:spcBef>
                <a:spcPts val="400"/>
              </a:spcBef>
              <a:defRPr sz="17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0606101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EA08D-C005-4844-97DD-17C80A807E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 иконками в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E7D4F1B-2BC3-4D14-B963-614665D96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395" t="7303"/>
          <a:stretch/>
        </p:blipFill>
        <p:spPr>
          <a:xfrm>
            <a:off x="6838428" y="1053679"/>
            <a:ext cx="5369989" cy="5804323"/>
          </a:xfrm>
          <a:prstGeom prst="rect">
            <a:avLst/>
          </a:prstGeom>
        </p:spPr>
      </p:pic>
      <p:sp>
        <p:nvSpPr>
          <p:cNvPr id="6" name="Содержимое 2">
            <a:extLst>
              <a:ext uri="{FF2B5EF4-FFF2-40B4-BE49-F238E27FC236}">
                <a16:creationId xmlns:a16="http://schemas.microsoft.com/office/drawing/2014/main" xmlns="" id="{2A0C337A-D041-4D4B-B69B-6C5959BC1C56}"/>
              </a:ext>
            </a:extLst>
          </p:cNvPr>
          <p:cNvSpPr txBox="1">
            <a:spLocks/>
          </p:cNvSpPr>
          <p:nvPr userDrawn="1"/>
        </p:nvSpPr>
        <p:spPr>
          <a:xfrm>
            <a:off x="10843828" y="6433921"/>
            <a:ext cx="1164206" cy="326623"/>
          </a:xfrm>
          <a:prstGeom prst="rect">
            <a:avLst/>
          </a:prstGeom>
        </p:spPr>
        <p:txBody>
          <a:bodyPr vert="horz" lIns="104271" tIns="52135" rIns="104271" bIns="52135" rtlCol="0">
            <a:noAutofit/>
          </a:bodyPr>
          <a:lstStyle>
            <a:lvl1pPr marL="370092" indent="-370092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866" indent="-308410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64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709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20552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14008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7464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0092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9437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  <a:defRPr/>
            </a:pPr>
            <a:fld id="{6CA9F830-AB22-4816-AA96-B85E8087DFB6}" type="slidenum">
              <a:rPr lang="ru-RU" sz="1700" smtClean="0">
                <a:solidFill>
                  <a:prstClr val="white">
                    <a:lumMod val="50000"/>
                  </a:prstClr>
                </a:solidFill>
                <a:latin typeface="Arial "/>
                <a:ea typeface="Verdana" pitchFamily="34" charset="0"/>
              </a:rPr>
              <a:pPr marL="0" indent="0" algn="r">
                <a:buFont typeface="Arial" pitchFamily="34" charset="0"/>
                <a:buNone/>
                <a:defRPr/>
              </a:pPr>
              <a:t>‹#›</a:t>
            </a:fld>
            <a:endParaRPr lang="ru-RU" sz="1600" dirty="0">
              <a:solidFill>
                <a:prstClr val="white">
                  <a:lumMod val="50000"/>
                </a:prstClr>
              </a:solidFill>
              <a:latin typeface="Arial 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3418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49DE97-5594-4A62-982E-7A8199A097CB}"/>
              </a:ext>
            </a:extLst>
          </p:cNvPr>
          <p:cNvSpPr/>
          <p:nvPr userDrawn="1"/>
        </p:nvSpPr>
        <p:spPr>
          <a:xfrm>
            <a:off x="2" y="1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16152E"/>
              </a:gs>
              <a:gs pos="0">
                <a:srgbClr val="24285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 defTabSz="914399" hangingPunct="1">
              <a:defRPr/>
            </a:pPr>
            <a:endParaRPr lang="ru-RU" sz="2200" kern="1200">
              <a:solidFill>
                <a:prstClr val="white"/>
              </a:solidFill>
            </a:endParaRP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A5DB4C1-80C0-4633-81D3-A68726D1EF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974" y="554728"/>
            <a:ext cx="4808190" cy="11153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FA59C00-6B68-4706-819E-D0958CCD6B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395" t="7303"/>
          <a:stretch/>
        </p:blipFill>
        <p:spPr>
          <a:xfrm>
            <a:off x="6749228" y="1053679"/>
            <a:ext cx="5369989" cy="580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444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Текст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83" name="Рисунок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 иконками в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Рисунок 4" descr="Рисунок 4"/>
          <p:cNvPicPr>
            <a:picLocks noChangeAspect="1"/>
          </p:cNvPicPr>
          <p:nvPr/>
        </p:nvPicPr>
        <p:blipFill>
          <a:blip r:embed="rId2" cstate="print"/>
          <a:srcRect l="39395" t="7303"/>
          <a:stretch>
            <a:fillRect/>
          </a:stretch>
        </p:blipFill>
        <p:spPr>
          <a:xfrm>
            <a:off x="6838428" y="1053678"/>
            <a:ext cx="5369990" cy="5804324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650917" y="6433920"/>
            <a:ext cx="357118" cy="351208"/>
          </a:xfrm>
          <a:prstGeom prst="rect">
            <a:avLst/>
          </a:prstGeom>
        </p:spPr>
        <p:txBody>
          <a:bodyPr lIns="52135" tIns="52135" rIns="52135" bIns="52135" anchor="t"/>
          <a:lstStyle>
            <a:lvl1pPr defTabSz="986912">
              <a:spcBef>
                <a:spcPts val="400"/>
              </a:spcBef>
              <a:defRPr sz="17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49DE97-5594-4A62-982E-7A8199A097CB}"/>
              </a:ext>
            </a:extLst>
          </p:cNvPr>
          <p:cNvSpPr/>
          <p:nvPr userDrawn="1"/>
        </p:nvSpPr>
        <p:spPr>
          <a:xfrm>
            <a:off x="2" y="1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16152E"/>
              </a:gs>
              <a:gs pos="0">
                <a:srgbClr val="24285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marL="0" marR="0" lvl="0" indent="0" algn="ctr" defTabSz="9143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A5DB4C1-80C0-4633-81D3-A68726D1EF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974" y="554728"/>
            <a:ext cx="4808190" cy="11153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FA59C00-6B68-4706-819E-D0958CCD6B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395" t="7303"/>
          <a:stretch/>
        </p:blipFill>
        <p:spPr>
          <a:xfrm>
            <a:off x="6749228" y="1053679"/>
            <a:ext cx="5369989" cy="580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4304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p:transition spd="med"/>
  <p:hf hdr="0" dt="0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8EEC68-2277-F34D-94C4-B48CD811D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D21CB37-4DEC-EF43-863B-591DDE48A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D016008-DFF2-604E-BC9D-3A4EAE7998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hangingPunct="1"/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0A8BD6-8708-7540-804B-0EFEC4FD1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hangingPunct="1"/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B3E0EB-7390-774F-8486-8E8D98C6BC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hangingPunct="1"/>
            <a:fld id="{A1E1B699-E2F1-354C-A0EE-B19E58D9FCA7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708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8/26/2022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CB4B4D-7CA3-9044-876B-883B54F8677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673" r:id="rId13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sv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sv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2.pn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svg"/><Relationship Id="rId11" Type="http://schemas.openxmlformats.org/officeDocument/2006/relationships/image" Target="../media/image10.png"/><Relationship Id="rId5" Type="http://schemas.openxmlformats.org/officeDocument/2006/relationships/image" Target="../media/image13.png"/><Relationship Id="rId15" Type="http://schemas.openxmlformats.org/officeDocument/2006/relationships/image" Target="../media/image7.png"/><Relationship Id="rId10" Type="http://schemas.openxmlformats.org/officeDocument/2006/relationships/image" Target="../media/image23.svg"/><Relationship Id="rId4" Type="http://schemas.openxmlformats.org/officeDocument/2006/relationships/image" Target="../media/image19.svg"/><Relationship Id="rId9" Type="http://schemas.openxmlformats.org/officeDocument/2006/relationships/image" Target="../media/image17.png"/><Relationship Id="rId1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3392" y="3140968"/>
            <a:ext cx="10543183" cy="2585325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6000" b="1" dirty="0">
                <a:solidFill>
                  <a:srgbClr val="00EEFF"/>
                </a:solidFill>
                <a:latin typeface="Arial Narrow" panose="020B0606020202030204" pitchFamily="34" charset="0"/>
                <a:cs typeface="DIN Pro Cond Bold" panose="020B0806020101010102" pitchFamily="34" charset="-52"/>
              </a:rPr>
              <a:t>ПРОЕКТ</a:t>
            </a:r>
          </a:p>
          <a:p>
            <a:pPr>
              <a:lnSpc>
                <a:spcPct val="90000"/>
              </a:lnSpc>
              <a:defRPr/>
            </a:pPr>
            <a:r>
              <a:rPr lang="ru-RU" sz="6000" b="1" dirty="0">
                <a:solidFill>
                  <a:srgbClr val="00EEFF"/>
                </a:solidFill>
                <a:latin typeface="Arial Narrow" panose="020B0606020202030204" pitchFamily="34" charset="0"/>
                <a:cs typeface="DIN Pro Cond Bold" panose="020B0806020101010102" pitchFamily="34" charset="-52"/>
              </a:rPr>
              <a:t>«Школа </a:t>
            </a:r>
            <a:r>
              <a:rPr lang="ru-RU" sz="6000" b="1" dirty="0" smtClean="0">
                <a:solidFill>
                  <a:srgbClr val="00EEFF"/>
                </a:solidFill>
                <a:latin typeface="Arial Narrow" panose="020B0606020202030204" pitchFamily="34" charset="0"/>
                <a:cs typeface="DIN Pro Cond Bold" panose="020B0806020101010102" pitchFamily="34" charset="-52"/>
              </a:rPr>
              <a:t>Минпросвещения России»</a:t>
            </a:r>
            <a:endParaRPr lang="ru-RU" sz="6000" b="1" dirty="0">
              <a:solidFill>
                <a:srgbClr val="00EEFF"/>
              </a:solidFill>
              <a:latin typeface="Arial Narrow" panose="020B0606020202030204" pitchFamily="34" charset="0"/>
              <a:cs typeface="DIN Pro Cond Bold" panose="020B0806020101010102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927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127448" y="3087633"/>
            <a:ext cx="10369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этап. Массовое внедрение Концепции.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479376" y="1836885"/>
            <a:ext cx="112332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 Этап. Обеспечение материально-технической базы образовательных организаций.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695400" y="2138054"/>
            <a:ext cx="1108923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 startAt="7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Этап.  Внесение изменений в стратегические документы,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нормативно-правовые акты.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3486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самообследования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школ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19334" y="1268413"/>
          <a:ext cx="11809314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0446"/>
                <a:gridCol w="1100246"/>
                <a:gridCol w="1246946"/>
                <a:gridCol w="1246946"/>
                <a:gridCol w="1189896"/>
                <a:gridCol w="1230646"/>
                <a:gridCol w="1173596"/>
                <a:gridCol w="1393646"/>
                <a:gridCol w="1246946"/>
              </a:tblGrid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ЯСОШ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НСОШ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№1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НСОШ №2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ВСОШ №1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ВСОШ №2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Яблон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ф-л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Бельц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ф-л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Покров.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ф-л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Знание: качество и объективность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Инклюзивное образовательное пространство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Воспитание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Творчество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Профориентация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Здоровье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Учитель. Школьные команды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Школьный климат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Образовательная среда, создание условий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-335777"/>
            <a:ext cx="12192000" cy="772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и эффекты внедрения Концепции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«Школа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Минпросвещения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России»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условий для развития каждой школы, стремящейся к достижению желаемого образа будущего, педагогический коллектив которой будет готов и способен к совершенствованию своих профессиональных компетенций, к развитию образовательного пространства школы, муниципалитета, региона, страны в целом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условий для повышения качества общего образования путем организации на более высоком уровне работы с обучающимися, демонстрирующих высокие образовательные результаты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единых нормативных, методических документов функционирования образовательных организаций;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новых управленческих механизмов, обеспечение устойчивой взаимосвязи школ с социумом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условий для притока молодых педагогов в систему общего образования в субъектах Российской Федерации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эффективных механизмов действенного вовлечения в процессы отечественного образования всех категорий российского общества: родителей, государства, профессиональных и бизнес сообществ, средств массовой информации, общественных объединений, местных территориальных сообществ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432" y="305272"/>
            <a:ext cx="10081120" cy="636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89"/>
          <p:cNvSpPr/>
          <p:nvPr/>
        </p:nvSpPr>
        <p:spPr>
          <a:xfrm>
            <a:off x="3119228" y="44624"/>
            <a:ext cx="6773158" cy="364791"/>
          </a:xfrm>
          <a:prstGeom prst="rect">
            <a:avLst/>
          </a:prstGeom>
        </p:spPr>
        <p:txBody>
          <a:bodyPr vert="horz" lIns="98694" tIns="49348" rIns="98694" bIns="49348" rtlCol="0" anchor="t" anchorCtr="0">
            <a:noAutofit/>
          </a:bodyPr>
          <a:lstStyle/>
          <a:p>
            <a:pPr defTabSz="986855" hangingPunct="1">
              <a:spcBef>
                <a:spcPct val="0"/>
              </a:spcBef>
              <a:defRPr/>
            </a:pPr>
            <a:r>
              <a:rPr lang="ru-RU" sz="3200" b="1" kern="1200" dirty="0">
                <a:solidFill>
                  <a:srgbClr val="1F377B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Идеальная Российская школа?</a:t>
            </a: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13" t="40450" r="84599" b="51958"/>
          <a:stretch>
            <a:fillRect/>
          </a:stretch>
        </p:blipFill>
        <p:spPr bwMode="auto">
          <a:xfrm rot="10800000" flipH="1">
            <a:off x="4779726" y="3356992"/>
            <a:ext cx="452178" cy="288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38" name="Прямая со стрелкой 37"/>
          <p:cNvCxnSpPr/>
          <p:nvPr/>
        </p:nvCxnSpPr>
        <p:spPr>
          <a:xfrm>
            <a:off x="5231904" y="3501008"/>
            <a:ext cx="2232248" cy="5787"/>
          </a:xfrm>
          <a:prstGeom prst="straightConnector1">
            <a:avLst/>
          </a:prstGeom>
          <a:ln w="38100" cmpd="sng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Группа 47"/>
          <p:cNvGrpSpPr>
            <a:grpSpLocks/>
          </p:cNvGrpSpPr>
          <p:nvPr/>
        </p:nvGrpSpPr>
        <p:grpSpPr bwMode="auto">
          <a:xfrm>
            <a:off x="250546" y="620688"/>
            <a:ext cx="4507530" cy="5688631"/>
            <a:chOff x="427142" y="1921817"/>
            <a:chExt cx="2623846" cy="850643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611188" y="1921817"/>
              <a:ext cx="2439800" cy="850643"/>
            </a:xfrm>
            <a:prstGeom prst="roundRect">
              <a:avLst>
                <a:gd name="adj" fmla="val 7336"/>
              </a:avLst>
            </a:prstGeom>
            <a:gradFill flip="none" rotWithShape="1">
              <a:gsLst>
                <a:gs pos="0">
                  <a:srgbClr val="339EF5">
                    <a:alpha val="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6350">
              <a:solidFill>
                <a:srgbClr val="3682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hangingPunct="1">
                <a:defRPr/>
              </a:pPr>
              <a:endParaRPr lang="ru-RU" sz="900" kern="1200" dirty="0">
                <a:solidFill>
                  <a:prstClr val="black"/>
                </a:solidFill>
                <a:latin typeface="Montserrat SemiBold" panose="020B0604020202020204" charset="-52"/>
              </a:endParaRPr>
            </a:p>
          </p:txBody>
        </p:sp>
        <p:sp>
          <p:nvSpPr>
            <p:cNvPr id="62" name="TextBox 49"/>
            <p:cNvSpPr txBox="1">
              <a:spLocks noChangeArrowheads="1"/>
            </p:cNvSpPr>
            <p:nvPr/>
          </p:nvSpPr>
          <p:spPr bwMode="auto">
            <a:xfrm rot="16200000">
              <a:off x="210522" y="2278017"/>
              <a:ext cx="549223" cy="115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ts val="1200"/>
                </a:lnSpc>
                <a:spcBef>
                  <a:spcPts val="900"/>
                </a:spcBef>
                <a:buFontTx/>
                <a:buNone/>
              </a:pPr>
              <a:r>
                <a:rPr lang="ru-RU" altLang="ru-RU" sz="2000" b="1" kern="1200" spc="300" dirty="0">
                  <a:solidFill>
                    <a:srgbClr val="FF0000"/>
                  </a:solidFill>
                  <a:latin typeface="Montserrat SemiBold" charset="-52"/>
                  <a:ea typeface="Roboto"/>
                  <a:cs typeface="Roboto"/>
                </a:rPr>
                <a:t>Проблемы</a:t>
              </a:r>
              <a:r>
                <a:rPr lang="ru-RU" altLang="ru-RU" sz="2000" b="1" kern="1200" dirty="0">
                  <a:solidFill>
                    <a:srgbClr val="FF0000"/>
                  </a:solidFill>
                  <a:latin typeface="Montserrat SemiBold" charset="-52"/>
                  <a:ea typeface="Roboto"/>
                  <a:cs typeface="Roboto"/>
                </a:rPr>
                <a:t>*</a:t>
              </a:r>
              <a:endParaRPr lang="en-US" altLang="ru-RU" sz="2000" b="1" kern="1200" dirty="0">
                <a:solidFill>
                  <a:srgbClr val="FF0000"/>
                </a:solidFill>
                <a:latin typeface="Montserrat SemiBold" charset="-52"/>
                <a:ea typeface="Roboto"/>
                <a:cs typeface="Roboto"/>
              </a:endParaRPr>
            </a:p>
          </p:txBody>
        </p:sp>
      </p:grpSp>
      <p:sp>
        <p:nvSpPr>
          <p:cNvPr id="73" name="TextBox 30"/>
          <p:cNvSpPr txBox="1">
            <a:spLocks noChangeArrowheads="1"/>
          </p:cNvSpPr>
          <p:nvPr/>
        </p:nvSpPr>
        <p:spPr bwMode="auto">
          <a:xfrm>
            <a:off x="695400" y="5749806"/>
            <a:ext cx="35721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 typeface="Arial" pitchFamily="34" charset="0"/>
              <a:buNone/>
            </a:pPr>
            <a:r>
              <a:rPr lang="ru-RU" altLang="ru-RU" sz="1200" b="1" kern="12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*</a:t>
            </a:r>
            <a:r>
              <a:rPr lang="ru-RU" altLang="ru-RU" sz="900" kern="12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экспресс-исследование ФГБНУ «Институт управления образованием Российской академии образования»: социальные сети, обзор научных исследований, январь 2022 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65079" y="3075556"/>
            <a:ext cx="274966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1">
              <a:lnSpc>
                <a:spcPts val="1200"/>
              </a:lnSpc>
              <a:spcBef>
                <a:spcPts val="900"/>
              </a:spcBef>
            </a:pPr>
            <a:r>
              <a:rPr lang="ru-RU" altLang="ru-RU" b="1" kern="1200" dirty="0">
                <a:solidFill>
                  <a:srgbClr val="1F377B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Войти в 10-ку лучших!</a:t>
            </a:r>
          </a:p>
        </p:txBody>
      </p:sp>
      <p:grpSp>
        <p:nvGrpSpPr>
          <p:cNvPr id="75" name="Группа 47"/>
          <p:cNvGrpSpPr>
            <a:grpSpLocks/>
          </p:cNvGrpSpPr>
          <p:nvPr/>
        </p:nvGrpSpPr>
        <p:grpSpPr bwMode="auto">
          <a:xfrm>
            <a:off x="8421906" y="620688"/>
            <a:ext cx="3499684" cy="5688631"/>
            <a:chOff x="611188" y="1921817"/>
            <a:chExt cx="2533967" cy="850643"/>
          </a:xfrm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611188" y="1921817"/>
              <a:ext cx="2533967" cy="850643"/>
            </a:xfrm>
            <a:prstGeom prst="roundRect">
              <a:avLst>
                <a:gd name="adj" fmla="val 733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hangingPunct="1">
                <a:defRPr/>
              </a:pPr>
              <a:endParaRPr lang="ru-RU" sz="900" kern="1200" dirty="0">
                <a:solidFill>
                  <a:prstClr val="black"/>
                </a:solidFill>
                <a:latin typeface="Montserrat SemiBold" panose="020B0604020202020204" charset="-52"/>
              </a:endParaRPr>
            </a:p>
          </p:txBody>
        </p:sp>
        <p:sp>
          <p:nvSpPr>
            <p:cNvPr id="77" name="TextBox 49"/>
            <p:cNvSpPr txBox="1">
              <a:spLocks noChangeArrowheads="1"/>
            </p:cNvSpPr>
            <p:nvPr/>
          </p:nvSpPr>
          <p:spPr bwMode="auto">
            <a:xfrm>
              <a:off x="772570" y="1945873"/>
              <a:ext cx="2288102" cy="30297"/>
            </a:xfrm>
            <a:prstGeom prst="rect">
              <a:avLst/>
            </a:prstGeom>
            <a:ln>
              <a:noFill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ts val="1200"/>
                </a:lnSpc>
                <a:spcBef>
                  <a:spcPts val="900"/>
                </a:spcBef>
                <a:buFontTx/>
                <a:buNone/>
              </a:pPr>
              <a:r>
                <a:rPr lang="ru-RU" altLang="ru-RU" sz="1800" b="1" kern="1200" dirty="0">
                  <a:solidFill>
                    <a:prstClr val="black"/>
                  </a:solidFill>
                  <a:latin typeface="Montserrat SemiBold" charset="-52"/>
                  <a:ea typeface="Roboto"/>
                  <a:cs typeface="Roboto"/>
                </a:rPr>
                <a:t>Ключевые направления</a:t>
              </a:r>
            </a:p>
          </p:txBody>
        </p:sp>
      </p:grpSp>
      <p:sp>
        <p:nvSpPr>
          <p:cNvPr id="78" name="TextBox 30"/>
          <p:cNvSpPr txBox="1">
            <a:spLocks noChangeArrowheads="1"/>
          </p:cNvSpPr>
          <p:nvPr/>
        </p:nvSpPr>
        <p:spPr bwMode="auto">
          <a:xfrm>
            <a:off x="9714982" y="1534453"/>
            <a:ext cx="202406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kern="12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ЗНАНИЕ</a:t>
            </a:r>
          </a:p>
        </p:txBody>
      </p:sp>
      <p:pic>
        <p:nvPicPr>
          <p:cNvPr id="79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709938" y="1268760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709938" y="1886363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709938" y="2534435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709938" y="3182507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709938" y="3830579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TextBox 30"/>
          <p:cNvSpPr txBox="1">
            <a:spLocks noChangeArrowheads="1"/>
          </p:cNvSpPr>
          <p:nvPr/>
        </p:nvSpPr>
        <p:spPr bwMode="auto">
          <a:xfrm>
            <a:off x="9714982" y="2120449"/>
            <a:ext cx="2024063" cy="16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kern="12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ЗДОРОВЬЕ</a:t>
            </a:r>
          </a:p>
        </p:txBody>
      </p:sp>
      <p:sp>
        <p:nvSpPr>
          <p:cNvPr id="97" name="TextBox 30"/>
          <p:cNvSpPr txBox="1">
            <a:spLocks noChangeArrowheads="1"/>
          </p:cNvSpPr>
          <p:nvPr/>
        </p:nvSpPr>
        <p:spPr bwMode="auto">
          <a:xfrm>
            <a:off x="9714982" y="2739682"/>
            <a:ext cx="2024063" cy="16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kern="12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ТВОРЧЕСТВО</a:t>
            </a:r>
          </a:p>
        </p:txBody>
      </p:sp>
      <p:sp>
        <p:nvSpPr>
          <p:cNvPr id="98" name="TextBox 30"/>
          <p:cNvSpPr txBox="1">
            <a:spLocks noChangeArrowheads="1"/>
          </p:cNvSpPr>
          <p:nvPr/>
        </p:nvSpPr>
        <p:spPr bwMode="auto">
          <a:xfrm>
            <a:off x="9714982" y="3444369"/>
            <a:ext cx="2024063" cy="16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kern="12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ВОСПИТАНИЕ</a:t>
            </a:r>
          </a:p>
        </p:txBody>
      </p:sp>
      <p:sp>
        <p:nvSpPr>
          <p:cNvPr id="99" name="TextBox 30"/>
          <p:cNvSpPr txBox="1">
            <a:spLocks noChangeArrowheads="1"/>
          </p:cNvSpPr>
          <p:nvPr/>
        </p:nvSpPr>
        <p:spPr bwMode="auto">
          <a:xfrm>
            <a:off x="9714982" y="4100649"/>
            <a:ext cx="2285674" cy="16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kern="12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ПРОФОРИЕНТАЦИЯ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412" t="42899" r="54890" b="42609"/>
          <a:stretch>
            <a:fillRect/>
          </a:stretch>
        </p:blipFill>
        <p:spPr bwMode="auto">
          <a:xfrm rot="10800000" flipH="1">
            <a:off x="7545789" y="2442912"/>
            <a:ext cx="854467" cy="213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Прямоугольник 107"/>
          <p:cNvSpPr/>
          <p:nvPr/>
        </p:nvSpPr>
        <p:spPr>
          <a:xfrm>
            <a:off x="335360" y="6309320"/>
            <a:ext cx="11586230" cy="523222"/>
          </a:xfrm>
          <a:prstGeom prst="rect">
            <a:avLst/>
          </a:prstGeom>
        </p:spPr>
        <p:txBody>
          <a:bodyPr wrap="square" lIns="91440" tIns="45721" rIns="91440" bIns="45721">
            <a:spAutoFit/>
          </a:bodyPr>
          <a:lstStyle/>
          <a:p>
            <a:pPr algn="ctr" hangingPunct="1">
              <a:defRPr/>
            </a:pPr>
            <a:r>
              <a:rPr lang="ru-RU" sz="2800" b="1" kern="1200" dirty="0">
                <a:solidFill>
                  <a:srgbClr val="1F377B"/>
                </a:solidFill>
                <a:latin typeface="Calibri" panose="020F0502020204030204"/>
                <a:ea typeface="+mn-ea"/>
                <a:cs typeface="+mn-cs"/>
              </a:rPr>
              <a:t>Единое образовательное пространство (обучение и воспитание)</a:t>
            </a:r>
          </a:p>
        </p:txBody>
      </p:sp>
      <p:sp>
        <p:nvSpPr>
          <p:cNvPr id="39" name="TextBox 49">
            <a:extLst>
              <a:ext uri="{FF2B5EF4-FFF2-40B4-BE49-F238E27FC236}">
                <a16:creationId xmlns:a16="http://schemas.microsoft.com/office/drawing/2014/main" xmlns="" id="{AB5A6D4E-EECF-3345-8A0E-185505559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740" y="836712"/>
            <a:ext cx="3526649" cy="16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800" b="1" kern="1200" spc="3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Социальные:</a:t>
            </a:r>
            <a:endParaRPr lang="en-US" altLang="ru-RU" sz="1800" b="1" kern="1200" dirty="0">
              <a:solidFill>
                <a:prstClr val="black"/>
              </a:solidFill>
              <a:latin typeface="Montserrat SemiBold" charset="-52"/>
              <a:ea typeface="Roboto"/>
              <a:cs typeface="Roboto"/>
            </a:endParaRPr>
          </a:p>
        </p:txBody>
      </p:sp>
      <p:sp>
        <p:nvSpPr>
          <p:cNvPr id="40" name="TextBox 49">
            <a:extLst>
              <a:ext uri="{FF2B5EF4-FFF2-40B4-BE49-F238E27FC236}">
                <a16:creationId xmlns:a16="http://schemas.microsoft.com/office/drawing/2014/main" xmlns="" id="{97AAB7A4-4434-AA40-9559-5BD72BAFA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2" y="3135717"/>
            <a:ext cx="3526649" cy="43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endParaRPr lang="ru-RU" altLang="ru-RU" sz="1800" b="1" kern="1200" spc="300" dirty="0">
              <a:solidFill>
                <a:prstClr val="black"/>
              </a:solidFill>
              <a:latin typeface="Montserrat SemiBold" charset="-52"/>
              <a:ea typeface="Roboto"/>
              <a:cs typeface="Roboto"/>
            </a:endParaRPr>
          </a:p>
          <a:p>
            <a:pPr algn="ctr"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800" b="1" kern="1200" spc="300" dirty="0">
                <a:solidFill>
                  <a:prstClr val="black"/>
                </a:solidFill>
                <a:latin typeface="Montserrat SemiBold" charset="-52"/>
                <a:ea typeface="Roboto"/>
                <a:cs typeface="Roboto"/>
              </a:rPr>
              <a:t>Профессиональные:</a:t>
            </a:r>
            <a:endParaRPr lang="en-US" altLang="ru-RU" sz="1800" b="1" kern="1200" dirty="0">
              <a:solidFill>
                <a:prstClr val="black"/>
              </a:solidFill>
              <a:latin typeface="Montserrat SemiBold" charset="-52"/>
              <a:ea typeface="Roboto"/>
              <a:cs typeface="Roboto"/>
            </a:endParaRPr>
          </a:p>
        </p:txBody>
      </p:sp>
      <p:sp>
        <p:nvSpPr>
          <p:cNvPr id="43" name="TextBox 30">
            <a:extLst>
              <a:ext uri="{FF2B5EF4-FFF2-40B4-BE49-F238E27FC236}">
                <a16:creationId xmlns:a16="http://schemas.microsoft.com/office/drawing/2014/main" xmlns="" id="{29B40802-B6C4-7D49-A211-1EEBBD06F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343" y="1052736"/>
            <a:ext cx="4047736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lnSpc>
                <a:spcPts val="1200"/>
              </a:lnSpc>
              <a:spcBef>
                <a:spcPts val="900"/>
              </a:spcBef>
              <a:defRPr sz="1000">
                <a:solidFill>
                  <a:schemeClr val="tx1"/>
                </a:solidFill>
                <a:latin typeface="Montserrat SemiBold" charset="-52"/>
                <a:ea typeface="Roboto"/>
                <a:cs typeface="Roboto"/>
              </a:defRPr>
            </a:lvl1pPr>
            <a:lvl2pPr marL="742950" indent="-285750" eaLnBrk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Проблема самоопределения детей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Интернет-зависимость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Кибербуллинг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Социальное неравенство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Низкая мотивация </a:t>
            </a:r>
            <a:r>
              <a:rPr lang="ru-RU" altLang="ru-RU" sz="1200" kern="1200" dirty="0">
                <a:solidFill>
                  <a:prstClr val="black"/>
                </a:solidFill>
              </a:rPr>
              <a:t>к обучению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Девиантное поведение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Неоднородность </a:t>
            </a:r>
            <a:r>
              <a:rPr lang="ru-RU" altLang="ru-RU" sz="1200" kern="1200" dirty="0">
                <a:solidFill>
                  <a:prstClr val="black"/>
                </a:solidFill>
              </a:rPr>
              <a:t>организации досуга во внеурочное время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Рост числа обучающихся с гиперактивностью,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altLang="ru-RU" sz="1200" kern="1200" dirty="0" smtClean="0">
                <a:solidFill>
                  <a:prstClr val="black"/>
                </a:solidFill>
              </a:rPr>
              <a:t>    ОВЗ, инвалидностью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Рост числа обучающихся с неродным русским языком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Проблемы с организацией питания</a:t>
            </a:r>
          </a:p>
        </p:txBody>
      </p:sp>
      <p:sp>
        <p:nvSpPr>
          <p:cNvPr id="44" name="TextBox 30">
            <a:extLst>
              <a:ext uri="{FF2B5EF4-FFF2-40B4-BE49-F238E27FC236}">
                <a16:creationId xmlns:a16="http://schemas.microsoft.com/office/drawing/2014/main" xmlns="" id="{BDC2FB77-2A41-644A-8B02-FA6011F53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577" y="3645024"/>
            <a:ext cx="352664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lnSpc>
                <a:spcPts val="1200"/>
              </a:lnSpc>
              <a:spcBef>
                <a:spcPts val="900"/>
              </a:spcBef>
              <a:defRPr sz="1000">
                <a:solidFill>
                  <a:schemeClr val="tx1"/>
                </a:solidFill>
                <a:latin typeface="Montserrat SemiBold" charset="-52"/>
                <a:ea typeface="Roboto"/>
                <a:cs typeface="Roboto"/>
              </a:defRPr>
            </a:lvl1pPr>
            <a:lvl2pPr marL="742950" indent="-285750" eaLnBrk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Чрезмерная </a:t>
            </a:r>
            <a:r>
              <a:rPr lang="ru-RU" altLang="ru-RU" sz="1200" kern="1200" dirty="0" smtClean="0">
                <a:solidFill>
                  <a:prstClr val="black"/>
                </a:solidFill>
              </a:rPr>
              <a:t>педагогическая </a:t>
            </a:r>
            <a:r>
              <a:rPr lang="ru-RU" altLang="ru-RU" sz="1200" kern="1200" dirty="0">
                <a:solidFill>
                  <a:prstClr val="black"/>
                </a:solidFill>
              </a:rPr>
              <a:t>нагрузка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Привлечение репетиторов для достижения высоких образовательных результатов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Неоднородность образовательного пространства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Неоднородность </a:t>
            </a:r>
            <a:r>
              <a:rPr lang="ru-RU" altLang="ru-RU" sz="1200" kern="1200" dirty="0" smtClean="0">
                <a:solidFill>
                  <a:prstClr val="black"/>
                </a:solidFill>
              </a:rPr>
              <a:t>уровня профессиональных </a:t>
            </a:r>
            <a:r>
              <a:rPr lang="ru-RU" altLang="ru-RU" sz="1200" kern="1200" dirty="0">
                <a:solidFill>
                  <a:prstClr val="black"/>
                </a:solidFill>
              </a:rPr>
              <a:t>компетенций учителей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Неоднородность подходов к учебно-методической документации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200" kern="1200" dirty="0">
                <a:solidFill>
                  <a:prstClr val="black"/>
                </a:solidFill>
              </a:rPr>
              <a:t>Дефицит специализированных кадров (логопед, дефектолог, психолог </a:t>
            </a:r>
            <a:r>
              <a:rPr lang="ru-RU" altLang="ru-RU" sz="1200" kern="1200" dirty="0" smtClean="0">
                <a:solidFill>
                  <a:prstClr val="black"/>
                </a:solidFill>
              </a:rPr>
              <a:t>и др</a:t>
            </a:r>
            <a:r>
              <a:rPr lang="ru-RU" altLang="ru-RU" sz="1200" kern="1200" dirty="0">
                <a:solidFill>
                  <a:prstClr val="black"/>
                </a:solidFill>
              </a:rPr>
              <a:t>.)</a:t>
            </a:r>
          </a:p>
        </p:txBody>
      </p:sp>
      <p:pic>
        <p:nvPicPr>
          <p:cNvPr id="30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734856" y="5695974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586275" y="5724545"/>
            <a:ext cx="2229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Montserrat SemiBold" charset="-52"/>
                <a:ea typeface="Roboto"/>
                <a:cs typeface="Roboto"/>
              </a:rPr>
              <a:t>ОБРАЗОВАТЕЛЬНАЯ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latin typeface="Montserrat SemiBold" charset="-52"/>
                <a:ea typeface="Roboto"/>
                <a:cs typeface="Roboto"/>
              </a:rPr>
              <a:t>СРЕДА</a:t>
            </a:r>
            <a:endParaRPr lang="ru-RU" sz="1600" kern="1200" dirty="0">
              <a:solidFill>
                <a:schemeClr val="tx1"/>
              </a:solidFill>
              <a:latin typeface="Montserrat SemiBold" charset="-52"/>
              <a:ea typeface="Roboto"/>
              <a:cs typeface="Roboto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32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688288" y="4441369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0"/>
          <p:cNvSpPr txBox="1">
            <a:spLocks noChangeArrowheads="1"/>
          </p:cNvSpPr>
          <p:nvPr/>
        </p:nvSpPr>
        <p:spPr bwMode="auto">
          <a:xfrm>
            <a:off x="9714982" y="4606843"/>
            <a:ext cx="2285674" cy="16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kern="1200" dirty="0" smtClean="0">
                <a:latin typeface="Montserrat SemiBold" charset="-52"/>
                <a:ea typeface="Roboto"/>
                <a:cs typeface="Roboto"/>
              </a:rPr>
              <a:t>УЧИТЕЛЬ</a:t>
            </a:r>
            <a:endParaRPr lang="ru-RU" altLang="ru-RU" sz="1600" kern="1200" dirty="0">
              <a:latin typeface="Montserrat SemiBold" charset="-52"/>
              <a:ea typeface="Roboto"/>
              <a:cs typeface="Roboto"/>
            </a:endParaRPr>
          </a:p>
        </p:txBody>
      </p:sp>
      <p:pic>
        <p:nvPicPr>
          <p:cNvPr id="34" name="Рисунок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0800000">
            <a:off x="8750044" y="5056613"/>
            <a:ext cx="81752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9586275" y="5085184"/>
            <a:ext cx="2270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Montserrat SemiBold" charset="-52"/>
                <a:ea typeface="Roboto"/>
                <a:cs typeface="Roboto"/>
              </a:rPr>
              <a:t>ШКОЛЬНЫЙ</a:t>
            </a:r>
            <a:r>
              <a:rPr lang="ru-RU" sz="1600" i="1" kern="1200" dirty="0" smtClean="0">
                <a:solidFill>
                  <a:schemeClr val="tx1"/>
                </a:solidFill>
                <a:latin typeface="Montserrat SemiBold" charset="-52"/>
                <a:ea typeface="Roboto"/>
                <a:cs typeface="Roboto"/>
              </a:rPr>
              <a:t> </a:t>
            </a:r>
            <a:r>
              <a:rPr lang="ru-RU" sz="1600" kern="1200" dirty="0" smtClean="0">
                <a:solidFill>
                  <a:schemeClr val="tx1"/>
                </a:solidFill>
                <a:latin typeface="Montserrat SemiBold" charset="-52"/>
                <a:ea typeface="Roboto"/>
                <a:cs typeface="Roboto"/>
              </a:rPr>
              <a:t>КЛИМАТ</a:t>
            </a:r>
            <a:endParaRPr lang="ru-RU" sz="1600" kern="1200" dirty="0">
              <a:solidFill>
                <a:schemeClr val="tx1"/>
              </a:solidFill>
              <a:latin typeface="Montserrat SemiBold" charset="-52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87881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26E5D720-B297-4218-92DE-55380B145463}"/>
              </a:ext>
            </a:extLst>
          </p:cNvPr>
          <p:cNvSpPr txBox="1"/>
          <p:nvPr/>
        </p:nvSpPr>
        <p:spPr>
          <a:xfrm>
            <a:off x="5162132" y="5229200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здоровье сохраняй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4488834" y="3517140"/>
            <a:ext cx="1392453" cy="1392453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xmlns="" id="{3DFDAEE6-CEDD-48B5-85B8-9FB9006FAA4A}"/>
              </a:ext>
            </a:extLst>
          </p:cNvPr>
          <p:cNvSpPr/>
          <p:nvPr/>
        </p:nvSpPr>
        <p:spPr>
          <a:xfrm rot="18900000">
            <a:off x="8478107" y="2604584"/>
            <a:ext cx="1392453" cy="1392453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4CD267B8-2636-4B59-A9CD-EBA95F11450A}"/>
              </a:ext>
            </a:extLst>
          </p:cNvPr>
          <p:cNvSpPr/>
          <p:nvPr/>
        </p:nvSpPr>
        <p:spPr>
          <a:xfrm rot="18900000">
            <a:off x="7145364" y="3499298"/>
            <a:ext cx="1392453" cy="1392453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xmlns="" id="{A69FD99D-DEF0-4E6F-946B-03319BE8551A}"/>
              </a:ext>
            </a:extLst>
          </p:cNvPr>
          <p:cNvSpPr/>
          <p:nvPr/>
        </p:nvSpPr>
        <p:spPr>
          <a:xfrm rot="18900000">
            <a:off x="5812619" y="2604584"/>
            <a:ext cx="1392453" cy="1392453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xmlns="" id="{08293EB2-195D-4864-9DDB-6779B3BC88C0}"/>
              </a:ext>
            </a:extLst>
          </p:cNvPr>
          <p:cNvSpPr/>
          <p:nvPr/>
        </p:nvSpPr>
        <p:spPr>
          <a:xfrm rot="18900000">
            <a:off x="9876326" y="3499298"/>
            <a:ext cx="1392453" cy="1392453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FA3AEF93-6F5B-45BA-AAD7-6AEB92881092}"/>
              </a:ext>
            </a:extLst>
          </p:cNvPr>
          <p:cNvCxnSpPr>
            <a:cxnSpLocks/>
          </p:cNvCxnSpPr>
          <p:nvPr/>
        </p:nvCxnSpPr>
        <p:spPr>
          <a:xfrm flipV="1">
            <a:off x="5176101" y="2467505"/>
            <a:ext cx="0" cy="833307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xmlns="" id="{A2DB6F42-571A-48EA-ADDA-C4CD677DB3FB}"/>
              </a:ext>
            </a:extLst>
          </p:cNvPr>
          <p:cNvCxnSpPr>
            <a:cxnSpLocks/>
          </p:cNvCxnSpPr>
          <p:nvPr/>
        </p:nvCxnSpPr>
        <p:spPr>
          <a:xfrm flipV="1">
            <a:off x="7841589" y="2467505"/>
            <a:ext cx="0" cy="833307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xmlns="" id="{C4AB317C-A857-4F0D-9CF1-994089AB5FA8}"/>
              </a:ext>
            </a:extLst>
          </p:cNvPr>
          <p:cNvCxnSpPr>
            <a:cxnSpLocks/>
          </p:cNvCxnSpPr>
          <p:nvPr/>
        </p:nvCxnSpPr>
        <p:spPr>
          <a:xfrm flipV="1">
            <a:off x="10572551" y="2467505"/>
            <a:ext cx="0" cy="833307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xmlns="" id="{D642CA83-79D6-4482-A1B2-A856FDEF6C96}"/>
              </a:ext>
            </a:extLst>
          </p:cNvPr>
          <p:cNvCxnSpPr>
            <a:cxnSpLocks/>
          </p:cNvCxnSpPr>
          <p:nvPr/>
        </p:nvCxnSpPr>
        <p:spPr>
          <a:xfrm>
            <a:off x="6506805" y="4149080"/>
            <a:ext cx="2039" cy="743406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xmlns="" id="{BC33C6A7-FE07-49F0-90E5-00EA27D26BEA}"/>
              </a:ext>
            </a:extLst>
          </p:cNvPr>
          <p:cNvCxnSpPr>
            <a:cxnSpLocks/>
          </p:cNvCxnSpPr>
          <p:nvPr/>
        </p:nvCxnSpPr>
        <p:spPr>
          <a:xfrm>
            <a:off x="9192344" y="4125754"/>
            <a:ext cx="0" cy="743406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71D733C-885D-4BB5-92D2-A672662746E5}"/>
              </a:ext>
            </a:extLst>
          </p:cNvPr>
          <p:cNvSpPr txBox="1"/>
          <p:nvPr/>
        </p:nvSpPr>
        <p:spPr>
          <a:xfrm>
            <a:off x="3642467" y="1628800"/>
            <a:ext cx="3187091" cy="492445"/>
          </a:xfrm>
          <a:prstGeom prst="rect">
            <a:avLst/>
          </a:prstGeom>
          <a:noFill/>
        </p:spPr>
        <p:txBody>
          <a:bodyPr wrap="none" lIns="91440" tIns="45721" rIns="91440" bIns="45721" rtlCol="0">
            <a:spAutoFit/>
          </a:bodyPr>
          <a:lstStyle/>
          <a:p>
            <a:pPr algn="ctr">
              <a:defRPr/>
            </a:pPr>
            <a:r>
              <a:rPr lang="ru-RU" sz="1300" dirty="0">
                <a:solidFill>
                  <a:srgbClr val="1F4E79"/>
                </a:solidFill>
                <a:latin typeface="Arial Black" panose="020B0A04020102020204" pitchFamily="34" charset="0"/>
              </a:rPr>
              <a:t>ЗНАНИЕ:</a:t>
            </a:r>
          </a:p>
          <a:p>
            <a:pPr algn="ctr">
              <a:defRPr/>
            </a:pPr>
            <a:r>
              <a:rPr lang="ru-RU" sz="1300" dirty="0">
                <a:solidFill>
                  <a:srgbClr val="1F4E79"/>
                </a:solidFill>
                <a:latin typeface="Arial Black" panose="020B0A04020102020204" pitchFamily="34" charset="0"/>
              </a:rPr>
              <a:t>КАЧЕСТВО И ОБЪЕКТИВНОСТЬ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0A0CE2EB-94FF-4D2D-AB09-C64C70261954}"/>
              </a:ext>
            </a:extLst>
          </p:cNvPr>
          <p:cNvSpPr txBox="1"/>
          <p:nvPr/>
        </p:nvSpPr>
        <p:spPr>
          <a:xfrm>
            <a:off x="7070915" y="1669235"/>
            <a:ext cx="1468671" cy="292390"/>
          </a:xfrm>
          <a:prstGeom prst="rect">
            <a:avLst/>
          </a:prstGeom>
          <a:noFill/>
        </p:spPr>
        <p:txBody>
          <a:bodyPr wrap="none" lIns="91440" tIns="45721" rIns="91440" bIns="45721" rtlCol="0">
            <a:spAutoFit/>
          </a:bodyPr>
          <a:lstStyle/>
          <a:p>
            <a:pPr algn="ctr">
              <a:defRPr/>
            </a:pPr>
            <a:r>
              <a:rPr lang="ru-RU" sz="1300" dirty="0">
                <a:solidFill>
                  <a:srgbClr val="1F4E79"/>
                </a:solidFill>
                <a:latin typeface="Arial Black" panose="020B0A04020102020204" pitchFamily="34" charset="0"/>
              </a:rPr>
              <a:t>ТВОРЧЕСТВО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85C0075D-7ED0-47FE-817B-D5E69138ECD3}"/>
              </a:ext>
            </a:extLst>
          </p:cNvPr>
          <p:cNvSpPr txBox="1"/>
          <p:nvPr/>
        </p:nvSpPr>
        <p:spPr>
          <a:xfrm>
            <a:off x="9524443" y="1661095"/>
            <a:ext cx="2058576" cy="292390"/>
          </a:xfrm>
          <a:prstGeom prst="rect">
            <a:avLst/>
          </a:prstGeom>
          <a:noFill/>
        </p:spPr>
        <p:txBody>
          <a:bodyPr wrap="none" lIns="91440" tIns="45721" rIns="91440" bIns="45721" rtlCol="0">
            <a:spAutoFit/>
          </a:bodyPr>
          <a:lstStyle/>
          <a:p>
            <a:pPr algn="ctr">
              <a:defRPr/>
            </a:pPr>
            <a:r>
              <a:rPr lang="ru-RU" sz="1300" dirty="0">
                <a:solidFill>
                  <a:srgbClr val="1F4E79"/>
                </a:solidFill>
                <a:latin typeface="Arial Black" panose="020B0A04020102020204" pitchFamily="34" charset="0"/>
              </a:rPr>
              <a:t>ПРОФОРИЕНТАЦИЯ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9F5A9521-9F52-4BFE-BCE0-9A6A3D38A404}"/>
              </a:ext>
            </a:extLst>
          </p:cNvPr>
          <p:cNvSpPr txBox="1"/>
          <p:nvPr/>
        </p:nvSpPr>
        <p:spPr>
          <a:xfrm>
            <a:off x="5902982" y="5013176"/>
            <a:ext cx="1217000" cy="292390"/>
          </a:xfrm>
          <a:prstGeom prst="rect">
            <a:avLst/>
          </a:prstGeom>
          <a:noFill/>
        </p:spPr>
        <p:txBody>
          <a:bodyPr wrap="none" lIns="91440" tIns="45721" rIns="91440" bIns="45721" rtlCol="0">
            <a:spAutoFit/>
          </a:bodyPr>
          <a:lstStyle/>
          <a:p>
            <a:pPr algn="ctr">
              <a:defRPr/>
            </a:pPr>
            <a:r>
              <a:rPr lang="ru-RU" sz="1300" dirty="0">
                <a:solidFill>
                  <a:srgbClr val="1F4E79"/>
                </a:solidFill>
                <a:latin typeface="Arial Black" panose="020B0A04020102020204" pitchFamily="34" charset="0"/>
              </a:rPr>
              <a:t>ЗДОРОВЬЕ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7FB44221-0AA1-486B-8FBD-E20A5E8D80F0}"/>
              </a:ext>
            </a:extLst>
          </p:cNvPr>
          <p:cNvSpPr txBox="1"/>
          <p:nvPr/>
        </p:nvSpPr>
        <p:spPr>
          <a:xfrm>
            <a:off x="8472480" y="5013176"/>
            <a:ext cx="1511952" cy="292390"/>
          </a:xfrm>
          <a:prstGeom prst="rect">
            <a:avLst/>
          </a:prstGeom>
          <a:noFill/>
        </p:spPr>
        <p:txBody>
          <a:bodyPr wrap="none" lIns="91440" tIns="45721" rIns="91440" bIns="45721" rtlCol="0">
            <a:spAutoFit/>
          </a:bodyPr>
          <a:lstStyle/>
          <a:p>
            <a:pPr algn="ctr">
              <a:defRPr/>
            </a:pPr>
            <a:r>
              <a:rPr lang="ru-RU" sz="1300" dirty="0">
                <a:solidFill>
                  <a:srgbClr val="1F4E79"/>
                </a:solidFill>
                <a:latin typeface="Arial Black" panose="020B0A04020102020204" pitchFamily="34" charset="0"/>
              </a:rPr>
              <a:t>ВОСПИТАНИЕ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FC7BD3C4-2E8F-4E1C-97CA-9DAB7DE5D15A}"/>
              </a:ext>
            </a:extLst>
          </p:cNvPr>
          <p:cNvSpPr txBox="1"/>
          <p:nvPr/>
        </p:nvSpPr>
        <p:spPr>
          <a:xfrm>
            <a:off x="3867197" y="2067355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знание добывай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7BF79AC4-603C-4E46-94CC-114ADBB1BF8C}"/>
              </a:ext>
            </a:extLst>
          </p:cNvPr>
          <p:cNvSpPr txBox="1"/>
          <p:nvPr/>
        </p:nvSpPr>
        <p:spPr>
          <a:xfrm>
            <a:off x="6527613" y="2032457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талант развивай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16D52B28-FDCE-431B-A0B7-21D9A0F396F4}"/>
              </a:ext>
            </a:extLst>
          </p:cNvPr>
          <p:cNvSpPr txBox="1"/>
          <p:nvPr/>
        </p:nvSpPr>
        <p:spPr>
          <a:xfrm>
            <a:off x="7888292" y="5229200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традиции храни и создавай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D828744E-9162-4B29-9B02-0AE9BAAD6A79}"/>
              </a:ext>
            </a:extLst>
          </p:cNvPr>
          <p:cNvSpPr txBox="1"/>
          <p:nvPr/>
        </p:nvSpPr>
        <p:spPr>
          <a:xfrm>
            <a:off x="9216454" y="2038665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профессию выбирай</a:t>
            </a:r>
          </a:p>
        </p:txBody>
      </p:sp>
      <p:pic>
        <p:nvPicPr>
          <p:cNvPr id="109" name="Рисунок 108" descr="Социальная сеть">
            <a:extLst>
              <a:ext uri="{FF2B5EF4-FFF2-40B4-BE49-F238E27FC236}">
                <a16:creationId xmlns:a16="http://schemas.microsoft.com/office/drawing/2014/main" xmlns="" id="{9B5E9182-A1AA-474E-B488-94D8E8AAD3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21351" y="3816389"/>
            <a:ext cx="758268" cy="758268"/>
          </a:xfrm>
          <a:prstGeom prst="rect">
            <a:avLst/>
          </a:prstGeom>
        </p:spPr>
      </p:pic>
      <p:pic>
        <p:nvPicPr>
          <p:cNvPr id="128" name="Рисунок 127" descr="Сердце">
            <a:extLst>
              <a:ext uri="{FF2B5EF4-FFF2-40B4-BE49-F238E27FC236}">
                <a16:creationId xmlns:a16="http://schemas.microsoft.com/office/drawing/2014/main" xmlns="" id="{6E6FFA2C-6669-48D6-ACD2-EECA289C2D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143907" y="2937913"/>
            <a:ext cx="725796" cy="725795"/>
          </a:xfrm>
          <a:prstGeom prst="rect">
            <a:avLst/>
          </a:prstGeom>
        </p:spPr>
      </p:pic>
      <p:pic>
        <p:nvPicPr>
          <p:cNvPr id="152" name="Рисунок 151" descr="Скрипичный ключ">
            <a:extLst>
              <a:ext uri="{FF2B5EF4-FFF2-40B4-BE49-F238E27FC236}">
                <a16:creationId xmlns:a16="http://schemas.microsoft.com/office/drawing/2014/main" xmlns="" id="{17C6C459-FEAD-4F67-A8FE-3E0B9A585C1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355624" y="3763740"/>
            <a:ext cx="899257" cy="899257"/>
          </a:xfrm>
          <a:prstGeom prst="rect">
            <a:avLst/>
          </a:prstGeom>
        </p:spPr>
      </p:pic>
      <p:pic>
        <p:nvPicPr>
          <p:cNvPr id="202" name="Рисунок 201" descr="Академическая шапочка">
            <a:extLst>
              <a:ext uri="{FF2B5EF4-FFF2-40B4-BE49-F238E27FC236}">
                <a16:creationId xmlns:a16="http://schemas.microsoft.com/office/drawing/2014/main" xmlns="" id="{49A2AE2E-20E4-4BDE-ABD7-9E8716796E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762811" y="3789878"/>
            <a:ext cx="826583" cy="826583"/>
          </a:xfrm>
          <a:prstGeom prst="rect">
            <a:avLst/>
          </a:prstGeom>
        </p:spPr>
      </p:pic>
      <p:sp>
        <p:nvSpPr>
          <p:cNvPr id="203" name="Прямоугольник 202">
            <a:extLst>
              <a:ext uri="{FF2B5EF4-FFF2-40B4-BE49-F238E27FC236}">
                <a16:creationId xmlns:a16="http://schemas.microsoft.com/office/drawing/2014/main" xmlns="" id="{9C407536-E2F7-4750-B88A-0E0C2503010F}"/>
              </a:ext>
            </a:extLst>
          </p:cNvPr>
          <p:cNvSpPr/>
          <p:nvPr/>
        </p:nvSpPr>
        <p:spPr>
          <a:xfrm>
            <a:off x="1" y="836712"/>
            <a:ext cx="3158059" cy="5840952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40" tIns="45721" rIns="91440" bIns="45721" rtlCol="0" anchor="ctr"/>
          <a:lstStyle/>
          <a:p>
            <a:pPr algn="ctr"/>
            <a:endParaRPr lang="ru-RU" dirty="0"/>
          </a:p>
        </p:txBody>
      </p:sp>
      <p:cxnSp>
        <p:nvCxnSpPr>
          <p:cNvPr id="204" name="Прямая соединительная линия 203">
            <a:extLst>
              <a:ext uri="{FF2B5EF4-FFF2-40B4-BE49-F238E27FC236}">
                <a16:creationId xmlns:a16="http://schemas.microsoft.com/office/drawing/2014/main" xmlns="" id="{4026096F-7B57-4FFE-A271-87F0A4841DB0}"/>
              </a:ext>
            </a:extLst>
          </p:cNvPr>
          <p:cNvCxnSpPr>
            <a:cxnSpLocks/>
          </p:cNvCxnSpPr>
          <p:nvPr/>
        </p:nvCxnSpPr>
        <p:spPr>
          <a:xfrm flipH="1">
            <a:off x="191344" y="980728"/>
            <a:ext cx="1" cy="5505768"/>
          </a:xfrm>
          <a:prstGeom prst="line">
            <a:avLst/>
          </a:prstGeom>
          <a:ln w="57150">
            <a:solidFill>
              <a:srgbClr val="3AA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Box 204"/>
          <p:cNvSpPr txBox="1"/>
          <p:nvPr/>
        </p:nvSpPr>
        <p:spPr>
          <a:xfrm>
            <a:off x="263352" y="954547"/>
            <a:ext cx="2814067" cy="569386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1" rIns="91440" bIns="45721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Принципы школы: 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 Narrow" panose="020B0606020202030204" pitchFamily="34" charset="0"/>
                <a:cs typeface="Arabic Typesetting" panose="03020402040406030203" pitchFamily="66" charset="-78"/>
              </a:rPr>
              <a:t>обеспечение доступности качественного образования и равных возможностей для всех обучающихся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 Narrow" panose="020B0606020202030204" pitchFamily="34" charset="0"/>
                <a:cs typeface="Arabic Typesetting" panose="03020402040406030203" pitchFamily="66" charset="-78"/>
              </a:rPr>
              <a:t>сохранение здоровья и обеспечение безопасности обучающихся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 Narrow" panose="020B0606020202030204" pitchFamily="34" charset="0"/>
                <a:cs typeface="Arabic Typesetting" panose="03020402040406030203" pitchFamily="66" charset="-78"/>
              </a:rPr>
              <a:t>непрерывное совершенствование  качества образования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 Narrow" panose="020B0606020202030204" pitchFamily="34" charset="0"/>
                <a:cs typeface="Arabic Typesetting" panose="03020402040406030203" pitchFamily="66" charset="-78"/>
              </a:rPr>
              <a:t>развитие обучающихся (интеллект, талант, личность)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 Narrow" panose="020B0606020202030204" pitchFamily="34" charset="0"/>
                <a:cs typeface="Arabic Typesetting" panose="03020402040406030203" pitchFamily="66" charset="-78"/>
              </a:rPr>
              <a:t>социализация и выбор жизненного пути обучающихся (мировоззрение, традиции, профессия</a:t>
            </a:r>
            <a:r>
              <a:rPr lang="ru-RU" sz="1400" b="1" dirty="0" smtClean="0">
                <a:latin typeface="Arial Narrow" panose="020B0606020202030204" pitchFamily="34" charset="0"/>
                <a:cs typeface="Arabic Typesetting" panose="03020402040406030203" pitchFamily="66" charset="-78"/>
              </a:rPr>
              <a:t>)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Arabic Typesetting" panose="03020402040406030203" pitchFamily="66" charset="-78"/>
              </a:rPr>
              <a:t>поддержка учительства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Arabic Typesetting" panose="03020402040406030203" pitchFamily="66" charset="-78"/>
              </a:rPr>
              <a:t>участие каждого в создании комфортного и безопасного школьного климата (детско-взрослая общность)</a:t>
            </a:r>
          </a:p>
          <a:p>
            <a:pPr marL="285751" indent="-285751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Arabic Typesetting" panose="03020402040406030203" pitchFamily="66" charset="-78"/>
              </a:rPr>
              <a:t>конструирование современной образовательной среды (обучение, опыт, демонстрация)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43872" y="1052736"/>
            <a:ext cx="6074099" cy="830999"/>
          </a:xfrm>
          <a:prstGeom prst="rect">
            <a:avLst/>
          </a:prstGeom>
          <a:noFill/>
        </p:spPr>
        <p:txBody>
          <a:bodyPr wrap="none" lIns="91440" tIns="45721" rIns="91440" bIns="45721" rtlCol="0">
            <a:spAutoFit/>
          </a:bodyPr>
          <a:lstStyle/>
          <a:p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Пять ключей к твоему будущему: </a:t>
            </a:r>
          </a:p>
          <a:p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4680" y="44624"/>
            <a:ext cx="12097344" cy="880243"/>
          </a:xfrm>
          <a:prstGeom prst="rect">
            <a:avLst/>
          </a:prstGeom>
        </p:spPr>
        <p:txBody>
          <a:bodyPr wrap="square" lIns="91440" tIns="45721" rIns="91440" bIns="45721">
            <a:sp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Минпросвещения России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центр образования, воспитания и просвещения,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объединяющий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территориально и духовно детей и взрослых, разные поколения,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разные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профессии, разные социальные группы для обретения смысла жизни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познание, созидание, нравственные ценности для творческого построения будущего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каждого и всех в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7" name="Рисунок 206" descr="Семья с мальчиком">
            <a:extLst>
              <a:ext uri="{FF2B5EF4-FFF2-40B4-BE49-F238E27FC236}">
                <a16:creationId xmlns:a16="http://schemas.microsoft.com/office/drawing/2014/main" xmlns="" id="{67F8D3DF-FFCD-48B0-8209-7D031E11D2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8860600" y="2968957"/>
            <a:ext cx="681536" cy="68153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2"/>
          </p:nvPr>
        </p:nvSpPr>
        <p:spPr>
          <a:xfrm>
            <a:off x="11834882" y="6532323"/>
            <a:ext cx="357118" cy="351208"/>
          </a:xfrm>
        </p:spPr>
        <p:txBody>
          <a:bodyPr/>
          <a:lstStyle/>
          <a:p>
            <a:fld id="{86CB4B4D-7CA3-9044-876B-883B54F8677D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21" t="23645" r="6256" b="23781"/>
          <a:stretch/>
        </p:blipFill>
        <p:spPr>
          <a:xfrm>
            <a:off x="4295800" y="5799998"/>
            <a:ext cx="1440160" cy="864096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9F5A9521-9F52-4BFE-BCE0-9A6A3D38A404}"/>
              </a:ext>
            </a:extLst>
          </p:cNvPr>
          <p:cNvSpPr txBox="1"/>
          <p:nvPr/>
        </p:nvSpPr>
        <p:spPr>
          <a:xfrm>
            <a:off x="4611913" y="5589240"/>
            <a:ext cx="1271120" cy="292390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>
              <a:defRPr/>
            </a:pPr>
            <a:r>
              <a:rPr lang="ru-RU" sz="1300" dirty="0">
                <a:solidFill>
                  <a:srgbClr val="008000"/>
                </a:solidFill>
                <a:latin typeface="Arial Black" panose="020B0A04020102020204" pitchFamily="34" charset="0"/>
              </a:rPr>
              <a:t>УЧИТЕЛЬ</a:t>
            </a: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21" t="23645" r="6256" b="23781"/>
          <a:stretch/>
        </p:blipFill>
        <p:spPr>
          <a:xfrm>
            <a:off x="6888088" y="5733256"/>
            <a:ext cx="1440160" cy="864096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21" t="23645" r="6256" b="23781"/>
          <a:stretch/>
        </p:blipFill>
        <p:spPr>
          <a:xfrm>
            <a:off x="9696400" y="5813568"/>
            <a:ext cx="1440160" cy="864096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9F5A9521-9F52-4BFE-BCE0-9A6A3D38A404}"/>
              </a:ext>
            </a:extLst>
          </p:cNvPr>
          <p:cNvSpPr txBox="1"/>
          <p:nvPr/>
        </p:nvSpPr>
        <p:spPr>
          <a:xfrm>
            <a:off x="6690275" y="5589240"/>
            <a:ext cx="2675651" cy="292390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ШКОЛЬНЫЙ КЛИМАТ</a:t>
            </a:r>
            <a:endParaRPr lang="ru-RU" sz="13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F5A9521-9F52-4BFE-BCE0-9A6A3D38A404}"/>
              </a:ext>
            </a:extLst>
          </p:cNvPr>
          <p:cNvSpPr txBox="1"/>
          <p:nvPr/>
        </p:nvSpPr>
        <p:spPr>
          <a:xfrm>
            <a:off x="9330664" y="5589240"/>
            <a:ext cx="2832858" cy="292390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>
              <a:defRPr/>
            </a:pPr>
            <a:r>
              <a:rPr lang="ru-RU" sz="1300" dirty="0">
                <a:solidFill>
                  <a:srgbClr val="008000"/>
                </a:solidFill>
                <a:latin typeface="Arial Black" panose="020B0A04020102020204" pitchFamily="34" charset="0"/>
              </a:rPr>
              <a:t>ОБРАЗОВАТЕЛЬНАЯ СРЕДА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26E5D720-B297-4218-92DE-55380B145463}"/>
              </a:ext>
            </a:extLst>
          </p:cNvPr>
          <p:cNvSpPr txBox="1"/>
          <p:nvPr/>
        </p:nvSpPr>
        <p:spPr>
          <a:xfrm>
            <a:off x="3863752" y="6525344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Учителями славится Россия!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26E5D720-B297-4218-92DE-55380B145463}"/>
              </a:ext>
            </a:extLst>
          </p:cNvPr>
          <p:cNvSpPr txBox="1"/>
          <p:nvPr/>
        </p:nvSpPr>
        <p:spPr>
          <a:xfrm>
            <a:off x="6502831" y="6525344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Важней всего погода в школе!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26E5D720-B297-4218-92DE-55380B145463}"/>
              </a:ext>
            </a:extLst>
          </p:cNvPr>
          <p:cNvSpPr txBox="1"/>
          <p:nvPr/>
        </p:nvSpPr>
        <p:spPr>
          <a:xfrm>
            <a:off x="9330664" y="6525344"/>
            <a:ext cx="2712194" cy="307779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Среда семь дней в неделю!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xmlns="" id="{D642CA83-79D6-4482-A1B2-A856FDEF6C96}"/>
              </a:ext>
            </a:extLst>
          </p:cNvPr>
          <p:cNvCxnSpPr>
            <a:cxnSpLocks/>
          </p:cNvCxnSpPr>
          <p:nvPr/>
        </p:nvCxnSpPr>
        <p:spPr>
          <a:xfrm flipH="1" flipV="1">
            <a:off x="4094960" y="5523396"/>
            <a:ext cx="7918481" cy="13583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28224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24680" y="-15192"/>
            <a:ext cx="9000079" cy="646333"/>
          </a:xfrm>
          <a:prstGeom prst="rect">
            <a:avLst/>
          </a:prstGeom>
        </p:spPr>
        <p:txBody>
          <a:bodyPr wrap="square" lIns="91440" tIns="45721" rIns="91440" bIns="45721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1F377B"/>
                </a:solidFill>
                <a:latin typeface="Calibri" panose="020F0502020204030204"/>
              </a:rPr>
              <a:t>Единое образовательное пространство (обучение и воспитание): </a:t>
            </a:r>
          </a:p>
          <a:p>
            <a:pPr>
              <a:defRPr/>
            </a:pPr>
            <a:r>
              <a:rPr lang="ru-RU" b="1" dirty="0">
                <a:solidFill>
                  <a:srgbClr val="1F377B"/>
                </a:solidFill>
                <a:latin typeface="Calibri" panose="020F0502020204030204"/>
              </a:rPr>
              <a:t>критерии образа будущего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301169" y="3526017"/>
            <a:ext cx="11593308" cy="46999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847528" y="3445088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485015" y="3445088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973995" y="3445088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403954" y="3445088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7752184" y="3445088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4085" y="3585275"/>
            <a:ext cx="2497800" cy="535533"/>
          </a:xfrm>
          <a:prstGeom prst="rect">
            <a:avLst/>
          </a:prstGeom>
        </p:spPr>
        <p:txBody>
          <a:bodyPr wrap="none" lIns="91440" tIns="45721" rIns="91440" bIns="45721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ЗНАНИЕ: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качество и объективность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09971" y="3162452"/>
            <a:ext cx="1385829" cy="338556"/>
          </a:xfrm>
          <a:prstGeom prst="rect">
            <a:avLst/>
          </a:prstGeom>
        </p:spPr>
        <p:txBody>
          <a:bodyPr wrap="none" lIns="91440" tIns="45721" rIns="91440" bIns="45721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ВОСПИТАНИЕ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88240" y="3652814"/>
            <a:ext cx="1134221" cy="338556"/>
          </a:xfrm>
          <a:prstGeom prst="rect">
            <a:avLst/>
          </a:prstGeom>
        </p:spPr>
        <p:txBody>
          <a:bodyPr wrap="none" lIns="91440" tIns="45721" rIns="91440" bIns="45721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ЗДОРОВЬЕ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91944" y="3088005"/>
            <a:ext cx="1967718" cy="338556"/>
          </a:xfrm>
          <a:prstGeom prst="rect">
            <a:avLst/>
          </a:prstGeom>
        </p:spPr>
        <p:txBody>
          <a:bodyPr wrap="none" lIns="91440" tIns="45721" rIns="91440" bIns="45721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ПРОФОРИЕНТАЦИЯ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968208" y="2955073"/>
            <a:ext cx="2000956" cy="483083"/>
          </a:xfrm>
          <a:prstGeom prst="rect">
            <a:avLst/>
          </a:prstGeom>
        </p:spPr>
        <p:txBody>
          <a:bodyPr wrap="square" lIns="91440" tIns="45721" rIns="91440" bIns="45721">
            <a:spAutoFit/>
          </a:bodyPr>
          <a:lstStyle/>
          <a:p>
            <a:pPr algn="ctr">
              <a:lnSpc>
                <a:spcPts val="1500"/>
              </a:lnSpc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ОБРАЗОВАТЕЛЬНАЯ СРЕДА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176120" y="3573016"/>
            <a:ext cx="1328184" cy="338556"/>
          </a:xfrm>
          <a:prstGeom prst="rect">
            <a:avLst/>
          </a:prstGeom>
        </p:spPr>
        <p:txBody>
          <a:bodyPr wrap="none" lIns="91440" tIns="45721" rIns="91440" bIns="45721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ТВОРЧЕСТВО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0A7BDF62-93A8-4573-99FB-385FFCCE9778}"/>
              </a:ext>
            </a:extLst>
          </p:cNvPr>
          <p:cNvSpPr txBox="1"/>
          <p:nvPr/>
        </p:nvSpPr>
        <p:spPr>
          <a:xfrm>
            <a:off x="47328" y="4176948"/>
            <a:ext cx="4134534" cy="2708436"/>
          </a:xfrm>
          <a:prstGeom prst="rect">
            <a:avLst/>
          </a:prstGeom>
          <a:noFill/>
        </p:spPr>
        <p:txBody>
          <a:bodyPr wrap="square" lIns="91440" tIns="45721" rIns="91440" bIns="45721">
            <a:spAutoFit/>
          </a:bodyPr>
          <a:lstStyle/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Единые примерные рабочие программы, </a:t>
            </a:r>
            <a:br>
              <a:rPr lang="ru-RU" sz="10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единое календарно-тематическое планирование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Единые подходы к составлению расписания уроков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</a:rPr>
              <a:t>Объективная внутришкольная система </a:t>
            </a:r>
          </a:p>
          <a:p>
            <a:pPr marL="180974" indent="87313">
              <a:defRPr/>
            </a:pPr>
            <a:r>
              <a:rPr lang="ru-RU" sz="1000" dirty="0">
                <a:solidFill>
                  <a:prstClr val="black"/>
                </a:solidFill>
              </a:rPr>
              <a:t>оценивания (в том числе ВПР) </a:t>
            </a:r>
          </a:p>
          <a:p>
            <a:pPr marL="228600" indent="-228600">
              <a:buFont typeface="+mj-lt"/>
              <a:buAutoNum type="arabicPeriod" startAt="4"/>
              <a:defRPr/>
            </a:pPr>
            <a:r>
              <a:rPr lang="ru-RU" sz="1000" dirty="0">
                <a:solidFill>
                  <a:prstClr val="black"/>
                </a:solidFill>
              </a:rPr>
              <a:t>Единые рекомендации по контрольным работам и домашним заданиям</a:t>
            </a:r>
          </a:p>
          <a:p>
            <a:pPr marL="228600" indent="-228600">
              <a:buFont typeface="+mj-lt"/>
              <a:buAutoNum type="arabicPeriod" startAt="4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Единая линейка учебников</a:t>
            </a:r>
          </a:p>
          <a:p>
            <a:pPr marL="228600" indent="-228600">
              <a:buFont typeface="+mj-lt"/>
              <a:buAutoNum type="arabicPeriod" startAt="4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Примерные углубленные программы (с 7 класса)</a:t>
            </a:r>
          </a:p>
          <a:p>
            <a:pPr marL="228600" indent="-228600">
              <a:buFont typeface="+mj-lt"/>
              <a:buAutoNum type="arabicPeriod" startAt="4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Внеурочная деятельность (10 часов рекомендованных курсов)</a:t>
            </a:r>
          </a:p>
          <a:p>
            <a:pPr marL="228600" indent="-228600">
              <a:buFont typeface="+mj-lt"/>
              <a:buAutoNum type="arabicPeriod" startAt="4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Проектная и исследовательская деятельность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Сетевая форма обучения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Наставничество (поддержка молодых учителей)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ru-RU" sz="1000" dirty="0">
                <a:solidFill>
                  <a:prstClr val="black"/>
                </a:solidFill>
              </a:rPr>
              <a:t>Современный модульный курс «Технологии» - платформа технологического образования, кластер формирования </a:t>
            </a:r>
            <a:r>
              <a:rPr lang="ru-RU" sz="1000" dirty="0" err="1">
                <a:solidFill>
                  <a:prstClr val="black"/>
                </a:solidFill>
              </a:rPr>
              <a:t>метапредметных</a:t>
            </a:r>
            <a:r>
              <a:rPr lang="ru-RU" sz="1000" dirty="0">
                <a:solidFill>
                  <a:prstClr val="black"/>
                </a:solidFill>
              </a:rPr>
              <a:t> результатов образования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ru-RU" sz="1000" dirty="0" smtClean="0">
                <a:solidFill>
                  <a:prstClr val="black"/>
                </a:solidFill>
                <a:latin typeface="Calibri" panose="020F0502020204030204"/>
              </a:rPr>
              <a:t>Методическая служба</a:t>
            </a:r>
            <a:endParaRPr lang="ru-RU" sz="1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44D4AEB3-BDFC-42F8-96A6-912ED77A427D}"/>
              </a:ext>
            </a:extLst>
          </p:cNvPr>
          <p:cNvSpPr txBox="1"/>
          <p:nvPr/>
        </p:nvSpPr>
        <p:spPr>
          <a:xfrm>
            <a:off x="2207568" y="544610"/>
            <a:ext cx="3095389" cy="2585325"/>
          </a:xfrm>
          <a:prstGeom prst="rect">
            <a:avLst/>
          </a:prstGeom>
          <a:noFill/>
        </p:spPr>
        <p:txBody>
          <a:bodyPr wrap="square" lIns="91440" tIns="45721" rIns="91440" bIns="45721">
            <a:spAutoFit/>
          </a:bodyPr>
          <a:lstStyle>
            <a:defPPr>
              <a:defRPr lang="ru-RU"/>
            </a:defPPr>
            <a:lvl1pPr marL="228600" indent="-228600">
              <a:buFont typeface="+mj-lt"/>
              <a:buAutoNum type="arabicPeriod"/>
              <a:defRPr sz="1050"/>
            </a:lvl1pPr>
          </a:lstStyle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Рабочая программа воспитания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Календарный план воспитательной работы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Советник по воспитанию 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Штаб воспитательной работы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Единые подходы к работе с родительским сообществом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Комната  детских инициатив/ученического самоуправления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Государственная символика (флаг, герб, гимн)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Ученическое самоуправление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Детские и молодежные общественные объединения </a:t>
            </a:r>
            <a:br>
              <a:rPr lang="ru-RU" sz="900" dirty="0">
                <a:solidFill>
                  <a:schemeClr val="tx1"/>
                </a:solidFill>
              </a:rPr>
            </a:br>
            <a:r>
              <a:rPr lang="ru-RU" sz="900" dirty="0" smtClean="0">
                <a:solidFill>
                  <a:schemeClr val="tx1"/>
                </a:solidFill>
              </a:rPr>
              <a:t>(РДШ, «</a:t>
            </a:r>
            <a:r>
              <a:rPr lang="ru-RU" sz="900" dirty="0" err="1" smtClean="0">
                <a:solidFill>
                  <a:schemeClr val="tx1"/>
                </a:solidFill>
              </a:rPr>
              <a:t>Юнармия</a:t>
            </a:r>
            <a:r>
              <a:rPr lang="ru-RU" sz="900" dirty="0" smtClean="0">
                <a:solidFill>
                  <a:schemeClr val="tx1"/>
                </a:solidFill>
              </a:rPr>
              <a:t>», «Большая перемена», «Орлята России»)</a:t>
            </a:r>
            <a:endParaRPr lang="ru-RU" sz="9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Программы краеведения и школьного туризма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</a:rPr>
              <a:t>Повышение квалификации педагогических </a:t>
            </a:r>
            <a:br>
              <a:rPr lang="ru-RU" sz="900" dirty="0">
                <a:solidFill>
                  <a:schemeClr val="tx1"/>
                </a:solidFill>
              </a:rPr>
            </a:br>
            <a:r>
              <a:rPr lang="ru-RU" sz="900" dirty="0">
                <a:solidFill>
                  <a:schemeClr val="tx1"/>
                </a:solidFill>
              </a:rPr>
              <a:t>работников в сфере воспитания</a:t>
            </a: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  <a:cs typeface="Arial" panose="020B0604020202020204" pitchFamily="34" charset="0"/>
              </a:rPr>
              <a:t>Подходы к оценке качества </a:t>
            </a:r>
            <a:r>
              <a:rPr lang="ru-RU" sz="900" dirty="0" smtClean="0">
                <a:solidFill>
                  <a:schemeClr val="tx1"/>
                </a:solidFill>
                <a:cs typeface="Arial" panose="020B0604020202020204" pitchFamily="34" charset="0"/>
              </a:rPr>
              <a:t>ВР</a:t>
            </a:r>
          </a:p>
          <a:p>
            <a:pPr>
              <a:defRPr/>
            </a:pPr>
            <a:r>
              <a:rPr lang="ru-RU" sz="900" dirty="0" smtClean="0">
                <a:solidFill>
                  <a:schemeClr val="tx1"/>
                </a:solidFill>
                <a:cs typeface="Arial" panose="020B0604020202020204" pitchFamily="34" charset="0"/>
              </a:rPr>
              <a:t>Волонтёрское движение</a:t>
            </a:r>
            <a:endParaRPr lang="ru-RU" sz="9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55065389-394F-4F8C-AAD2-A86CF5EB9ABA}"/>
              </a:ext>
            </a:extLst>
          </p:cNvPr>
          <p:cNvSpPr txBox="1"/>
          <p:nvPr/>
        </p:nvSpPr>
        <p:spPr>
          <a:xfrm>
            <a:off x="4007769" y="4176948"/>
            <a:ext cx="2289952" cy="2400659"/>
          </a:xfrm>
          <a:prstGeom prst="rect">
            <a:avLst/>
          </a:prstGeom>
          <a:noFill/>
        </p:spPr>
        <p:txBody>
          <a:bodyPr wrap="square" lIns="91440" tIns="45721" rIns="91440" bIns="45721">
            <a:spAutoFit/>
          </a:bodyPr>
          <a:lstStyle>
            <a:defPPr>
              <a:defRPr lang="ru-RU"/>
            </a:defPPr>
            <a:lvl1pPr marL="228600" indent="-228600">
              <a:buFont typeface="+mj-lt"/>
              <a:buAutoNum type="arabicPeriod"/>
              <a:defRPr sz="1050"/>
            </a:lvl1pPr>
          </a:lstStyle>
          <a:p>
            <a:pPr>
              <a:defRPr/>
            </a:pPr>
            <a:r>
              <a:rPr lang="ru-RU" sz="1000" dirty="0">
                <a:solidFill>
                  <a:prstClr val="black"/>
                </a:solidFill>
              </a:rPr>
              <a:t>Единые рекомендации по здоровьесбережению в школе, в том числе при занятиях за ПК</a:t>
            </a:r>
            <a:endParaRPr lang="ru-RU" sz="10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Среда без ПАВ (наркотики, алкоголь, табак)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ГТО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</a:rPr>
              <a:t>Летний оздоровительный лагерь (в том числе тематические смены)</a:t>
            </a:r>
            <a:endParaRPr lang="ru-RU" sz="10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ru-RU" sz="1000" dirty="0" smtClean="0">
                <a:solidFill>
                  <a:prstClr val="black"/>
                </a:solidFill>
                <a:latin typeface="Calibri" panose="020F0502020204030204"/>
              </a:rPr>
              <a:t>Доступность </a:t>
            </a: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спортивной инфраструктуры для семей с детьми (во внеклассное время)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Горячее питание (единое меню, родительский контроль)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Школьные спортивные команды</a:t>
            </a:r>
          </a:p>
          <a:p>
            <a:pPr>
              <a:defRPr/>
            </a:pPr>
            <a:endParaRPr lang="ru-RU" sz="1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002538" y="332656"/>
            <a:ext cx="2576412" cy="2092883"/>
          </a:xfrm>
          <a:prstGeom prst="rect">
            <a:avLst/>
          </a:prstGeom>
          <a:noFill/>
        </p:spPr>
        <p:txBody>
          <a:bodyPr wrap="square" lIns="91440" tIns="45721" rIns="91440" bIns="45721">
            <a:spAutoFit/>
          </a:bodyPr>
          <a:lstStyle/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Система профпроб в разных профессиях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Тематические экскурсии и события с участием профессиональных сообществ, бизнеса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 smtClean="0">
                <a:solidFill>
                  <a:prstClr val="black"/>
                </a:solidFill>
                <a:latin typeface="Calibri" panose="020F0502020204030204"/>
              </a:rPr>
              <a:t>Программа </a:t>
            </a: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«Билет в будущее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/>
              </a:rPr>
              <a:t>»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Сетевые программы профориентации совместно с колледжами, вузами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Психологическое и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/>
              </a:rPr>
              <a:t>тьюторское</a:t>
            </a: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 сопровождение выбора профессии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Вовлечение семьи в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/>
              </a:rPr>
              <a:t>профориентационный</a:t>
            </a: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 процесс</a:t>
            </a:r>
          </a:p>
          <a:p>
            <a:pPr marL="228600" indent="-228600">
              <a:buFont typeface="+mj-lt"/>
              <a:buAutoNum type="arabicPeriod"/>
              <a:defRPr/>
            </a:pPr>
            <a:endParaRPr lang="ru-RU" sz="1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329574" y="190086"/>
            <a:ext cx="2432456" cy="2739213"/>
          </a:xfrm>
          <a:prstGeom prst="rect">
            <a:avLst/>
          </a:prstGeom>
          <a:noFill/>
        </p:spPr>
        <p:txBody>
          <a:bodyPr wrap="square" lIns="91440" tIns="45721" rIns="91440" bIns="45721">
            <a:spAutoFit/>
          </a:bodyPr>
          <a:lstStyle/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Трансформируемое </a:t>
            </a:r>
            <a:r>
              <a:rPr lang="ru-RU" sz="900" dirty="0">
                <a:solidFill>
                  <a:prstClr val="black"/>
                </a:solidFill>
              </a:rPr>
              <a:t>пространство, архитектурная доступность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ЦОС (поддержка всех активностей)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Кванториум/Точка роста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Сцена (театр, конференция, фестиваль)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Школьное кафе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Школьный сад (огород)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u="sng" dirty="0" smtClean="0">
                <a:solidFill>
                  <a:prstClr val="black"/>
                </a:solidFill>
                <a:latin typeface="Calibri" panose="020F0502020204030204"/>
              </a:rPr>
              <a:t>«</a:t>
            </a:r>
            <a:r>
              <a:rPr lang="ru-RU" sz="900" u="sng" dirty="0">
                <a:solidFill>
                  <a:prstClr val="black"/>
                </a:solidFill>
                <a:latin typeface="Calibri" panose="020F0502020204030204"/>
              </a:rPr>
              <a:t>Белый интернет»,  ограничение использования мобильных телефонов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</a:rPr>
              <a:t>Государственно-общественное управление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Комплексная безопасность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Единые подходы к штатному расписанию</a:t>
            </a:r>
            <a:br>
              <a:rPr lang="ru-RU" sz="9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(количество административного персонала на контингент, узкие специалисты</a:t>
            </a:r>
            <a:r>
              <a:rPr lang="ru-RU" sz="900" dirty="0" smtClean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900" dirty="0">
                <a:solidFill>
                  <a:prstClr val="black"/>
                </a:solidFill>
              </a:rPr>
              <a:t>Библиотека/</a:t>
            </a:r>
            <a:r>
              <a:rPr lang="ru-RU" sz="900" dirty="0" err="1">
                <a:solidFill>
                  <a:prstClr val="black"/>
                </a:solidFill>
              </a:rPr>
              <a:t>Медиацентр</a:t>
            </a:r>
            <a:endParaRPr lang="ru-RU" sz="900" dirty="0">
              <a:solidFill>
                <a:prstClr val="black"/>
              </a:solidFill>
            </a:endParaRPr>
          </a:p>
          <a:p>
            <a:pPr>
              <a:defRPr/>
            </a:pPr>
            <a:endParaRPr lang="ru-RU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E06B386-5712-49A0-A7EE-E658DF8902D4}"/>
              </a:ext>
            </a:extLst>
          </p:cNvPr>
          <p:cNvSpPr txBox="1"/>
          <p:nvPr/>
        </p:nvSpPr>
        <p:spPr>
          <a:xfrm>
            <a:off x="6960096" y="4176948"/>
            <a:ext cx="1872208" cy="2708436"/>
          </a:xfrm>
          <a:prstGeom prst="rect">
            <a:avLst/>
          </a:prstGeom>
          <a:noFill/>
        </p:spPr>
        <p:txBody>
          <a:bodyPr wrap="square" lIns="91440" tIns="45721" rIns="91440" bIns="45721">
            <a:spAutoFit/>
          </a:bodyPr>
          <a:lstStyle>
            <a:defPPr>
              <a:defRPr lang="ru-RU"/>
            </a:defPPr>
            <a:lvl1pPr marL="228600" indent="-228600">
              <a:buFont typeface="+mj-lt"/>
              <a:buAutoNum type="arabicPeriod"/>
              <a:defRPr sz="1050"/>
            </a:lvl1pPr>
          </a:lstStyle>
          <a:p>
            <a:pPr>
              <a:defRPr/>
            </a:pPr>
            <a:r>
              <a:rPr lang="ru-RU" sz="1000" dirty="0">
                <a:solidFill>
                  <a:prstClr val="black"/>
                </a:solidFill>
              </a:rPr>
              <a:t>Школа полного дня: в</a:t>
            </a: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неурочная деятельность и дополнительное образование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Система конкурсов, фестивалей, олимпиад, конференций 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«Большая перемена»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Школьный хор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Школьный театр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Школьный музыкальный коллектив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Школьный пресс-центр (телевидение, газета, журнал)</a:t>
            </a:r>
          </a:p>
          <a:p>
            <a:pPr>
              <a:defRPr/>
            </a:pPr>
            <a:r>
              <a:rPr lang="ru-RU" sz="1000" dirty="0">
                <a:solidFill>
                  <a:prstClr val="black"/>
                </a:solidFill>
                <a:latin typeface="Calibri" panose="020F0502020204030204"/>
              </a:rPr>
              <a:t>Школьный музей и музейная педагогика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1919534" y="4077635"/>
            <a:ext cx="2" cy="143453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053134" y="3924114"/>
            <a:ext cx="0" cy="308825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824192" y="3930617"/>
            <a:ext cx="0" cy="320595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575720" y="2996952"/>
            <a:ext cx="0" cy="2160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456040" y="2888960"/>
            <a:ext cx="0" cy="1800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8903391" y="2528920"/>
            <a:ext cx="921" cy="396024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Рисунок 56" descr="Академическая шапочка">
            <a:extLst>
              <a:ext uri="{FF2B5EF4-FFF2-40B4-BE49-F238E27FC236}">
                <a16:creationId xmlns:a16="http://schemas.microsoft.com/office/drawing/2014/main" xmlns="" id="{49A2AE2E-20E4-4BDE-ABD7-9E8716796E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631504" y="2913649"/>
            <a:ext cx="587358" cy="587359"/>
          </a:xfrm>
          <a:prstGeom prst="rect">
            <a:avLst/>
          </a:prstGeom>
        </p:spPr>
      </p:pic>
      <p:pic>
        <p:nvPicPr>
          <p:cNvPr id="58" name="Рисунок 57" descr="Семья с мальчиком">
            <a:extLst>
              <a:ext uri="{FF2B5EF4-FFF2-40B4-BE49-F238E27FC236}">
                <a16:creationId xmlns:a16="http://schemas.microsoft.com/office/drawing/2014/main" xmlns="" id="{67F8D3DF-FFCD-48B0-8209-7D031E11D2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431704" y="3708323"/>
            <a:ext cx="490226" cy="490225"/>
          </a:xfrm>
          <a:prstGeom prst="rect">
            <a:avLst/>
          </a:prstGeom>
        </p:spPr>
      </p:pic>
      <p:pic>
        <p:nvPicPr>
          <p:cNvPr id="60" name="Рисунок 59" descr="Шестеренки">
            <a:extLst>
              <a:ext uri="{FF2B5EF4-FFF2-40B4-BE49-F238E27FC236}">
                <a16:creationId xmlns:a16="http://schemas.microsoft.com/office/drawing/2014/main" xmlns="" id="{39C15C1E-438C-46F6-9991-952AC48AB1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695465" y="3708323"/>
            <a:ext cx="461485" cy="461485"/>
          </a:xfrm>
          <a:prstGeom prst="rect">
            <a:avLst/>
          </a:prstGeom>
        </p:spPr>
      </p:pic>
      <p:pic>
        <p:nvPicPr>
          <p:cNvPr id="62" name="Рисунок 61" descr="Пользовательская сеть">
            <a:extLst>
              <a:ext uri="{FF2B5EF4-FFF2-40B4-BE49-F238E27FC236}">
                <a16:creationId xmlns:a16="http://schemas.microsoft.com/office/drawing/2014/main" xmlns="" id="{9355418D-4F62-4C94-93FE-96A39727A3F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175185" y="3708323"/>
            <a:ext cx="567401" cy="567400"/>
          </a:xfrm>
          <a:prstGeom prst="rect">
            <a:avLst/>
          </a:prstGeom>
        </p:spPr>
      </p:pic>
      <p:pic>
        <p:nvPicPr>
          <p:cNvPr id="37" name="Рисунок 36" descr="Сердце">
            <a:extLst>
              <a:ext uri="{FF2B5EF4-FFF2-40B4-BE49-F238E27FC236}">
                <a16:creationId xmlns:a16="http://schemas.microsoft.com/office/drawing/2014/main" xmlns="" id="{6E6FFA2C-6669-48D6-ACD2-EECA289C2D6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84756" y="2886205"/>
            <a:ext cx="547419" cy="547419"/>
          </a:xfrm>
          <a:prstGeom prst="rect">
            <a:avLst/>
          </a:prstGeom>
        </p:spPr>
      </p:pic>
      <p:pic>
        <p:nvPicPr>
          <p:cNvPr id="39" name="Рисунок 38" descr="Скрипичный ключ">
            <a:extLst>
              <a:ext uri="{FF2B5EF4-FFF2-40B4-BE49-F238E27FC236}">
                <a16:creationId xmlns:a16="http://schemas.microsoft.com/office/drawing/2014/main" xmlns="" id="{17C6C459-FEAD-4F67-A8FE-3E0B9A585C1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536160" y="2827833"/>
            <a:ext cx="530987" cy="530987"/>
          </a:xfrm>
          <a:prstGeom prst="rect">
            <a:avLst/>
          </a:prstGeom>
        </p:spPr>
      </p:pic>
      <p:sp>
        <p:nvSpPr>
          <p:cNvPr id="42" name="TextBox 30"/>
          <p:cNvSpPr txBox="1">
            <a:spLocks noChangeArrowheads="1"/>
          </p:cNvSpPr>
          <p:nvPr/>
        </p:nvSpPr>
        <p:spPr bwMode="auto">
          <a:xfrm>
            <a:off x="1051379" y="1021649"/>
            <a:ext cx="1012031" cy="315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dirty="0">
                <a:latin typeface="Montserrat SemiBold" charset="-52"/>
                <a:ea typeface="Roboto"/>
                <a:cs typeface="Roboto"/>
              </a:rPr>
              <a:t>Базовый уровень</a:t>
            </a:r>
          </a:p>
        </p:txBody>
      </p:sp>
      <p:pic>
        <p:nvPicPr>
          <p:cNvPr id="43" name="Рисунок 3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2474313">
            <a:off x="399528" y="827408"/>
            <a:ext cx="586686" cy="38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30"/>
          <p:cNvSpPr txBox="1">
            <a:spLocks noChangeArrowheads="1"/>
          </p:cNvSpPr>
          <p:nvPr/>
        </p:nvSpPr>
        <p:spPr bwMode="auto">
          <a:xfrm>
            <a:off x="1130901" y="1616314"/>
            <a:ext cx="1012031" cy="315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dirty="0">
                <a:latin typeface="Montserrat SemiBold" charset="-52"/>
                <a:ea typeface="Roboto"/>
                <a:cs typeface="Roboto"/>
              </a:rPr>
              <a:t>Средний уровень</a:t>
            </a:r>
          </a:p>
        </p:txBody>
      </p:sp>
      <p:pic>
        <p:nvPicPr>
          <p:cNvPr id="49" name="Рисунок 3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2474313">
            <a:off x="479050" y="1422073"/>
            <a:ext cx="586686" cy="38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30"/>
          <p:cNvSpPr txBox="1">
            <a:spLocks noChangeArrowheads="1"/>
          </p:cNvSpPr>
          <p:nvPr/>
        </p:nvSpPr>
        <p:spPr bwMode="auto">
          <a:xfrm>
            <a:off x="1130901" y="2162192"/>
            <a:ext cx="1012031" cy="315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900"/>
              </a:spcBef>
              <a:buFontTx/>
              <a:buNone/>
            </a:pPr>
            <a:r>
              <a:rPr lang="ru-RU" altLang="ru-RU" sz="1600" dirty="0">
                <a:latin typeface="Montserrat SemiBold" charset="-52"/>
                <a:ea typeface="Roboto"/>
                <a:cs typeface="Roboto"/>
              </a:rPr>
              <a:t>Полный уровень</a:t>
            </a:r>
          </a:p>
        </p:txBody>
      </p:sp>
      <p:pic>
        <p:nvPicPr>
          <p:cNvPr id="53" name="Рисунок 3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74" t="46906" r="10715" b="24762"/>
          <a:stretch>
            <a:fillRect/>
          </a:stretch>
        </p:blipFill>
        <p:spPr bwMode="auto">
          <a:xfrm rot="12474313">
            <a:off x="479050" y="1967951"/>
            <a:ext cx="586686" cy="38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2"/>
          </p:nvPr>
        </p:nvSpPr>
        <p:spPr>
          <a:xfrm>
            <a:off x="11780919" y="6433920"/>
            <a:ext cx="227116" cy="366898"/>
          </a:xfrm>
        </p:spPr>
        <p:txBody>
          <a:bodyPr/>
          <a:lstStyle/>
          <a:p>
            <a:fld id="{86CB4B4D-7CA3-9044-876B-883B54F8677D}" type="slidenum">
              <a:rPr lang="ru-RU"/>
              <a:pPr/>
              <a:t>5</a:t>
            </a:fld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8904312" y="3445088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552384" y="4144857"/>
            <a:ext cx="1728192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Единое штатное расписание.</a:t>
            </a:r>
          </a:p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ru-RU" sz="1000" dirty="0" smtClean="0"/>
              <a:t>Развитие и повышение квалификации.</a:t>
            </a:r>
          </a:p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ru-RU" sz="1000" dirty="0"/>
              <a:t>Ш</a:t>
            </a:r>
            <a:r>
              <a:rPr lang="ru-RU" sz="1000" dirty="0" smtClean="0"/>
              <a:t>кольная команда.</a:t>
            </a:r>
          </a:p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Методическое</a:t>
            </a:r>
            <a:r>
              <a:rPr kumimoji="0" lang="ru-RU" sz="10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 сопровождение педагогического состава.</a:t>
            </a:r>
          </a:p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ru-RU" sz="1000" dirty="0" smtClean="0"/>
              <a:t>Система наставничества.</a:t>
            </a:r>
          </a:p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ru-RU" sz="1000" dirty="0" smtClean="0"/>
              <a:t>Участие педагогов в конкурсном движении.</a:t>
            </a:r>
          </a:p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9713535" y="3645024"/>
            <a:ext cx="990977" cy="338556"/>
          </a:xfrm>
          <a:prstGeom prst="rect">
            <a:avLst/>
          </a:prstGeom>
        </p:spPr>
        <p:txBody>
          <a:bodyPr wrap="none" lIns="91440" tIns="45721" rIns="91440" bIns="45721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УЧИТЕЛЬ</a:t>
            </a: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10272464" y="4005064"/>
            <a:ext cx="0" cy="1800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205448" y="3445088"/>
            <a:ext cx="162713" cy="1627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11189871" y="3410303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912424" y="2852936"/>
            <a:ext cx="576064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Webdings" panose="05030102010509060703" pitchFamily="18" charset="2"/>
              </a:rPr>
              <a:t>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0554045" y="2823087"/>
            <a:ext cx="1340432" cy="584777"/>
          </a:xfrm>
          <a:prstGeom prst="rect">
            <a:avLst/>
          </a:prstGeom>
        </p:spPr>
        <p:txBody>
          <a:bodyPr wrap="none" lIns="91440" tIns="45721" rIns="91440" bIns="45721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ШКОЛЬНЫЙ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/>
              </a:rPr>
              <a:t>КЛИМАТ</a:t>
            </a: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11136560" y="2672936"/>
            <a:ext cx="0" cy="1800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Овал 68"/>
          <p:cNvSpPr/>
          <p:nvPr/>
        </p:nvSpPr>
        <p:spPr>
          <a:xfrm>
            <a:off x="10128448" y="3445088"/>
            <a:ext cx="162713" cy="1627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1064552" y="3645024"/>
            <a:ext cx="57606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Webdings" panose="05030102010509060703" pitchFamily="18" charset="2"/>
              </a:rPr>
              <a:t>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415397" y="44624"/>
            <a:ext cx="2801284" cy="27238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28600" indent="-228600">
              <a:buFontTx/>
              <a:buAutoNum type="arabicPeriod"/>
            </a:pPr>
            <a:r>
              <a:rPr lang="ru-RU" sz="900" dirty="0" smtClean="0">
                <a:solidFill>
                  <a:schemeClr val="tx1"/>
                </a:solidFill>
              </a:rPr>
              <a:t>Психологический </a:t>
            </a:r>
            <a:r>
              <a:rPr lang="ru-RU" sz="900" dirty="0">
                <a:solidFill>
                  <a:schemeClr val="tx1"/>
                </a:solidFill>
              </a:rPr>
              <a:t>комфорт для </a:t>
            </a:r>
            <a:r>
              <a:rPr lang="ru-RU" sz="900" dirty="0" smtClean="0">
                <a:solidFill>
                  <a:schemeClr val="tx1"/>
                </a:solidFill>
              </a:rPr>
              <a:t>всех (психолого-педагогическая </a:t>
            </a:r>
            <a:r>
              <a:rPr lang="ru-RU" sz="900" dirty="0">
                <a:solidFill>
                  <a:schemeClr val="tx1"/>
                </a:solidFill>
              </a:rPr>
              <a:t>служба (психолог, логопед, </a:t>
            </a:r>
            <a:r>
              <a:rPr lang="ru-RU" sz="900" dirty="0" smtClean="0">
                <a:solidFill>
                  <a:schemeClr val="tx1"/>
                </a:solidFill>
              </a:rPr>
              <a:t>дефектолог, медсестра).</a:t>
            </a:r>
          </a:p>
          <a:p>
            <a:pPr marL="228600" indent="-228600">
              <a:buFontTx/>
              <a:buAutoNum type="arabicPeriod"/>
            </a:pPr>
            <a:r>
              <a:rPr lang="ru-RU" sz="900" dirty="0" smtClean="0">
                <a:solidFill>
                  <a:schemeClr val="tx1"/>
                </a:solidFill>
              </a:rPr>
              <a:t>Кабинет </a:t>
            </a:r>
            <a:r>
              <a:rPr lang="ru-RU" sz="900" dirty="0">
                <a:solidFill>
                  <a:schemeClr val="tx1"/>
                </a:solidFill>
              </a:rPr>
              <a:t>педагога-психолога для проведения коррекционно-развивающих занятий и проведения </a:t>
            </a:r>
            <a:r>
              <a:rPr lang="ru-RU" sz="900" dirty="0" smtClean="0">
                <a:solidFill>
                  <a:schemeClr val="tx1"/>
                </a:solidFill>
              </a:rPr>
              <a:t>консультаций.</a:t>
            </a:r>
            <a:endParaRPr lang="ru-RU" sz="900" dirty="0">
              <a:solidFill>
                <a:schemeClr val="tx1"/>
              </a:solidFill>
            </a:endParaRPr>
          </a:p>
          <a:p>
            <a:pPr marL="228600" marR="0" indent="-228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ru-RU" sz="900" dirty="0" smtClean="0">
                <a:solidFill>
                  <a:schemeClr val="tx1"/>
                </a:solidFill>
              </a:rPr>
              <a:t>Антибуллинговые программы.</a:t>
            </a:r>
          </a:p>
          <a:p>
            <a:pPr marL="228600" indent="-228600">
              <a:buFontTx/>
              <a:buAutoNum type="arabicPeriod"/>
            </a:pPr>
            <a:r>
              <a:rPr lang="ru-RU" sz="900" dirty="0" smtClean="0">
                <a:solidFill>
                  <a:schemeClr val="tx1"/>
                </a:solidFill>
              </a:rPr>
              <a:t>Зона </a:t>
            </a:r>
            <a:r>
              <a:rPr lang="ru-RU" sz="900" dirty="0">
                <a:solidFill>
                  <a:schemeClr val="tx1"/>
                </a:solidFill>
              </a:rPr>
              <a:t>отдыха (школа полного дня</a:t>
            </a:r>
            <a:r>
              <a:rPr lang="ru-RU" sz="900" dirty="0" smtClean="0">
                <a:solidFill>
                  <a:schemeClr val="tx1"/>
                </a:solidFill>
              </a:rPr>
              <a:t>).</a:t>
            </a:r>
          </a:p>
          <a:p>
            <a:pPr marL="228600" indent="-228600">
              <a:buFontTx/>
              <a:buAutoNum type="arabicPeriod"/>
            </a:pPr>
            <a:r>
              <a:rPr lang="ru-RU" sz="900" dirty="0" smtClean="0">
                <a:solidFill>
                  <a:schemeClr val="tx1"/>
                </a:solidFill>
              </a:rPr>
              <a:t>Создание </a:t>
            </a:r>
            <a:r>
              <a:rPr lang="ru-RU" sz="900" dirty="0">
                <a:solidFill>
                  <a:schemeClr val="tx1"/>
                </a:solidFill>
              </a:rPr>
              <a:t>«Центра </a:t>
            </a:r>
            <a:r>
              <a:rPr lang="ru-RU" sz="900" dirty="0" smtClean="0">
                <a:solidFill>
                  <a:schemeClr val="tx1"/>
                </a:solidFill>
              </a:rPr>
              <a:t>здоровья» (бассейн</a:t>
            </a:r>
            <a:r>
              <a:rPr lang="ru-RU" sz="900" dirty="0">
                <a:solidFill>
                  <a:schemeClr val="tx1"/>
                </a:solidFill>
              </a:rPr>
              <a:t>; </a:t>
            </a:r>
            <a:r>
              <a:rPr lang="ru-RU" sz="900" dirty="0" smtClean="0">
                <a:solidFill>
                  <a:schemeClr val="tx1"/>
                </a:solidFill>
              </a:rPr>
              <a:t>танцевальные </a:t>
            </a:r>
            <a:r>
              <a:rPr lang="ru-RU" sz="900" dirty="0">
                <a:solidFill>
                  <a:schemeClr val="tx1"/>
                </a:solidFill>
              </a:rPr>
              <a:t>классы</a:t>
            </a:r>
            <a:r>
              <a:rPr lang="ru-RU" sz="900" dirty="0" smtClean="0">
                <a:solidFill>
                  <a:schemeClr val="tx1"/>
                </a:solidFill>
              </a:rPr>
              <a:t>; </a:t>
            </a:r>
            <a:r>
              <a:rPr lang="ru-RU" sz="900" dirty="0">
                <a:solidFill>
                  <a:schemeClr val="tx1"/>
                </a:solidFill>
              </a:rPr>
              <a:t>соляная пещера; </a:t>
            </a:r>
            <a:r>
              <a:rPr lang="ru-RU" sz="900" dirty="0" smtClean="0">
                <a:solidFill>
                  <a:schemeClr val="tx1"/>
                </a:solidFill>
              </a:rPr>
              <a:t> </a:t>
            </a:r>
            <a:r>
              <a:rPr lang="ru-RU" sz="900" dirty="0">
                <a:solidFill>
                  <a:schemeClr val="tx1"/>
                </a:solidFill>
              </a:rPr>
              <a:t>кабинет «Наш организм» (изучение питания</a:t>
            </a:r>
            <a:r>
              <a:rPr lang="ru-RU" sz="900" dirty="0" smtClean="0">
                <a:solidFill>
                  <a:schemeClr val="tx1"/>
                </a:solidFill>
              </a:rPr>
              <a:t>); </a:t>
            </a:r>
            <a:r>
              <a:rPr lang="ru-RU" sz="900" dirty="0" err="1" smtClean="0">
                <a:solidFill>
                  <a:schemeClr val="tx1"/>
                </a:solidFill>
              </a:rPr>
              <a:t>скалодром</a:t>
            </a:r>
            <a:r>
              <a:rPr lang="ru-RU" sz="900" dirty="0" smtClean="0">
                <a:solidFill>
                  <a:schemeClr val="tx1"/>
                </a:solidFill>
              </a:rPr>
              <a:t>; интерактивная </a:t>
            </a:r>
            <a:r>
              <a:rPr lang="ru-RU" sz="900" dirty="0">
                <a:solidFill>
                  <a:schemeClr val="tx1"/>
                </a:solidFill>
              </a:rPr>
              <a:t>комната (комната тишины).</a:t>
            </a:r>
          </a:p>
          <a:p>
            <a:pPr marL="228600" indent="-228600">
              <a:buFontTx/>
              <a:buAutoNum type="arabicPeriod"/>
            </a:pPr>
            <a:r>
              <a:rPr lang="ru-RU" sz="900" dirty="0" smtClean="0">
                <a:solidFill>
                  <a:schemeClr val="tx1"/>
                </a:solidFill>
              </a:rPr>
              <a:t>Эмоциональная </a:t>
            </a:r>
            <a:r>
              <a:rPr lang="ru-RU" sz="900" dirty="0">
                <a:solidFill>
                  <a:schemeClr val="tx1"/>
                </a:solidFill>
              </a:rPr>
              <a:t>поддержка в период </a:t>
            </a:r>
            <a:r>
              <a:rPr lang="ru-RU" sz="900" dirty="0" smtClean="0">
                <a:solidFill>
                  <a:schemeClr val="tx1"/>
                </a:solidFill>
              </a:rPr>
              <a:t>сдачи </a:t>
            </a:r>
            <a:r>
              <a:rPr lang="ru-RU" sz="900" dirty="0">
                <a:solidFill>
                  <a:schemeClr val="tx1"/>
                </a:solidFill>
              </a:rPr>
              <a:t>экзаменов. </a:t>
            </a:r>
            <a:endParaRPr lang="ru-RU" sz="900" dirty="0" smtClean="0">
              <a:solidFill>
                <a:schemeClr val="tx1"/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ru-RU" sz="900" dirty="0" smtClean="0">
                <a:solidFill>
                  <a:schemeClr val="tx1"/>
                </a:solidFill>
              </a:rPr>
              <a:t>Креативные пространства (специальные наставники организуют конкурсы/фестивали/конференции, привлекают </a:t>
            </a:r>
            <a:r>
              <a:rPr lang="ru-RU" sz="900" dirty="0">
                <a:solidFill>
                  <a:schemeClr val="tx1"/>
                </a:solidFill>
              </a:rPr>
              <a:t>к подобной деятельности учеников )</a:t>
            </a:r>
            <a:r>
              <a:rPr lang="ru-RU" sz="900" dirty="0" smtClean="0">
                <a:solidFill>
                  <a:schemeClr val="tx1"/>
                </a:solidFill>
              </a:rPr>
              <a:t>.</a:t>
            </a:r>
            <a:endParaRPr lang="ru-RU" sz="900" dirty="0">
              <a:solidFill>
                <a:schemeClr val="tx1"/>
              </a:solidFill>
            </a:endParaRPr>
          </a:p>
          <a:p>
            <a:pPr marL="228600" indent="-228600">
              <a:buFontTx/>
              <a:buAutoNum type="arabicPeriod"/>
            </a:pPr>
            <a:endParaRPr lang="ru-RU" sz="900" dirty="0" smtClean="0">
              <a:solidFill>
                <a:schemeClr val="tx1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11747563" y="3445088"/>
            <a:ext cx="162713" cy="1627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0782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1424" y="1772816"/>
            <a:ext cx="10515600" cy="4248472"/>
          </a:xfrm>
        </p:spPr>
        <p:txBody>
          <a:bodyPr>
            <a:normAutofit/>
          </a:bodyPr>
          <a:lstStyle/>
          <a:p>
            <a:pPr lvl="0" indent="450850" algn="ctr" fontAlgn="base">
              <a:lnSpc>
                <a:spcPct val="100000"/>
              </a:lnSpc>
              <a:spcAft>
                <a:spcPct val="0"/>
              </a:spcAft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3392" y="908720"/>
            <a:ext cx="1116124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Этапы 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реализации проекта «Школа </a:t>
            </a: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Минпросвещения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России»: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этап. Проведение самодиагностики образовательных организаций.</a:t>
            </a:r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414398"/>
            <a:ext cx="1189139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этап.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методических рекомендаций.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43472" y="2578428"/>
            <a:ext cx="10153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этап.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Апробация в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пилотных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школах. </a:t>
            </a: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19336" y="2204864"/>
            <a:ext cx="1345047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этап. Выявление и ликвидация дефицитов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реализации Концепции.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3560</TotalTime>
  <Words>1711</Words>
  <Application>Microsoft Office PowerPoint</Application>
  <PresentationFormat>Произвольный</PresentationFormat>
  <Paragraphs>313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Тема Office</vt:lpstr>
      <vt:lpstr>2_Тема Office</vt:lpstr>
      <vt:lpstr>Поток</vt:lpstr>
      <vt:lpstr>Слайд 1</vt:lpstr>
      <vt:lpstr>Слайд 2</vt:lpstr>
      <vt:lpstr>Слайд 3</vt:lpstr>
      <vt:lpstr>Слайд 4</vt:lpstr>
      <vt:lpstr>Слайд 5</vt:lpstr>
      <vt:lpstr> </vt:lpstr>
      <vt:lpstr>Слайд 7</vt:lpstr>
      <vt:lpstr>Слайд 8</vt:lpstr>
      <vt:lpstr>Слайд 9</vt:lpstr>
      <vt:lpstr>Слайд 10</vt:lpstr>
      <vt:lpstr>Слайд 11</vt:lpstr>
      <vt:lpstr>Слайд 12</vt:lpstr>
      <vt:lpstr>Результаты самообследования школ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518</cp:revision>
  <cp:lastPrinted>2022-01-31T10:18:02Z</cp:lastPrinted>
  <dcterms:modified xsi:type="dcterms:W3CDTF">2022-08-26T08:04:14Z</dcterms:modified>
</cp:coreProperties>
</file>