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828" r:id="rId1"/>
  </p:sldMasterIdLst>
  <p:sldIdLst>
    <p:sldId id="274" r:id="rId2"/>
    <p:sldId id="275" r:id="rId3"/>
    <p:sldId id="272" r:id="rId4"/>
    <p:sldId id="273" r:id="rId5"/>
    <p:sldId id="277" r:id="rId6"/>
    <p:sldId id="268" r:id="rId7"/>
    <p:sldId id="257" r:id="rId8"/>
    <p:sldId id="259" r:id="rId9"/>
    <p:sldId id="267" r:id="rId10"/>
    <p:sldId id="260" r:id="rId11"/>
    <p:sldId id="276" r:id="rId12"/>
    <p:sldId id="279" r:id="rId13"/>
  </p:sldIdLst>
  <p:sldSz cx="18288000" cy="10287000"/>
  <p:notesSz cx="6858000" cy="9945688"/>
  <p:embeddedFontLst>
    <p:embeddedFont>
      <p:font typeface="Oswald" charset="-52"/>
      <p:regular r:id="rId14"/>
      <p:bold r:id="rId15"/>
    </p:embeddedFont>
    <p:embeddedFont>
      <p:font typeface="Trebuchet MS" pitchFamily="34" charset="0"/>
      <p:regular r:id="rId16"/>
      <p:bold r:id="rId17"/>
      <p:italic r:id="rId18"/>
      <p:boldItalic r:id="rId19"/>
    </p:embeddedFont>
    <p:embeddedFont>
      <p:font typeface="Constantia" pitchFamily="18" charset="0"/>
      <p:regular r:id="rId20"/>
      <p:bold r:id="rId21"/>
      <p:italic r:id="rId22"/>
      <p:bold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Wingdings 2" pitchFamily="18" charset="2"/>
      <p:regular r:id="rId28"/>
    </p:embeddedFont>
  </p:embeddedFontLst>
  <p:defaultTextStyle>
    <a:defPPr>
      <a:defRPr lang="en-US"/>
    </a:defPPr>
    <a:lvl1pPr marL="0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93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89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85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82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78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74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71" algn="l" defTabSz="9143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66"/>
    <a:srgbClr val="686868"/>
    <a:srgbClr val="757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-75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066800" y="2057400"/>
            <a:ext cx="15703296" cy="2743200"/>
          </a:xfrm>
          <a:ln>
            <a:noFill/>
          </a:ln>
        </p:spPr>
        <p:txBody>
          <a:bodyPr vert="horz" tIns="0" rIns="32657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100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1066800" y="4842804"/>
            <a:ext cx="15709392" cy="2628900"/>
          </a:xfrm>
        </p:spPr>
        <p:txBody>
          <a:bodyPr lIns="0" rIns="32657"/>
          <a:lstStyle>
            <a:lvl1pPr marL="0" marR="81642" indent="0" algn="r">
              <a:buNone/>
              <a:defRPr>
                <a:solidFill>
                  <a:schemeClr val="tx1"/>
                </a:solidFill>
              </a:defRPr>
            </a:lvl1pPr>
            <a:lvl2pPr marL="816422" indent="0" algn="ctr">
              <a:buNone/>
            </a:lvl2pPr>
            <a:lvl3pPr marL="1632844" indent="0" algn="ctr">
              <a:buNone/>
            </a:lvl3pPr>
            <a:lvl4pPr marL="2449266" indent="0" algn="ctr">
              <a:buNone/>
            </a:lvl4pPr>
            <a:lvl5pPr marL="3265688" indent="0" algn="ctr">
              <a:buNone/>
            </a:lvl5pPr>
            <a:lvl6pPr marL="4082110" indent="0" algn="ctr">
              <a:buNone/>
            </a:lvl6pPr>
            <a:lvl7pPr marL="4898532" indent="0" algn="ctr">
              <a:buNone/>
            </a:lvl7pPr>
            <a:lvl8pPr marL="5714954" indent="0" algn="ctr">
              <a:buNone/>
            </a:lvl8pPr>
            <a:lvl9pPr marL="6531376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3258800" y="1371602"/>
            <a:ext cx="4114800" cy="781764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371602"/>
            <a:ext cx="12039600" cy="781764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0704" y="1975104"/>
            <a:ext cx="15544800" cy="2043684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100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0704" y="4056996"/>
            <a:ext cx="15544800" cy="2264568"/>
          </a:xfrm>
        </p:spPr>
        <p:txBody>
          <a:bodyPr lIns="81642" rIns="81642" anchor="t"/>
          <a:lstStyle>
            <a:lvl1pPr marL="0" indent="0">
              <a:buNone/>
              <a:defRPr sz="3900">
                <a:solidFill>
                  <a:schemeClr val="tx1"/>
                </a:solidFill>
              </a:defRPr>
            </a:lvl1pPr>
            <a:lvl2pPr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56132"/>
            <a:ext cx="16459200" cy="17145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2880128"/>
            <a:ext cx="8077200" cy="6652260"/>
          </a:xfrm>
        </p:spPr>
        <p:txBody>
          <a:bodyPr/>
          <a:lstStyle>
            <a:lvl1pPr>
              <a:defRPr sz="46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296400" y="2880128"/>
            <a:ext cx="8077200" cy="6652260"/>
          </a:xfrm>
        </p:spPr>
        <p:txBody>
          <a:bodyPr/>
          <a:lstStyle>
            <a:lvl1pPr>
              <a:defRPr sz="4600"/>
            </a:lvl1pPr>
            <a:lvl2pPr>
              <a:defRPr sz="43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56132"/>
            <a:ext cx="16459200" cy="1714500"/>
          </a:xfrm>
        </p:spPr>
        <p:txBody>
          <a:bodyPr tIns="81642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2782872"/>
            <a:ext cx="8080376" cy="989028"/>
          </a:xfrm>
        </p:spPr>
        <p:txBody>
          <a:bodyPr lIns="81642" tIns="0" rIns="81642" bIns="0" anchor="ctr">
            <a:noAutofit/>
          </a:bodyPr>
          <a:lstStyle>
            <a:lvl1pPr marL="0" indent="0">
              <a:buNone/>
              <a:defRPr sz="43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3600" b="1"/>
            </a:lvl2pPr>
            <a:lvl3pPr>
              <a:buNone/>
              <a:defRPr sz="3200" b="1"/>
            </a:lvl3pPr>
            <a:lvl4pPr>
              <a:buNone/>
              <a:defRPr sz="2900" b="1"/>
            </a:lvl4pPr>
            <a:lvl5pPr>
              <a:buNone/>
              <a:defRPr sz="29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9290051" y="2789636"/>
            <a:ext cx="8083550" cy="982265"/>
          </a:xfrm>
        </p:spPr>
        <p:txBody>
          <a:bodyPr lIns="81642" tIns="0" rIns="81642" bIns="0" anchor="ctr"/>
          <a:lstStyle>
            <a:lvl1pPr marL="0" indent="0">
              <a:buNone/>
              <a:defRPr sz="43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3600" b="1"/>
            </a:lvl2pPr>
            <a:lvl3pPr>
              <a:buNone/>
              <a:defRPr sz="3200" b="1"/>
            </a:lvl3pPr>
            <a:lvl4pPr>
              <a:buNone/>
              <a:defRPr sz="2900" b="1"/>
            </a:lvl4pPr>
            <a:lvl5pPr>
              <a:buNone/>
              <a:defRPr sz="29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914400" y="3771900"/>
            <a:ext cx="8080376" cy="576858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9290051" y="3771900"/>
            <a:ext cx="8083550" cy="5768580"/>
          </a:xfrm>
        </p:spPr>
        <p:txBody>
          <a:bodyPr tIns="0"/>
          <a:lstStyle>
            <a:lvl1pPr>
              <a:defRPr sz="3900"/>
            </a:lvl1pPr>
            <a:lvl2pPr>
              <a:defRPr sz="36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56132"/>
            <a:ext cx="16611600" cy="1714500"/>
          </a:xfrm>
        </p:spPr>
        <p:txBody>
          <a:bodyPr vert="horz" tIns="81642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8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771528"/>
            <a:ext cx="5486400" cy="1743075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4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371600" y="2514600"/>
            <a:ext cx="5486400" cy="6858000"/>
          </a:xfrm>
        </p:spPr>
        <p:txBody>
          <a:bodyPr lIns="32657" rIns="32657"/>
          <a:lstStyle>
            <a:lvl1pPr marL="0" indent="0" algn="l">
              <a:buNone/>
              <a:defRPr sz="2500"/>
            </a:lvl1pPr>
            <a:lvl2pPr indent="0" algn="l">
              <a:buNone/>
              <a:defRPr sz="2100"/>
            </a:lvl2pPr>
            <a:lvl3pPr indent="0" algn="l">
              <a:buNone/>
              <a:defRPr sz="1800"/>
            </a:lvl3pPr>
            <a:lvl4pPr indent="0" algn="l">
              <a:buNone/>
              <a:defRPr sz="1600"/>
            </a:lvl4pPr>
            <a:lvl5pPr indent="0" algn="l">
              <a:buNone/>
              <a:defRPr sz="16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150100" y="2514600"/>
            <a:ext cx="10223500" cy="6858000"/>
          </a:xfrm>
        </p:spPr>
        <p:txBody>
          <a:bodyPr tIns="0"/>
          <a:lstStyle>
            <a:lvl1pPr>
              <a:defRPr sz="5000"/>
            </a:lvl1pPr>
            <a:lvl2pPr>
              <a:defRPr sz="4600"/>
            </a:lvl2pPr>
            <a:lvl3pPr>
              <a:defRPr sz="4300"/>
            </a:lvl3pPr>
            <a:lvl4pPr>
              <a:defRPr sz="3600"/>
            </a:lvl4pPr>
            <a:lvl5pPr>
              <a:defRPr sz="3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6331506" y="1662116"/>
            <a:ext cx="10515600" cy="61722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6008268" y="8039654"/>
            <a:ext cx="310896" cy="233172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3284" tIns="81642" rIns="163284" bIns="8164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65495"/>
            <a:ext cx="4425696" cy="2373932"/>
          </a:xfrm>
        </p:spPr>
        <p:txBody>
          <a:bodyPr vert="horz" lIns="81642" tIns="81642" rIns="81642" bIns="81642" anchor="b"/>
          <a:lstStyle>
            <a:lvl1pPr algn="l">
              <a:buNone/>
              <a:defRPr sz="36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4243178"/>
            <a:ext cx="4419600" cy="3268980"/>
          </a:xfrm>
        </p:spPr>
        <p:txBody>
          <a:bodyPr lIns="114299" rIns="81642" bIns="81642" anchor="t"/>
          <a:lstStyle>
            <a:lvl1pPr marL="0" indent="0" algn="l">
              <a:spcBef>
                <a:spcPts val="446"/>
              </a:spcBef>
              <a:buFontTx/>
              <a:buNone/>
              <a:defRPr sz="23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6154400" y="9534526"/>
            <a:ext cx="1219200" cy="54768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6971586" y="1799276"/>
            <a:ext cx="9235440" cy="589788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57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9050" y="8724900"/>
            <a:ext cx="18326100" cy="1562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8763000" y="9329738"/>
            <a:ext cx="9525000" cy="957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9050" y="-10716"/>
            <a:ext cx="18326100" cy="1562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8763000" y="-10716"/>
            <a:ext cx="9525000" cy="9572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63284" tIns="81642" rIns="163284" bIns="8164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914400" y="1056132"/>
            <a:ext cx="16459200" cy="1714500"/>
          </a:xfrm>
          <a:prstGeom prst="rect">
            <a:avLst/>
          </a:prstGeom>
        </p:spPr>
        <p:txBody>
          <a:bodyPr vert="horz" lIns="0" tIns="81642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914400" y="2903220"/>
            <a:ext cx="16459200" cy="6583680"/>
          </a:xfrm>
          <a:prstGeom prst="rect">
            <a:avLst/>
          </a:prstGeom>
        </p:spPr>
        <p:txBody>
          <a:bodyPr vert="horz" lIns="163284" tIns="81642" rIns="163284" bIns="81642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914400" y="9534526"/>
            <a:ext cx="4267200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8/28/2022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5334000" y="9534526"/>
            <a:ext cx="6705600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5849600" y="9534526"/>
            <a:ext cx="1524000" cy="54768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21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38034" y="303612"/>
            <a:ext cx="18361096" cy="973836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89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489853" indent="-489853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4600" kern="1200">
          <a:solidFill>
            <a:schemeClr val="tx1"/>
          </a:solidFill>
          <a:latin typeface="+mn-lt"/>
          <a:ea typeface="+mn-ea"/>
          <a:cs typeface="+mn-cs"/>
        </a:defRPr>
      </a:lvl1pPr>
      <a:lvl2pPr marL="1142991" indent="-44086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1632844" indent="-44086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122697" indent="-375554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551" indent="-375554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3102404" indent="-375554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973" indent="-326569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29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918826" indent="-326569" algn="l" rtl="0" eaLnBrk="1" latinLnBrk="0" hangingPunct="1">
        <a:spcBef>
          <a:spcPct val="20000"/>
        </a:spcBef>
        <a:buClr>
          <a:schemeClr val="tx2"/>
        </a:buClr>
        <a:buChar char="•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4408679" indent="-326569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2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8164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6328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4492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32656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40821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8985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7149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65313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7.svg"/><Relationship Id="rId5" Type="http://schemas.openxmlformats.org/officeDocument/2006/relationships/image" Target="../media/image4.png"/><Relationship Id="rId10" Type="http://schemas.openxmlformats.org/officeDocument/2006/relationships/image" Target="../media/image5.svg"/><Relationship Id="rId4" Type="http://schemas.openxmlformats.org/officeDocument/2006/relationships/image" Target="../media/image3.svg"/><Relationship Id="rId9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11.sv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xn--b1addmfe5aaikeid.xn--p1ai/uploads/article/wysiwyg/8f262e8087d5_become-a-teache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86" r="39293"/>
          <a:stretch/>
        </p:blipFill>
        <p:spPr bwMode="auto">
          <a:xfrm>
            <a:off x="990601" y="0"/>
            <a:ext cx="8153402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0"/>
          <p:cNvSpPr txBox="1"/>
          <p:nvPr/>
        </p:nvSpPr>
        <p:spPr>
          <a:xfrm>
            <a:off x="10515600" y="4381500"/>
            <a:ext cx="7249120" cy="884858"/>
          </a:xfrm>
          <a:prstGeom prst="rect">
            <a:avLst/>
          </a:prstGeom>
          <a:noFill/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43"/>
              </a:lnSpc>
              <a:spcBef>
                <a:spcPct val="0"/>
              </a:spcBef>
            </a:pPr>
            <a:r>
              <a:rPr lang="en-US" sz="6200" spc="123" dirty="0">
                <a:solidFill>
                  <a:schemeClr val="bg1"/>
                </a:solidFill>
                <a:latin typeface="Oswald"/>
              </a:rPr>
              <a:t>РАЗГОВОР О ВАЖНОМ  </a:t>
            </a:r>
          </a:p>
        </p:txBody>
      </p:sp>
      <p:grpSp>
        <p:nvGrpSpPr>
          <p:cNvPr id="2" name="Group 34"/>
          <p:cNvGrpSpPr/>
          <p:nvPr/>
        </p:nvGrpSpPr>
        <p:grpSpPr>
          <a:xfrm rot="16200000">
            <a:off x="175488" y="169747"/>
            <a:ext cx="639632" cy="681140"/>
            <a:chOff x="0" y="0"/>
            <a:chExt cx="852842" cy="908187"/>
          </a:xfrm>
        </p:grpSpPr>
        <p:pic>
          <p:nvPicPr>
            <p:cNvPr id="12" name="Picture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52842" cy="259328"/>
            </a:xfrm>
            <a:prstGeom prst="rect">
              <a:avLst/>
            </a:prstGeom>
          </p:spPr>
        </p:pic>
        <p:pic>
          <p:nvPicPr>
            <p:cNvPr id="13" name="Picture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23062"/>
              <a:ext cx="852842" cy="259328"/>
            </a:xfrm>
            <a:prstGeom prst="rect">
              <a:avLst/>
            </a:prstGeom>
          </p:spPr>
        </p:pic>
        <p:pic>
          <p:nvPicPr>
            <p:cNvPr id="14" name="Picture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48858"/>
              <a:ext cx="852842" cy="259328"/>
            </a:xfrm>
            <a:prstGeom prst="rect">
              <a:avLst/>
            </a:prstGeom>
          </p:spPr>
        </p:pic>
      </p:grpSp>
      <p:cxnSp>
        <p:nvCxnSpPr>
          <p:cNvPr id="15" name="Прямая соединительная линия 14"/>
          <p:cNvCxnSpPr/>
          <p:nvPr/>
        </p:nvCxnSpPr>
        <p:spPr>
          <a:xfrm>
            <a:off x="381000" y="1181100"/>
            <a:ext cx="0" cy="9105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"/>
          <p:cNvGrpSpPr/>
          <p:nvPr/>
        </p:nvGrpSpPr>
        <p:grpSpPr>
          <a:xfrm rot="5400000">
            <a:off x="9821905" y="2245421"/>
            <a:ext cx="758994" cy="763956"/>
            <a:chOff x="0" y="0"/>
            <a:chExt cx="808793" cy="861280"/>
          </a:xfrm>
        </p:grpSpPr>
        <p:pic>
          <p:nvPicPr>
            <p:cNvPr id="1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10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20" name="Picture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21" name="AutoShape 17"/>
          <p:cNvSpPr/>
          <p:nvPr/>
        </p:nvSpPr>
        <p:spPr>
          <a:xfrm rot="5400000">
            <a:off x="13785841" y="160350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22" name="TextBox 30"/>
          <p:cNvSpPr txBox="1"/>
          <p:nvPr/>
        </p:nvSpPr>
        <p:spPr>
          <a:xfrm>
            <a:off x="10287000" y="3930905"/>
            <a:ext cx="7689628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943"/>
              </a:lnSpc>
              <a:spcBef>
                <a:spcPct val="0"/>
              </a:spcBef>
            </a:pPr>
            <a:r>
              <a:rPr lang="en-US" sz="6200" spc="123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6200" spc="123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6200" spc="123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6200" spc="123" dirty="0">
                <a:solidFill>
                  <a:srgbClr val="6A1F5F"/>
                </a:solidFill>
                <a:latin typeface="Oswald"/>
              </a:rPr>
              <a:t>О ВАЖНОМ  </a:t>
            </a:r>
          </a:p>
        </p:txBody>
      </p:sp>
      <p:sp>
        <p:nvSpPr>
          <p:cNvPr id="23" name="AutoShape 8"/>
          <p:cNvSpPr/>
          <p:nvPr/>
        </p:nvSpPr>
        <p:spPr>
          <a:xfrm>
            <a:off x="8842601" y="-4139"/>
            <a:ext cx="557022" cy="7353300"/>
          </a:xfrm>
          <a:prstGeom prst="rect">
            <a:avLst/>
          </a:prstGeom>
          <a:solidFill>
            <a:srgbClr val="732E68"/>
          </a:solidFill>
        </p:spPr>
      </p:sp>
      <p:cxnSp>
        <p:nvCxnSpPr>
          <p:cNvPr id="24" name="Прямая соединительная линия 23"/>
          <p:cNvCxnSpPr/>
          <p:nvPr/>
        </p:nvCxnSpPr>
        <p:spPr>
          <a:xfrm>
            <a:off x="10037568" y="3270648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1157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3608446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7165513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alphaModFix amt="92000"/>
          </a:blip>
          <a:srcRect l="24039" r="54867"/>
          <a:stretch>
            <a:fillRect/>
          </a:stretch>
        </p:blipFill>
        <p:spPr>
          <a:xfrm>
            <a:off x="0" y="-15428"/>
            <a:ext cx="3238500" cy="10287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3048000" y="304454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0" y="9951694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12" name="Group 12"/>
          <p:cNvGrpSpPr/>
          <p:nvPr/>
        </p:nvGrpSpPr>
        <p:grpSpPr>
          <a:xfrm>
            <a:off x="17514702" y="9391754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460063" y="7138654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30" name="TextBox 30"/>
          <p:cNvSpPr txBox="1"/>
          <p:nvPr/>
        </p:nvSpPr>
        <p:spPr>
          <a:xfrm>
            <a:off x="4350514" y="416249"/>
            <a:ext cx="134040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5700" spc="114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5700" spc="114" dirty="0">
                <a:solidFill>
                  <a:srgbClr val="6A1F5F"/>
                </a:solidFill>
                <a:latin typeface="Oswald"/>
              </a:rPr>
              <a:t>О ВАЖНОМ. 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10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-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11 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классы. 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381505" y="1051532"/>
            <a:ext cx="5858330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05"/>
              </a:lnSpc>
              <a:spcBef>
                <a:spcPct val="0"/>
              </a:spcBef>
            </a:pPr>
            <a:r>
              <a:rPr lang="en-US" dirty="0">
                <a:solidFill>
                  <a:srgbClr val="6A1F5F"/>
                </a:solidFill>
                <a:latin typeface="Oswald"/>
              </a:rPr>
              <a:t>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215400" y="1284527"/>
            <a:ext cx="13058328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55"/>
              </a:lnSpc>
            </a:pPr>
            <a:r>
              <a:rPr lang="en-US" sz="3200" dirty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ТЕМ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Ы 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 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ВНЕУРОЧНЫХ ЗАНЯТИЙ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, РАЗРАБАТЫВАЕМЫХ НА ФЕДЕРАЛЬНОМ УРОВНЕ</a:t>
            </a:r>
          </a:p>
        </p:txBody>
      </p:sp>
      <p:grpSp>
        <p:nvGrpSpPr>
          <p:cNvPr id="40" name="Group 34"/>
          <p:cNvGrpSpPr/>
          <p:nvPr/>
        </p:nvGrpSpPr>
        <p:grpSpPr>
          <a:xfrm rot="16200000">
            <a:off x="3453400" y="2293061"/>
            <a:ext cx="639632" cy="681140"/>
            <a:chOff x="0" y="0"/>
            <a:chExt cx="852842" cy="908187"/>
          </a:xfrm>
        </p:grpSpPr>
        <p:pic>
          <p:nvPicPr>
            <p:cNvPr id="41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52842" cy="259328"/>
            </a:xfrm>
            <a:prstGeom prst="rect">
              <a:avLst/>
            </a:prstGeom>
          </p:spPr>
        </p:pic>
        <p:pic>
          <p:nvPicPr>
            <p:cNvPr id="42" name="Picture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23062"/>
              <a:ext cx="852842" cy="259328"/>
            </a:xfrm>
            <a:prstGeom prst="rect">
              <a:avLst/>
            </a:prstGeom>
          </p:spPr>
        </p:pic>
        <p:pic>
          <p:nvPicPr>
            <p:cNvPr id="43" name="Picture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48858"/>
              <a:ext cx="852842" cy="259328"/>
            </a:xfrm>
            <a:prstGeom prst="rect">
              <a:avLst/>
            </a:prstGeom>
          </p:spPr>
        </p:pic>
      </p:grpSp>
      <p:cxnSp>
        <p:nvCxnSpPr>
          <p:cNvPr id="44" name="Прямая соединительная линия 43"/>
          <p:cNvCxnSpPr/>
          <p:nvPr/>
        </p:nvCxnSpPr>
        <p:spPr>
          <a:xfrm>
            <a:off x="4132938" y="3147273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1457CE8F-9B14-6E77-6BE1-EF9A1B974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5184302"/>
              </p:ext>
            </p:extLst>
          </p:nvPr>
        </p:nvGraphicFramePr>
        <p:xfrm>
          <a:off x="4193260" y="1869472"/>
          <a:ext cx="13404088" cy="3522576"/>
        </p:xfrm>
        <a:graphic>
          <a:graphicData uri="http://schemas.openxmlformats.org/drawingml/2006/table">
            <a:tbl>
              <a:tblPr/>
              <a:tblGrid>
                <a:gridCol w="1105600">
                  <a:extLst>
                    <a:ext uri="{9D8B030D-6E8A-4147-A177-3AD203B41FA5}">
                      <a16:colId xmlns:a16="http://schemas.microsoft.com/office/drawing/2014/main" xmlns="" val="2713002429"/>
                    </a:ext>
                  </a:extLst>
                </a:gridCol>
                <a:gridCol w="1105600">
                  <a:extLst>
                    <a:ext uri="{9D8B030D-6E8A-4147-A177-3AD203B41FA5}">
                      <a16:colId xmlns:a16="http://schemas.microsoft.com/office/drawing/2014/main" xmlns="" val="1423351864"/>
                    </a:ext>
                  </a:extLst>
                </a:gridCol>
                <a:gridCol w="1215542">
                  <a:extLst>
                    <a:ext uri="{9D8B030D-6E8A-4147-A177-3AD203B41FA5}">
                      <a16:colId xmlns:a16="http://schemas.microsoft.com/office/drawing/2014/main" xmlns="" val="1375815214"/>
                    </a:ext>
                  </a:extLst>
                </a:gridCol>
                <a:gridCol w="995660">
                  <a:extLst>
                    <a:ext uri="{9D8B030D-6E8A-4147-A177-3AD203B41FA5}">
                      <a16:colId xmlns:a16="http://schemas.microsoft.com/office/drawing/2014/main" xmlns="" val="999108074"/>
                    </a:ext>
                  </a:extLst>
                </a:gridCol>
                <a:gridCol w="1105600">
                  <a:extLst>
                    <a:ext uri="{9D8B030D-6E8A-4147-A177-3AD203B41FA5}">
                      <a16:colId xmlns:a16="http://schemas.microsoft.com/office/drawing/2014/main" xmlns="" val="1681955154"/>
                    </a:ext>
                  </a:extLst>
                </a:gridCol>
                <a:gridCol w="1105600">
                  <a:extLst>
                    <a:ext uri="{9D8B030D-6E8A-4147-A177-3AD203B41FA5}">
                      <a16:colId xmlns:a16="http://schemas.microsoft.com/office/drawing/2014/main" xmlns="" val="1725960276"/>
                    </a:ext>
                  </a:extLst>
                </a:gridCol>
                <a:gridCol w="1288942">
                  <a:extLst>
                    <a:ext uri="{9D8B030D-6E8A-4147-A177-3AD203B41FA5}">
                      <a16:colId xmlns:a16="http://schemas.microsoft.com/office/drawing/2014/main" xmlns="" val="2886962084"/>
                    </a:ext>
                  </a:extLst>
                </a:gridCol>
                <a:gridCol w="922260">
                  <a:extLst>
                    <a:ext uri="{9D8B030D-6E8A-4147-A177-3AD203B41FA5}">
                      <a16:colId xmlns:a16="http://schemas.microsoft.com/office/drawing/2014/main" xmlns="" val="1013881685"/>
                    </a:ext>
                  </a:extLst>
                </a:gridCol>
                <a:gridCol w="1211342">
                  <a:extLst>
                    <a:ext uri="{9D8B030D-6E8A-4147-A177-3AD203B41FA5}">
                      <a16:colId xmlns:a16="http://schemas.microsoft.com/office/drawing/2014/main" xmlns="" val="23409138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513764507"/>
                    </a:ext>
                  </a:extLst>
                </a:gridCol>
                <a:gridCol w="1023142">
                  <a:extLst>
                    <a:ext uri="{9D8B030D-6E8A-4147-A177-3AD203B41FA5}">
                      <a16:colId xmlns:a16="http://schemas.microsoft.com/office/drawing/2014/main" xmlns="" val="2567005138"/>
                    </a:ext>
                  </a:extLst>
                </a:gridCol>
                <a:gridCol w="1105600">
                  <a:extLst>
                    <a:ext uri="{9D8B030D-6E8A-4147-A177-3AD203B41FA5}">
                      <a16:colId xmlns:a16="http://schemas.microsoft.com/office/drawing/2014/main" xmlns="" val="2233247010"/>
                    </a:ext>
                  </a:extLst>
                </a:gridCol>
              </a:tblGrid>
              <a:tr h="221036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Сентябрь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69535004"/>
                  </a:ext>
                </a:extLst>
              </a:tr>
              <a:tr h="4163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05.09.2022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03.10.2022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08.11.2022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5167578"/>
                  </a:ext>
                </a:extLst>
              </a:tr>
              <a:tr h="28852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знаний (что я знаю?)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(групповая дискуссия)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Родину не выбирают… (конкурс стихов)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Земля - это колыбель разума, но нельзя вечно жить в колыбели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…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интерактивная звездная карта)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Что мы музыкой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зовем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музыкальный конкурс талантов)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любовью в сердце: достойная жизнь людей старшего поколения в наших руках (социальная реклама)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Ежедневный подвиг учителя (мини-сочинение)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Роль отца в формировании личности ребенка (урок-рассуждение) 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Счастлив тот, кто счастлив у себя дома (групповая дискуссия)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Мы едины, мы — одна страна!  (работа с интерактивной картой)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Многообразие языков и культур народов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России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работа с интерактивной картой)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руки наших матерей  (конкурс стихов) (Она молилась…)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Герб как составная часть государственной символики Российской Федерации (обсуждение видеоматериалов)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6503027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1AE1237A-40D4-ACC7-49D2-73DE93F269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0290979"/>
              </p:ext>
            </p:extLst>
          </p:nvPr>
        </p:nvGraphicFramePr>
        <p:xfrm>
          <a:off x="4193258" y="4661563"/>
          <a:ext cx="13404088" cy="3153996"/>
        </p:xfrm>
        <a:graphic>
          <a:graphicData uri="http://schemas.openxmlformats.org/drawingml/2006/table">
            <a:tbl>
              <a:tblPr/>
              <a:tblGrid>
                <a:gridCol w="1062086">
                  <a:extLst>
                    <a:ext uri="{9D8B030D-6E8A-4147-A177-3AD203B41FA5}">
                      <a16:colId xmlns:a16="http://schemas.microsoft.com/office/drawing/2014/main" xmlns="" val="4148210464"/>
                    </a:ext>
                  </a:extLst>
                </a:gridCol>
                <a:gridCol w="1153288">
                  <a:extLst>
                    <a:ext uri="{9D8B030D-6E8A-4147-A177-3AD203B41FA5}">
                      <a16:colId xmlns:a16="http://schemas.microsoft.com/office/drawing/2014/main" xmlns="" val="638302348"/>
                    </a:ext>
                  </a:extLst>
                </a:gridCol>
                <a:gridCol w="1153288">
                  <a:extLst>
                    <a:ext uri="{9D8B030D-6E8A-4147-A177-3AD203B41FA5}">
                      <a16:colId xmlns:a16="http://schemas.microsoft.com/office/drawing/2014/main" xmlns="" val="1563934791"/>
                    </a:ext>
                  </a:extLst>
                </a:gridCol>
                <a:gridCol w="1076402">
                  <a:extLst>
                    <a:ext uri="{9D8B030D-6E8A-4147-A177-3AD203B41FA5}">
                      <a16:colId xmlns:a16="http://schemas.microsoft.com/office/drawing/2014/main" xmlns="" val="1304843829"/>
                    </a:ext>
                  </a:extLst>
                </a:gridCol>
                <a:gridCol w="1460832">
                  <a:extLst>
                    <a:ext uri="{9D8B030D-6E8A-4147-A177-3AD203B41FA5}">
                      <a16:colId xmlns:a16="http://schemas.microsoft.com/office/drawing/2014/main" xmlns="" val="2300767500"/>
                    </a:ext>
                  </a:extLst>
                </a:gridCol>
                <a:gridCol w="1460832">
                  <a:extLst>
                    <a:ext uri="{9D8B030D-6E8A-4147-A177-3AD203B41FA5}">
                      <a16:colId xmlns:a16="http://schemas.microsoft.com/office/drawing/2014/main" xmlns="" val="2758837423"/>
                    </a:ext>
                  </a:extLst>
                </a:gridCol>
                <a:gridCol w="1614604">
                  <a:extLst>
                    <a:ext uri="{9D8B030D-6E8A-4147-A177-3AD203B41FA5}">
                      <a16:colId xmlns:a16="http://schemas.microsoft.com/office/drawing/2014/main" xmlns="" val="300896453"/>
                    </a:ext>
                  </a:extLst>
                </a:gridCol>
                <a:gridCol w="1610798">
                  <a:extLst>
                    <a:ext uri="{9D8B030D-6E8A-4147-A177-3AD203B41FA5}">
                      <a16:colId xmlns:a16="http://schemas.microsoft.com/office/drawing/2014/main" xmlns="" val="3406696515"/>
                    </a:ext>
                  </a:extLst>
                </a:gridCol>
                <a:gridCol w="1324016">
                  <a:extLst>
                    <a:ext uri="{9D8B030D-6E8A-4147-A177-3AD203B41FA5}">
                      <a16:colId xmlns:a16="http://schemas.microsoft.com/office/drawing/2014/main" xmlns="" val="1565916869"/>
                    </a:ext>
                  </a:extLst>
                </a:gridCol>
                <a:gridCol w="1487942">
                  <a:extLst>
                    <a:ext uri="{9D8B030D-6E8A-4147-A177-3AD203B41FA5}">
                      <a16:colId xmlns:a16="http://schemas.microsoft.com/office/drawing/2014/main" xmlns="" val="4169833084"/>
                    </a:ext>
                  </a:extLst>
                </a:gridCol>
              </a:tblGrid>
              <a:tr h="21916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Декабрь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Январь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Февраль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9059758"/>
                  </a:ext>
                </a:extLst>
              </a:tr>
              <a:tr h="2544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05.12.2022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16.01.2023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06.02.2023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76993283"/>
                  </a:ext>
                </a:extLst>
              </a:tr>
              <a:tr h="2680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Жить – значит действовать (проблемная дискуссия)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Кто такой герой (Герои мирной жизни) (проблемная дискуссия) 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Главный закон России (деловая игра)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Полет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мечты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групповое обсуждение)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«Дарит искры волшебства светлый праздник Рождества…» (Рожественские чтения)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Ленинградский метроном (работа с историческими документами) 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К.С. Станиславский как реформатор отечественного театра и создатель национальной актерской системы (анализ  биографии театрального деятеля)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Современная наука – современному человеку (встреча с молодыми учеными) 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Россия в мире(работа с интерактивной картой)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«…ни солгать ни обмануть, ни с пути свернуть» (работа с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видео -материалами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005485"/>
                  </a:ext>
                </a:extLst>
              </a:tr>
            </a:tbl>
          </a:graphicData>
        </a:graphic>
      </p:graphicFrame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xmlns="" id="{70EEA981-F1D2-6E66-0149-597B040FE7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9465462"/>
              </p:ext>
            </p:extLst>
          </p:nvPr>
        </p:nvGraphicFramePr>
        <p:xfrm>
          <a:off x="4215400" y="7184333"/>
          <a:ext cx="13388188" cy="2568247"/>
        </p:xfrm>
        <a:graphic>
          <a:graphicData uri="http://schemas.openxmlformats.org/drawingml/2006/table">
            <a:tbl>
              <a:tblPr/>
              <a:tblGrid>
                <a:gridCol w="1036714">
                  <a:extLst>
                    <a:ext uri="{9D8B030D-6E8A-4147-A177-3AD203B41FA5}">
                      <a16:colId xmlns:a16="http://schemas.microsoft.com/office/drawing/2014/main" xmlns="" val="81934892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2257455"/>
                    </a:ext>
                  </a:extLst>
                </a:gridCol>
                <a:gridCol w="1224888">
                  <a:extLst>
                    <a:ext uri="{9D8B030D-6E8A-4147-A177-3AD203B41FA5}">
                      <a16:colId xmlns:a16="http://schemas.microsoft.com/office/drawing/2014/main" xmlns="" val="1601917064"/>
                    </a:ext>
                  </a:extLst>
                </a:gridCol>
                <a:gridCol w="984914">
                  <a:extLst>
                    <a:ext uri="{9D8B030D-6E8A-4147-A177-3AD203B41FA5}">
                      <a16:colId xmlns:a16="http://schemas.microsoft.com/office/drawing/2014/main" xmlns="" val="159582106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7783617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162944632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13115843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71885834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3181461382"/>
                    </a:ext>
                  </a:extLst>
                </a:gridCol>
                <a:gridCol w="1622910">
                  <a:extLst>
                    <a:ext uri="{9D8B030D-6E8A-4147-A177-3AD203B41FA5}">
                      <a16:colId xmlns:a16="http://schemas.microsoft.com/office/drawing/2014/main" xmlns="" val="4140132260"/>
                    </a:ext>
                  </a:extLst>
                </a:gridCol>
                <a:gridCol w="1203562">
                  <a:extLst>
                    <a:ext uri="{9D8B030D-6E8A-4147-A177-3AD203B41FA5}">
                      <a16:colId xmlns:a16="http://schemas.microsoft.com/office/drawing/2014/main" xmlns="" val="1089319061"/>
                    </a:ext>
                  </a:extLst>
                </a:gridCol>
              </a:tblGrid>
              <a:tr h="29442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Март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Апрель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Май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52829914"/>
                  </a:ext>
                </a:extLst>
              </a:tr>
              <a:tr h="4168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06.03.2023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03.04.2023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15.05.2023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15822180"/>
                  </a:ext>
                </a:extLst>
              </a:tr>
              <a:tr h="1856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«Я знаю, что все женщины прекрасны…» (мини эссе)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Гимн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России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работа с текстом)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Крым на карте России  (работа с интерактивной картой)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Искусство и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псевдоискусство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творческая лаборатория)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космоса (обсуждение фильма "Время первых")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Возмездие неотвратимо (работа с историческими документами)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«Зелёные» привычки»: сохраним планету для будущих поколений (фестиваль идей)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труда (моя будущая профессия) (встреча с людьми разных профессий)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Современные писатели и поэты о войне (литературная гостиная) 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детских общественных организаций (социальная реклама)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Перед нами все двери открыты (творческий флэшмоб)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129677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38" t="2338" r="15536"/>
          <a:stretch/>
        </p:blipFill>
        <p:spPr>
          <a:xfrm>
            <a:off x="401372" y="4457700"/>
            <a:ext cx="7866328" cy="5835609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5400000">
            <a:off x="1092888" y="342770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4649955" y="-2330666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8" name="AutoShape 8"/>
          <p:cNvSpPr/>
          <p:nvPr/>
        </p:nvSpPr>
        <p:spPr>
          <a:xfrm>
            <a:off x="401372" y="334013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8003860" y="9634934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7" name="Group 12"/>
          <p:cNvGrpSpPr/>
          <p:nvPr/>
        </p:nvGrpSpPr>
        <p:grpSpPr>
          <a:xfrm>
            <a:off x="17445366" y="9565229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477081" y="7153008"/>
            <a:ext cx="21431" cy="5647510"/>
          </a:xfrm>
          <a:prstGeom prst="rect">
            <a:avLst/>
          </a:prstGeom>
          <a:solidFill>
            <a:srgbClr val="737373"/>
          </a:solidFill>
        </p:spPr>
      </p:sp>
      <p:grpSp>
        <p:nvGrpSpPr>
          <p:cNvPr id="10" name="Group 17"/>
          <p:cNvGrpSpPr/>
          <p:nvPr/>
        </p:nvGrpSpPr>
        <p:grpSpPr>
          <a:xfrm rot="5400000">
            <a:off x="9043029" y="1949961"/>
            <a:ext cx="615506" cy="655450"/>
            <a:chOff x="0" y="0"/>
            <a:chExt cx="820675" cy="873933"/>
          </a:xfrm>
        </p:grpSpPr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20675" cy="249547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10877"/>
              <a:ext cx="820675" cy="249547"/>
            </a:xfrm>
            <a:prstGeom prst="rect">
              <a:avLst/>
            </a:prstGeom>
          </p:spPr>
        </p:pic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24386"/>
              <a:ext cx="820675" cy="249547"/>
            </a:xfrm>
            <a:prstGeom prst="rect">
              <a:avLst/>
            </a:prstGeom>
          </p:spPr>
        </p:pic>
      </p:grpSp>
      <p:sp>
        <p:nvSpPr>
          <p:cNvPr id="30" name="TextBox 30"/>
          <p:cNvSpPr txBox="1"/>
          <p:nvPr/>
        </p:nvSpPr>
        <p:spPr>
          <a:xfrm>
            <a:off x="2056442" y="697759"/>
            <a:ext cx="14326376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ru-RU" sz="5700" spc="114" dirty="0" smtClean="0">
                <a:solidFill>
                  <a:srgbClr val="6A1F5F"/>
                </a:solidFill>
                <a:latin typeface="Oswald"/>
              </a:rPr>
              <a:t>РАЗГОВОРЫ </a:t>
            </a:r>
            <a:r>
              <a:rPr lang="ru-RU" sz="5700" spc="114" dirty="0">
                <a:solidFill>
                  <a:srgbClr val="6A1F5F"/>
                </a:solidFill>
                <a:latin typeface="Oswald"/>
              </a:rPr>
              <a:t>О ВАЖНОМ.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 </a:t>
            </a:r>
            <a:r>
              <a:rPr lang="ru-RU" sz="4800" spc="114" dirty="0">
                <a:solidFill>
                  <a:srgbClr val="4A7693"/>
                </a:solidFill>
                <a:latin typeface="Oswald"/>
              </a:rPr>
              <a:t>1-2, 3-4, 5-6, 7-9, 10-11,СПО</a:t>
            </a:r>
            <a:endParaRPr lang="en-US" sz="5700" spc="114" dirty="0">
              <a:solidFill>
                <a:schemeClr val="accent5">
                  <a:lumMod val="50000"/>
                </a:schemeClr>
              </a:solidFill>
              <a:latin typeface="Oswa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73204" y="1951656"/>
            <a:ext cx="7416876" cy="22775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ru-RU" sz="3700" dirty="0">
                <a:solidFill>
                  <a:schemeClr val="accent5">
                    <a:lumMod val="50000"/>
                  </a:schemeClr>
                </a:solidFill>
                <a:latin typeface="Oswald"/>
              </a:rPr>
              <a:t>ПО ИТОГАМ  КАЖДОГО ЗАНЯТИЯ</a:t>
            </a:r>
          </a:p>
          <a:p>
            <a:r>
              <a:rPr lang="ru-RU" sz="3700" dirty="0">
                <a:solidFill>
                  <a:schemeClr val="accent5">
                    <a:lumMod val="50000"/>
                  </a:schemeClr>
                </a:solidFill>
                <a:latin typeface="Oswald"/>
              </a:rPr>
              <a:t>ФОРМУЛИРУЮТСЯ ВОПРОСЫ И ЗАДАНИЯ ДЛЯ ОБСУЖДЕНИЯ ДОМА С РОДИТЕЛЯМИ</a:t>
            </a:r>
            <a:endParaRPr lang="en-US" sz="3700" dirty="0">
              <a:solidFill>
                <a:srgbClr val="6A1F5F"/>
              </a:solidFill>
              <a:latin typeface="Oswald"/>
            </a:endParaRPr>
          </a:p>
        </p:txBody>
      </p:sp>
      <p:pic>
        <p:nvPicPr>
          <p:cNvPr id="43" name="Picture 27"/>
          <p:cNvPicPr>
            <a:picLocks noChangeAspect="1"/>
          </p:cNvPicPr>
          <p:nvPr/>
        </p:nvPicPr>
        <p:blipFill>
          <a:blip r:embed="rId9" cstate="print">
            <a:alphaModFix amt="76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717036" y="103663"/>
            <a:ext cx="2496824" cy="1660388"/>
          </a:xfrm>
          <a:prstGeom prst="rect">
            <a:avLst/>
          </a:prstGeom>
        </p:spPr>
      </p:pic>
      <p:sp>
        <p:nvSpPr>
          <p:cNvPr id="23" name="AutoShape 6"/>
          <p:cNvSpPr/>
          <p:nvPr/>
        </p:nvSpPr>
        <p:spPr>
          <a:xfrm rot="5400000">
            <a:off x="12700114" y="-786884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26" name="Прямоугольник 25"/>
          <p:cNvSpPr/>
          <p:nvPr/>
        </p:nvSpPr>
        <p:spPr>
          <a:xfrm>
            <a:off x="9887074" y="2103344"/>
            <a:ext cx="4419600" cy="646329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3600" dirty="0">
                <a:solidFill>
                  <a:srgbClr val="6A1F5F"/>
                </a:solidFill>
                <a:latin typeface="Oswald"/>
              </a:rPr>
              <a:t>ПРИМЕРЫ  ЗАДАНИЙ</a:t>
            </a:r>
            <a:endParaRPr lang="ru-RU" sz="3600" dirty="0"/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8916487" y="2935491"/>
            <a:ext cx="9033338" cy="1631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9" tIns="45719" rIns="91439" bIns="45719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chemeClr val="accent5">
                    <a:lumMod val="50000"/>
                  </a:schemeClr>
                </a:solidFill>
                <a:latin typeface="Oswald" charset="-52"/>
                <a:ea typeface="Calibri" pitchFamily="34" charset="0"/>
                <a:cs typeface="Times New Roman" pitchFamily="18" charset="0"/>
              </a:rPr>
              <a:t>1-2, 3-4 классы</a:t>
            </a:r>
            <a:endParaRPr lang="ru-RU" sz="1200" dirty="0">
              <a:latin typeface="Oswald" charset="-52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100" dirty="0">
              <a:latin typeface="Oswald" charset="-52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Oswald" charset="-52"/>
                <a:ea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1600" dirty="0" smtClean="0">
              <a:latin typeface="Oswald" charset="-52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Oswald" charset="-52"/>
                <a:ea typeface="Calibri" pitchFamily="34" charset="0"/>
                <a:cs typeface="Times New Roman" pitchFamily="18" charset="0"/>
              </a:rPr>
              <a:t>Совместно с родителями сделайте фотографии  или  рисунки для нашей выставки «Удивительный мир родной природы». Выберите сюжеты, которые вас удивили.</a:t>
            </a:r>
          </a:p>
          <a:p>
            <a:pPr indent="630232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8484853" y="3750273"/>
            <a:ext cx="9669246" cy="429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9" tIns="45719" rIns="91439" bIns="45719" numCol="1" anchor="ctr" anchorCtr="0" compatLnSpc="1">
            <a:prstTxWarp prst="textNoShape">
              <a:avLst/>
            </a:prstTxWarp>
            <a:spAutoFit/>
          </a:bodyPr>
          <a:lstStyle/>
          <a:p>
            <a:pPr indent="450846" fontAlgn="base">
              <a:spcBef>
                <a:spcPct val="0"/>
              </a:spcBef>
              <a:spcAft>
                <a:spcPct val="0"/>
              </a:spcAft>
            </a:pPr>
            <a:endParaRPr lang="ru-RU" sz="1100" dirty="0">
              <a:latin typeface="Oswald" charset="-52"/>
              <a:ea typeface="Calibri" pitchFamily="34" charset="0"/>
              <a:cs typeface="Times New Roman" pitchFamily="18" charset="0"/>
            </a:endParaRPr>
          </a:p>
          <a:p>
            <a:pPr indent="450846" fontAlgn="base">
              <a:spcBef>
                <a:spcPct val="0"/>
              </a:spcBef>
              <a:spcAft>
                <a:spcPct val="0"/>
              </a:spcAft>
            </a:pPr>
            <a:endParaRPr lang="ru-RU" sz="1100" b="1" dirty="0">
              <a:solidFill>
                <a:srgbClr val="333333"/>
              </a:solidFill>
              <a:latin typeface="Oswald" charset="-52"/>
              <a:ea typeface="Times New Roman" pitchFamily="18" charset="0"/>
              <a:cs typeface="Times New Roman" pitchFamily="18" charset="0"/>
            </a:endParaRPr>
          </a:p>
          <a:p>
            <a:pPr indent="450846" fontAlgn="base">
              <a:spcBef>
                <a:spcPct val="0"/>
              </a:spcBef>
              <a:spcAft>
                <a:spcPct val="0"/>
              </a:spcAft>
            </a:pPr>
            <a:endParaRPr lang="ru-RU" sz="2300" b="1" dirty="0">
              <a:solidFill>
                <a:schemeClr val="accent5">
                  <a:lumMod val="50000"/>
                </a:schemeClr>
              </a:solidFill>
              <a:latin typeface="Oswald" charset="-52"/>
              <a:ea typeface="Calibri" pitchFamily="34" charset="0"/>
              <a:cs typeface="Times New Roman" pitchFamily="18" charset="0"/>
            </a:endParaRPr>
          </a:p>
          <a:p>
            <a:pPr indent="450846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chemeClr val="accent5">
                    <a:lumMod val="50000"/>
                  </a:schemeClr>
                </a:solidFill>
                <a:latin typeface="Oswald" charset="-52"/>
                <a:ea typeface="Calibri" pitchFamily="34" charset="0"/>
                <a:cs typeface="Times New Roman" pitchFamily="18" charset="0"/>
              </a:rPr>
              <a:t>5-6, 7-9 классы</a:t>
            </a:r>
            <a:r>
              <a:rPr lang="ru-RU" sz="1100" dirty="0">
                <a:latin typeface="Oswald" charset="-52"/>
                <a:ea typeface="Calibri" pitchFamily="34" charset="0"/>
                <a:cs typeface="Times New Roman" pitchFamily="18" charset="0"/>
              </a:rPr>
              <a:t>. </a:t>
            </a:r>
          </a:p>
          <a:p>
            <a:pPr indent="450846" fontAlgn="base">
              <a:spcBef>
                <a:spcPct val="0"/>
              </a:spcBef>
              <a:spcAft>
                <a:spcPct val="0"/>
              </a:spcAft>
            </a:pPr>
            <a:endParaRPr lang="ru-RU" sz="1100" b="1" dirty="0"/>
          </a:p>
          <a:p>
            <a:pPr indent="450846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Домашнее задание (одно по выбору)</a:t>
            </a:r>
            <a:r>
              <a:rPr lang="ru-RU" sz="1600" dirty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444496" indent="6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1. Напишите письмо человеку, который является для вас героем. На каком основании вы сделали свой выбор? 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marL="444496" indent="6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2. Напишите сочинение-миниатюру на одну из тем: «Моя семья – опора России», «Герои, о которых мало говорят», </a:t>
            </a:r>
          </a:p>
          <a:p>
            <a:pPr marL="444496" indent="6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«Мой дом – моя страна», «Лучший город России – это …» (дети выбирают город самостоятельно); «Мы – надежда России».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marL="444496" indent="6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3. Обсудите с родителями, хотели бы вы поучаствовать в акции «Письмо солдату». Что бы вы написали в этом письме?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marL="444496" indent="6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4.  </a:t>
            </a:r>
            <a:r>
              <a:rPr lang="ru-RU" sz="1600" dirty="0" err="1">
                <a:latin typeface="Oswald" charset="-52"/>
                <a:ea typeface="Times New Roman" pitchFamily="18" charset="0"/>
                <a:cs typeface="Times New Roman" pitchFamily="18" charset="0"/>
              </a:rPr>
              <a:t>Дамир</a:t>
            </a: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Oswald" charset="-52"/>
                <a:ea typeface="Times New Roman" pitchFamily="18" charset="0"/>
                <a:cs typeface="Times New Roman" pitchFamily="18" charset="0"/>
              </a:rPr>
              <a:t>Юсупов, герой России,  </a:t>
            </a: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сказал: «Главное — что все вернулись домой». Как вы понимаете смысл этой фразы? Обоснуйте свой ответ.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marL="444496" indent="63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Oswald" charset="-52"/>
                <a:ea typeface="Times New Roman" pitchFamily="18" charset="0"/>
                <a:cs typeface="Times New Roman" pitchFamily="18" charset="0"/>
              </a:rPr>
              <a:t>5. В любой технике выполните рисунок на одну из тем по выбору: «Мы – одна страна», «Когда все дома», «Герои рядом». Устройте выставку рисунков в классе. Расскажите одноклассникам о своем рисунке.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indent="450846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8471972" y="7785719"/>
            <a:ext cx="9477852" cy="209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9" tIns="45719" rIns="91439" bIns="45719" numCol="1" anchor="ctr" anchorCtr="0" compatLnSpc="1">
            <a:prstTxWarp prst="textNoShape">
              <a:avLst/>
            </a:prstTxWarp>
            <a:spAutoFit/>
          </a:bodyPr>
          <a:lstStyle/>
          <a:p>
            <a:pPr marL="0" lvl="1" indent="450846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300" b="1" dirty="0">
                <a:solidFill>
                  <a:schemeClr val="accent5">
                    <a:lumMod val="50000"/>
                  </a:schemeClr>
                </a:solidFill>
                <a:latin typeface="Oswald" charset="-52"/>
                <a:ea typeface="Calibri" pitchFamily="34" charset="0"/>
                <a:cs typeface="Times New Roman" pitchFamily="18" charset="0"/>
              </a:rPr>
              <a:t>10-11 классы. СПО</a:t>
            </a:r>
          </a:p>
          <a:p>
            <a:pPr marL="0" lvl="1" indent="450846"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>
              <a:latin typeface="Oswald" charset="-52"/>
              <a:cs typeface="Arial" pitchFamily="34" charset="0"/>
            </a:endParaRPr>
          </a:p>
          <a:p>
            <a:pPr indent="450846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333333"/>
                </a:solidFill>
                <a:latin typeface="Oswald" charset="-52"/>
                <a:ea typeface="Times New Roman" pitchFamily="18" charset="0"/>
                <a:cs typeface="Arial" pitchFamily="34" charset="0"/>
              </a:rPr>
              <a:t>Домашнее задание (одно по выбору):</a:t>
            </a:r>
          </a:p>
          <a:p>
            <a:pPr marL="444496" indent="63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333333"/>
                </a:solidFill>
                <a:latin typeface="Oswald" charset="-52"/>
                <a:ea typeface="Times New Roman" pitchFamily="18" charset="0"/>
                <a:cs typeface="Arial" pitchFamily="34" charset="0"/>
              </a:rPr>
              <a:t>1. Спросите родителей, в каких важных исторических событиях, упоминаемых на сегодняшнем уроке, принимали участие члены вашей семьи. Подготовьте небольшое сообщение об этом.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marL="444496" indent="63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333333"/>
                </a:solidFill>
                <a:latin typeface="Oswald" charset="-52"/>
                <a:ea typeface="Times New Roman" pitchFamily="18" charset="0"/>
                <a:cs typeface="Arial" pitchFamily="34" charset="0"/>
              </a:rPr>
              <a:t>2. Подберите стихотворение русского поэта на одну из тем урока: «Мы граждане великой России», «На русском дышим языке», «Мы – одна страна». Обоснуйте свой выбор.</a:t>
            </a:r>
            <a:endParaRPr lang="ru-RU" sz="1600" dirty="0">
              <a:latin typeface="Oswald" charset="-52"/>
              <a:ea typeface="Times New Roman" pitchFamily="18" charset="0"/>
              <a:cs typeface="Arial" pitchFamily="34" charset="0"/>
            </a:endParaRPr>
          </a:p>
          <a:p>
            <a:pPr indent="450846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333333"/>
                </a:solidFill>
                <a:latin typeface="Oswald" charset="-52"/>
                <a:ea typeface="Times New Roman" pitchFamily="18" charset="0"/>
                <a:cs typeface="Arial" pitchFamily="34" charset="0"/>
              </a:rPr>
              <a:t>3. Напишите эссе на тему «Мой герой – какой он?»</a:t>
            </a:r>
            <a:endParaRPr lang="ru-RU" sz="1600" dirty="0">
              <a:latin typeface="Oswald" charset="-5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361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14fef324b5f9af9fb164330330163b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647700"/>
            <a:ext cx="6705600" cy="935665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9296400" y="1333500"/>
            <a:ext cx="8077200" cy="819888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Каждое мгновение той работы, которая называется воспитанием, - </a:t>
            </a:r>
          </a:p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это творение будущего и взгляд в будущее.</a:t>
            </a:r>
          </a:p>
          <a:p>
            <a:pPr>
              <a:buNone/>
            </a:pPr>
            <a:r>
              <a:rPr lang="ru-RU" dirty="0" smtClean="0"/>
              <a:t>                 </a:t>
            </a:r>
          </a:p>
          <a:p>
            <a:pPr>
              <a:buNone/>
            </a:pPr>
            <a:r>
              <a:rPr lang="ru-RU" dirty="0" smtClean="0"/>
              <a:t>       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В.А. Сухомлинский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урсы робототехники в Минске • Family.b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34" t="1974" r="2494" b="-1974"/>
          <a:stretch/>
        </p:blipFill>
        <p:spPr bwMode="auto">
          <a:xfrm>
            <a:off x="-20547" y="18782"/>
            <a:ext cx="5160974" cy="1049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2"/>
          <p:cNvGrpSpPr/>
          <p:nvPr/>
        </p:nvGrpSpPr>
        <p:grpSpPr>
          <a:xfrm rot="5400000">
            <a:off x="6390296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9947361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8" name="AutoShape 8"/>
          <p:cNvSpPr/>
          <p:nvPr/>
        </p:nvSpPr>
        <p:spPr>
          <a:xfrm>
            <a:off x="5084806" y="0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0" y="9665726"/>
            <a:ext cx="426772" cy="639764"/>
          </a:xfrm>
          <a:prstGeom prst="rect">
            <a:avLst/>
          </a:prstGeom>
          <a:solidFill>
            <a:srgbClr val="6A1F5F"/>
          </a:solidFill>
        </p:spPr>
      </p:sp>
      <p:sp>
        <p:nvSpPr>
          <p:cNvPr id="11" name="AutoShape 11"/>
          <p:cNvSpPr/>
          <p:nvPr/>
        </p:nvSpPr>
        <p:spPr>
          <a:xfrm>
            <a:off x="6649387" y="2095502"/>
            <a:ext cx="96778" cy="1877921"/>
          </a:xfrm>
          <a:prstGeom prst="rect">
            <a:avLst/>
          </a:prstGeom>
          <a:solidFill>
            <a:srgbClr val="4A7693"/>
          </a:solidFill>
        </p:spPr>
      </p:sp>
      <p:grpSp>
        <p:nvGrpSpPr>
          <p:cNvPr id="10" name="Group 12"/>
          <p:cNvGrpSpPr/>
          <p:nvPr/>
        </p:nvGrpSpPr>
        <p:grpSpPr>
          <a:xfrm>
            <a:off x="17514702" y="9391754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460063" y="7138654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7" name="Прямоугольник 6"/>
          <p:cNvSpPr/>
          <p:nvPr/>
        </p:nvSpPr>
        <p:spPr>
          <a:xfrm>
            <a:off x="6881044" y="2090988"/>
            <a:ext cx="11430000" cy="2062101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образовательная</a:t>
            </a:r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Oswald" charset="-52"/>
                <a:cs typeface="Trebuchet MS"/>
              </a:rPr>
              <a:t> </a:t>
            </a:r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деятельность, направленная на достижение планируемых результатов освоения основной образовательной программы (личностных, метапредметных и предметных), </a:t>
            </a:r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осуществляемая </a:t>
            </a:r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формах, отличных от урочной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884264" y="4780863"/>
            <a:ext cx="11430000" cy="1077216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является неотъемлемой и обязательной частью основной </a:t>
            </a:r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образовательной </a:t>
            </a:r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858001" y="6591302"/>
            <a:ext cx="10626146" cy="2062101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3200" spc="-164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часов на внеурочную </a:t>
            </a:r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деятельность: </a:t>
            </a:r>
          </a:p>
          <a:p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начальное общее образование – </a:t>
            </a:r>
            <a:r>
              <a:rPr lang="ru-RU" sz="3200" spc="-164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1320 часов </a:t>
            </a:r>
          </a:p>
          <a:p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основное общее образование – </a:t>
            </a:r>
            <a:r>
              <a:rPr lang="ru-RU" sz="3200" spc="-164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1750 часов</a:t>
            </a:r>
          </a:p>
          <a:p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spc="-164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AutoShape 11"/>
          <p:cNvSpPr/>
          <p:nvPr/>
        </p:nvSpPr>
        <p:spPr>
          <a:xfrm>
            <a:off x="6649387" y="4329164"/>
            <a:ext cx="96778" cy="1877921"/>
          </a:xfrm>
          <a:prstGeom prst="rect">
            <a:avLst/>
          </a:prstGeom>
          <a:solidFill>
            <a:srgbClr val="4A7693"/>
          </a:solidFill>
        </p:spPr>
      </p:sp>
      <p:sp>
        <p:nvSpPr>
          <p:cNvPr id="41" name="AutoShape 11"/>
          <p:cNvSpPr/>
          <p:nvPr/>
        </p:nvSpPr>
        <p:spPr>
          <a:xfrm>
            <a:off x="6640234" y="6562826"/>
            <a:ext cx="105932" cy="1877921"/>
          </a:xfrm>
          <a:prstGeom prst="rect">
            <a:avLst/>
          </a:prstGeom>
          <a:solidFill>
            <a:srgbClr val="4A7693"/>
          </a:solidFill>
        </p:spPr>
      </p:sp>
      <p:sp>
        <p:nvSpPr>
          <p:cNvPr id="22" name="Прямоугольник 21"/>
          <p:cNvSpPr/>
          <p:nvPr/>
        </p:nvSpPr>
        <p:spPr>
          <a:xfrm>
            <a:off x="7086600" y="419102"/>
            <a:ext cx="7523724" cy="925892"/>
          </a:xfrm>
          <a:prstGeom prst="rect">
            <a:avLst/>
          </a:prstGeom>
        </p:spPr>
        <p:txBody>
          <a:bodyPr wrap="none" lIns="91439" tIns="45719" rIns="91439" bIns="45719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ru-RU" sz="4800" spc="123" dirty="0" smtClean="0">
                <a:solidFill>
                  <a:srgbClr val="6A1F5F"/>
                </a:solidFill>
                <a:latin typeface="Oswald"/>
              </a:rPr>
              <a:t>ВНЕУРОЧНАЯ ДЕЯТЕЛЬНОСТЬ</a:t>
            </a:r>
            <a:endParaRPr lang="en-US" sz="4800" dirty="0">
              <a:solidFill>
                <a:srgbClr val="6A1F5F"/>
              </a:solidFill>
              <a:latin typeface="Trebuchet MS" panose="020B0603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34200" y="7962900"/>
            <a:ext cx="7162800" cy="584773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3200" spc="-16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среднее общее образование – </a:t>
            </a:r>
            <a:r>
              <a:rPr lang="ru-RU" sz="3200" spc="-164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700 часов</a:t>
            </a:r>
            <a:endParaRPr lang="ru-RU" sz="3200" spc="-164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84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Выбираем кружок для своего ребенк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505" t="386" r="30930" b="-386"/>
          <a:stretch/>
        </p:blipFill>
        <p:spPr bwMode="auto">
          <a:xfrm>
            <a:off x="22466" y="20099"/>
            <a:ext cx="3799544" cy="102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2"/>
          <p:cNvGrpSpPr/>
          <p:nvPr/>
        </p:nvGrpSpPr>
        <p:grpSpPr>
          <a:xfrm rot="5400000">
            <a:off x="4252394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7809461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8" name="AutoShape 8"/>
          <p:cNvSpPr/>
          <p:nvPr/>
        </p:nvSpPr>
        <p:spPr>
          <a:xfrm>
            <a:off x="3735976" y="0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0" y="9665726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7" name="Group 12"/>
          <p:cNvGrpSpPr/>
          <p:nvPr/>
        </p:nvGrpSpPr>
        <p:grpSpPr>
          <a:xfrm>
            <a:off x="17514702" y="9391754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460063" y="7138654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17" name="TextBox 17"/>
          <p:cNvSpPr txBox="1"/>
          <p:nvPr/>
        </p:nvSpPr>
        <p:spPr>
          <a:xfrm>
            <a:off x="4994462" y="416249"/>
            <a:ext cx="10512476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ru-RU" sz="4800" spc="123" dirty="0" smtClean="0">
                <a:solidFill>
                  <a:srgbClr val="6A1F5F"/>
                </a:solidFill>
                <a:latin typeface="Oswald"/>
              </a:rPr>
              <a:t>ВНЕУРОЧНАЯ ДЕЯТЕЛЬНОСТЬ</a:t>
            </a:r>
            <a:endParaRPr lang="en-US" sz="4800" dirty="0">
              <a:solidFill>
                <a:srgbClr val="6A1F5F"/>
              </a:solidFill>
              <a:latin typeface="Trebuchet MS" panose="020B0603020202020204" pitchFamily="34" charset="0"/>
            </a:endParaRPr>
          </a:p>
        </p:txBody>
      </p:sp>
      <p:sp>
        <p:nvSpPr>
          <p:cNvPr id="43" name="TextBox 17"/>
          <p:cNvSpPr txBox="1"/>
          <p:nvPr/>
        </p:nvSpPr>
        <p:spPr>
          <a:xfrm>
            <a:off x="5020382" y="908305"/>
            <a:ext cx="13293540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ru-RU" sz="3000" dirty="0">
                <a:solidFill>
                  <a:srgbClr val="4A7693"/>
                </a:solidFill>
                <a:latin typeface="Oswald" charset="-52"/>
              </a:rPr>
              <a:t>10 часов в неделю</a:t>
            </a:r>
            <a:endParaRPr lang="en-US" sz="3000" dirty="0">
              <a:solidFill>
                <a:srgbClr val="4A7693"/>
              </a:solidFill>
              <a:latin typeface="Oswald" charset="-52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865673" y="1790700"/>
            <a:ext cx="1315978" cy="6740305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2700" dirty="0" smtClean="0">
                <a:solidFill>
                  <a:srgbClr val="4A7693"/>
                </a:solidFill>
                <a:latin typeface="Oswal"/>
              </a:rPr>
              <a:t>1 час</a:t>
            </a:r>
            <a:endParaRPr lang="ru-RU" sz="2700" dirty="0">
              <a:solidFill>
                <a:srgbClr val="4A7693"/>
              </a:solidFill>
              <a:latin typeface="Oswal"/>
            </a:endParaRPr>
          </a:p>
          <a:p>
            <a:endParaRPr lang="ru-RU" sz="2700" dirty="0" smtClean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r>
              <a:rPr lang="ru-RU" sz="2700" dirty="0" smtClean="0">
                <a:solidFill>
                  <a:srgbClr val="4A7693"/>
                </a:solidFill>
                <a:latin typeface="Trebuchet MS" panose="020B0603020202020204" pitchFamily="34" charset="0"/>
              </a:rPr>
              <a:t>3 </a:t>
            </a:r>
            <a:r>
              <a:rPr lang="ru-RU" sz="2700" dirty="0" smtClean="0">
                <a:solidFill>
                  <a:srgbClr val="4A7693"/>
                </a:solidFill>
                <a:latin typeface="Oswal"/>
              </a:rPr>
              <a:t>часа</a:t>
            </a:r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 smtClean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r>
              <a:rPr lang="ru-RU" sz="2700" dirty="0">
                <a:solidFill>
                  <a:srgbClr val="4A7693"/>
                </a:solidFill>
                <a:latin typeface="Trebuchet MS" panose="020B0603020202020204" pitchFamily="34" charset="0"/>
              </a:rPr>
              <a:t>1 </a:t>
            </a:r>
            <a:r>
              <a:rPr lang="ru-RU" sz="2700" dirty="0" smtClean="0">
                <a:solidFill>
                  <a:srgbClr val="4A7693"/>
                </a:solidFill>
                <a:latin typeface="Oswal"/>
              </a:rPr>
              <a:t>час</a:t>
            </a:r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r>
              <a:rPr lang="ru-RU" sz="2700" dirty="0">
                <a:solidFill>
                  <a:srgbClr val="4A7693"/>
                </a:solidFill>
                <a:latin typeface="Trebuchet MS" panose="020B0603020202020204" pitchFamily="34" charset="0"/>
              </a:rPr>
              <a:t>1 </a:t>
            </a:r>
            <a:r>
              <a:rPr lang="ru-RU" sz="2700" dirty="0" smtClean="0">
                <a:solidFill>
                  <a:srgbClr val="4A7693"/>
                </a:solidFill>
                <a:latin typeface="Oswal"/>
              </a:rPr>
              <a:t>час</a:t>
            </a:r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 smtClean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r>
              <a:rPr lang="ru-RU" sz="2700" dirty="0">
                <a:solidFill>
                  <a:srgbClr val="4A7693"/>
                </a:solidFill>
                <a:latin typeface="Trebuchet MS" panose="020B0603020202020204" pitchFamily="34" charset="0"/>
              </a:rPr>
              <a:t>2 </a:t>
            </a:r>
            <a:r>
              <a:rPr lang="ru-RU" sz="2700" dirty="0" smtClean="0">
                <a:solidFill>
                  <a:srgbClr val="4A7693"/>
                </a:solidFill>
                <a:latin typeface="Oswal"/>
              </a:rPr>
              <a:t>часа</a:t>
            </a:r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 smtClean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endParaRPr lang="ru-RU" sz="2700" dirty="0" smtClean="0">
              <a:solidFill>
                <a:srgbClr val="4A7693"/>
              </a:solidFill>
              <a:latin typeface="Trebuchet MS" panose="020B0603020202020204" pitchFamily="34" charset="0"/>
            </a:endParaRPr>
          </a:p>
          <a:p>
            <a:r>
              <a:rPr lang="ru-RU" sz="2700" dirty="0" smtClean="0">
                <a:solidFill>
                  <a:srgbClr val="4A7693"/>
                </a:solidFill>
                <a:latin typeface="Trebuchet MS" panose="020B0603020202020204" pitchFamily="34" charset="0"/>
              </a:rPr>
              <a:t>2 </a:t>
            </a:r>
            <a:r>
              <a:rPr lang="ru-RU" sz="2700" dirty="0" smtClean="0">
                <a:solidFill>
                  <a:srgbClr val="4A7693"/>
                </a:solidFill>
                <a:latin typeface="Oswal"/>
              </a:rPr>
              <a:t>часа</a:t>
            </a:r>
            <a:endParaRPr lang="ru-RU" sz="2700" dirty="0">
              <a:solidFill>
                <a:srgbClr val="4A7693"/>
              </a:solidFill>
              <a:latin typeface="Trebuchet MS" panose="020B0603020202020204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248400" y="1866901"/>
            <a:ext cx="11582400" cy="918712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«Разговоры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о важном»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(цикл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внеурочных занятий для обучающихся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1-2,3-4,5-7,8-9,10-11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sz="27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Дополнительное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изучение учебных предметов </a:t>
            </a:r>
          </a:p>
          <a:p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(углубленное изучение учебных предметов, организация учебно-исследовательской и проектной деятельности, модули по краеведению и др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endParaRPr lang="ru-RU" sz="2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Формирование функциональной грамотности</a:t>
            </a:r>
          </a:p>
          <a:p>
            <a:endParaRPr lang="ru-RU" sz="2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Профориентационная работа/ предпринимательство/финансовая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грамотность</a:t>
            </a:r>
          </a:p>
          <a:p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Развитие личности и самореализация обучающихся </a:t>
            </a:r>
            <a:endParaRPr lang="ru-RU" sz="27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занятия в хоре, школьном театре, участие в спортивных мероприятиях и др.)</a:t>
            </a:r>
          </a:p>
          <a:p>
            <a:endParaRPr lang="ru-RU" sz="27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Комплекс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воспитательных мероприятий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, деятельность ученических сообществ, педагогическая поддержка обучающихся и обеспечение их благополучия в пространстве школе</a:t>
            </a:r>
          </a:p>
          <a:p>
            <a:pPr marL="342897" indent="-342897">
              <a:buFont typeface="Arial" panose="020B0604020202020204" pitchFamily="34" charset="0"/>
              <a:buChar char="•"/>
            </a:pP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marL="342897" indent="-342897">
              <a:buFont typeface="Arial" panose="020B0604020202020204" pitchFamily="34" charset="0"/>
              <a:buChar char="•"/>
            </a:pPr>
            <a:endParaRPr lang="ru-RU" sz="2100" dirty="0">
              <a:latin typeface="Trebuchet MS" panose="020B0603020202020204" pitchFamily="34" charset="0"/>
            </a:endParaRPr>
          </a:p>
          <a:p>
            <a:pPr marL="342897" indent="-342897">
              <a:buFont typeface="Arial" panose="020B0604020202020204" pitchFamily="34" charset="0"/>
              <a:buChar char="•"/>
            </a:pPr>
            <a:endParaRPr lang="ru-RU" sz="2100" dirty="0">
              <a:latin typeface="Trebuchet MS" panose="020B0603020202020204" pitchFamily="34" charset="0"/>
            </a:endParaRPr>
          </a:p>
          <a:p>
            <a:pPr marL="342897" indent="-342897">
              <a:buFont typeface="Arial" panose="020B0604020202020204" pitchFamily="34" charset="0"/>
              <a:buChar char="•"/>
            </a:pPr>
            <a:endParaRPr lang="ru-RU" sz="2100" dirty="0">
              <a:latin typeface="Trebuchet MS" panose="020B0603020202020204" pitchFamily="34" charset="0"/>
            </a:endParaRPr>
          </a:p>
          <a:p>
            <a:endParaRPr lang="ru-RU" sz="2100" dirty="0"/>
          </a:p>
        </p:txBody>
      </p:sp>
      <p:sp>
        <p:nvSpPr>
          <p:cNvPr id="74" name="AutoShape 10"/>
          <p:cNvSpPr/>
          <p:nvPr/>
        </p:nvSpPr>
        <p:spPr>
          <a:xfrm>
            <a:off x="4977831" y="2889665"/>
            <a:ext cx="12545458" cy="45719"/>
          </a:xfrm>
          <a:prstGeom prst="rect">
            <a:avLst/>
          </a:prstGeom>
          <a:solidFill>
            <a:srgbClr val="4A7693"/>
          </a:solidFill>
        </p:spPr>
      </p:sp>
      <p:sp>
        <p:nvSpPr>
          <p:cNvPr id="20" name="AutoShape 10"/>
          <p:cNvSpPr/>
          <p:nvPr/>
        </p:nvSpPr>
        <p:spPr>
          <a:xfrm>
            <a:off x="5105400" y="4610100"/>
            <a:ext cx="12545458" cy="45719"/>
          </a:xfrm>
          <a:prstGeom prst="rect">
            <a:avLst/>
          </a:prstGeom>
          <a:solidFill>
            <a:srgbClr val="4A7693"/>
          </a:solidFill>
        </p:spPr>
      </p:sp>
      <p:sp>
        <p:nvSpPr>
          <p:cNvPr id="21" name="AutoShape 10"/>
          <p:cNvSpPr/>
          <p:nvPr/>
        </p:nvSpPr>
        <p:spPr>
          <a:xfrm>
            <a:off x="5105400" y="5448300"/>
            <a:ext cx="12545458" cy="45719"/>
          </a:xfrm>
          <a:prstGeom prst="rect">
            <a:avLst/>
          </a:prstGeom>
          <a:solidFill>
            <a:srgbClr val="4A7693"/>
          </a:solidFill>
        </p:spPr>
      </p:sp>
      <p:sp>
        <p:nvSpPr>
          <p:cNvPr id="22" name="AutoShape 10"/>
          <p:cNvSpPr/>
          <p:nvPr/>
        </p:nvSpPr>
        <p:spPr>
          <a:xfrm>
            <a:off x="5105400" y="6667500"/>
            <a:ext cx="12545458" cy="45719"/>
          </a:xfrm>
          <a:prstGeom prst="rect">
            <a:avLst/>
          </a:prstGeom>
          <a:solidFill>
            <a:srgbClr val="4A7693"/>
          </a:solidFill>
        </p:spPr>
      </p:sp>
      <p:sp>
        <p:nvSpPr>
          <p:cNvPr id="23" name="AutoShape 10"/>
          <p:cNvSpPr/>
          <p:nvPr/>
        </p:nvSpPr>
        <p:spPr>
          <a:xfrm>
            <a:off x="4953000" y="7962900"/>
            <a:ext cx="12545458" cy="45719"/>
          </a:xfrm>
          <a:prstGeom prst="rect">
            <a:avLst/>
          </a:prstGeom>
          <a:solidFill>
            <a:srgbClr val="4A7693"/>
          </a:solidFill>
        </p:spPr>
      </p:sp>
    </p:spTree>
    <p:extLst>
      <p:ext uri="{BB962C8B-B14F-4D97-AF65-F5344CB8AC3E}">
        <p14:creationId xmlns:p14="http://schemas.microsoft.com/office/powerpoint/2010/main" xmlns="" val="294019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82597" y="2814880"/>
            <a:ext cx="5799006" cy="7335410"/>
            <a:chOff x="0" y="0"/>
            <a:chExt cx="6916640" cy="890784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/>
            <a:srcRect l="24085" r="24085"/>
            <a:stretch>
              <a:fillRect/>
            </a:stretch>
          </p:blipFill>
          <p:spPr>
            <a:xfrm>
              <a:off x="0" y="0"/>
              <a:ext cx="6916640" cy="8907841"/>
            </a:xfrm>
            <a:prstGeom prst="rect">
              <a:avLst/>
            </a:prstGeom>
          </p:spPr>
        </p:pic>
      </p:grpSp>
      <p:grpSp>
        <p:nvGrpSpPr>
          <p:cNvPr id="4" name="Group 6"/>
          <p:cNvGrpSpPr/>
          <p:nvPr/>
        </p:nvGrpSpPr>
        <p:grpSpPr>
          <a:xfrm rot="5400000">
            <a:off x="1277204" y="353741"/>
            <a:ext cx="606596" cy="645960"/>
            <a:chOff x="0" y="0"/>
            <a:chExt cx="808793" cy="86128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grpSp>
        <p:nvGrpSpPr>
          <p:cNvPr id="5" name="Group 10"/>
          <p:cNvGrpSpPr/>
          <p:nvPr/>
        </p:nvGrpSpPr>
        <p:grpSpPr>
          <a:xfrm rot="-5400000">
            <a:off x="4933029" y="4967496"/>
            <a:ext cx="3579926" cy="316458"/>
            <a:chOff x="0" y="0"/>
            <a:chExt cx="9194800" cy="812800"/>
          </a:xfrm>
        </p:grpSpPr>
        <p:sp>
          <p:nvSpPr>
            <p:cNvPr id="11" name="Freeform 11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6A1F5F"/>
            </a:solidFill>
          </p:spPr>
        </p:sp>
      </p:grpSp>
      <p:grpSp>
        <p:nvGrpSpPr>
          <p:cNvPr id="6" name="Group 12"/>
          <p:cNvGrpSpPr/>
          <p:nvPr/>
        </p:nvGrpSpPr>
        <p:grpSpPr>
          <a:xfrm rot="5400000">
            <a:off x="17460532" y="9524012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5400000">
            <a:off x="12117381" y="4733774"/>
            <a:ext cx="21431" cy="1046669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17" name="AutoShape 17"/>
          <p:cNvSpPr/>
          <p:nvPr/>
        </p:nvSpPr>
        <p:spPr>
          <a:xfrm rot="5400000">
            <a:off x="4834271" y="-2319695"/>
            <a:ext cx="21431" cy="5647510"/>
          </a:xfrm>
          <a:prstGeom prst="rect">
            <a:avLst/>
          </a:prstGeom>
          <a:solidFill>
            <a:srgbClr val="737373"/>
          </a:solidFill>
        </p:spPr>
      </p:sp>
      <p:grpSp>
        <p:nvGrpSpPr>
          <p:cNvPr id="10" name="Group 18"/>
          <p:cNvGrpSpPr/>
          <p:nvPr/>
        </p:nvGrpSpPr>
        <p:grpSpPr>
          <a:xfrm>
            <a:off x="10051512" y="2621924"/>
            <a:ext cx="3220004" cy="284642"/>
            <a:chOff x="0" y="0"/>
            <a:chExt cx="9194800" cy="812800"/>
          </a:xfrm>
        </p:grpSpPr>
        <p:sp>
          <p:nvSpPr>
            <p:cNvPr id="19" name="Freeform 19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74A7DE"/>
            </a:solidFill>
          </p:spPr>
        </p:sp>
      </p:grpSp>
      <p:grpSp>
        <p:nvGrpSpPr>
          <p:cNvPr id="12" name="Group 20"/>
          <p:cNvGrpSpPr/>
          <p:nvPr/>
        </p:nvGrpSpPr>
        <p:grpSpPr>
          <a:xfrm rot="-5400000">
            <a:off x="11159168" y="7775455"/>
            <a:ext cx="3253400" cy="287594"/>
            <a:chOff x="0" y="0"/>
            <a:chExt cx="9194800" cy="812800"/>
          </a:xfrm>
        </p:grpSpPr>
        <p:sp>
          <p:nvSpPr>
            <p:cNvPr id="21" name="Freeform 21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6A1F5F"/>
            </a:solidFill>
          </p:spPr>
        </p:sp>
      </p:grpSp>
      <p:grpSp>
        <p:nvGrpSpPr>
          <p:cNvPr id="18" name="Group 25"/>
          <p:cNvGrpSpPr/>
          <p:nvPr/>
        </p:nvGrpSpPr>
        <p:grpSpPr>
          <a:xfrm>
            <a:off x="13331326" y="6242712"/>
            <a:ext cx="3710180" cy="327972"/>
            <a:chOff x="0" y="0"/>
            <a:chExt cx="9194800" cy="812800"/>
          </a:xfrm>
        </p:grpSpPr>
        <p:sp>
          <p:nvSpPr>
            <p:cNvPr id="26" name="Freeform 26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4A7693"/>
            </a:solidFill>
          </p:spPr>
        </p:sp>
      </p:grpSp>
      <p:pic>
        <p:nvPicPr>
          <p:cNvPr id="27" name="Picture 27"/>
          <p:cNvPicPr>
            <a:picLocks noChangeAspect="1"/>
          </p:cNvPicPr>
          <p:nvPr/>
        </p:nvPicPr>
        <p:blipFill>
          <a:blip r:embed="rId9" cstate="print">
            <a:alphaModFix amt="76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717036" y="103663"/>
            <a:ext cx="2496824" cy="1660388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3265894" y="7275127"/>
            <a:ext cx="989468" cy="1108646"/>
          </a:xfrm>
          <a:prstGeom prst="rect">
            <a:avLst/>
          </a:prstGeom>
        </p:spPr>
      </p:pic>
      <p:sp>
        <p:nvSpPr>
          <p:cNvPr id="30" name="TextBox 30"/>
          <p:cNvSpPr txBox="1"/>
          <p:nvPr/>
        </p:nvSpPr>
        <p:spPr>
          <a:xfrm>
            <a:off x="2021228" y="663640"/>
            <a:ext cx="8570572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943"/>
              </a:lnSpc>
              <a:spcBef>
                <a:spcPct val="0"/>
              </a:spcBef>
            </a:pPr>
            <a:r>
              <a:rPr lang="en-US" sz="6200" spc="123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6200" spc="123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6200" spc="123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6200" spc="123" dirty="0">
                <a:solidFill>
                  <a:srgbClr val="6A1F5F"/>
                </a:solidFill>
                <a:latin typeface="Oswald"/>
              </a:rPr>
              <a:t>О ВАЖНОМ</a:t>
            </a:r>
            <a:r>
              <a:rPr lang="en-US" sz="6200" spc="123" dirty="0">
                <a:solidFill>
                  <a:srgbClr val="4A7693"/>
                </a:solidFill>
                <a:latin typeface="Oswald"/>
              </a:rPr>
              <a:t> 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021230" y="1624108"/>
            <a:ext cx="4989172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605"/>
              </a:lnSpc>
              <a:spcBef>
                <a:spcPct val="0"/>
              </a:spcBef>
            </a:pPr>
            <a:r>
              <a:rPr lang="en-US" sz="3200" dirty="0">
                <a:solidFill>
                  <a:srgbClr val="4A7693"/>
                </a:solidFill>
                <a:latin typeface="Oswald"/>
              </a:rPr>
              <a:t>ЦИКЛ 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ВНЕУРОЧНЫХ ЗАНЯТИЙ</a:t>
            </a:r>
            <a:endParaRPr lang="en-US" sz="3200" dirty="0">
              <a:solidFill>
                <a:srgbClr val="4A7693"/>
              </a:solidFill>
              <a:latin typeface="Oswald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021231" y="2272976"/>
            <a:ext cx="3274134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86"/>
              </a:lnSpc>
              <a:spcBef>
                <a:spcPct val="0"/>
              </a:spcBef>
            </a:pPr>
            <a:r>
              <a:rPr lang="en-US" sz="2500" dirty="0">
                <a:solidFill>
                  <a:srgbClr val="545454"/>
                </a:solidFill>
                <a:latin typeface="Oswald"/>
              </a:rPr>
              <a:t>2022-2023 УЧЕБНЫЙ ГОД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9982200" y="1853332"/>
            <a:ext cx="4854088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552"/>
              </a:lnSpc>
              <a:spcBef>
                <a:spcPct val="0"/>
              </a:spcBef>
            </a:pPr>
            <a:r>
              <a:rPr lang="en-US" sz="4600" dirty="0">
                <a:solidFill>
                  <a:srgbClr val="545454"/>
                </a:solidFill>
                <a:latin typeface="Oswald"/>
              </a:rPr>
              <a:t>34 </a:t>
            </a:r>
            <a:r>
              <a:rPr lang="ru-RU" sz="4600" dirty="0">
                <a:solidFill>
                  <a:srgbClr val="545454"/>
                </a:solidFill>
                <a:latin typeface="Oswald"/>
              </a:rPr>
              <a:t>ЧАСА В  ГОД</a:t>
            </a:r>
            <a:endParaRPr lang="en-US" sz="4600" dirty="0">
              <a:solidFill>
                <a:srgbClr val="545454"/>
              </a:solidFill>
              <a:latin typeface="Oswa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7194147" y="5614417"/>
            <a:ext cx="8350654" cy="42704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7165" lvl="1" indent="-288583">
              <a:lnSpc>
                <a:spcPts val="3743"/>
              </a:lnSpc>
              <a:buFont typeface="Arial"/>
              <a:buChar char="•"/>
            </a:pPr>
            <a:r>
              <a:rPr lang="en-US" sz="2900" dirty="0">
                <a:solidFill>
                  <a:srgbClr val="000000"/>
                </a:solidFill>
                <a:latin typeface="Oswald"/>
              </a:rPr>
              <a:t>РАЗРАБОТКА СЦЕНАР</a:t>
            </a:r>
            <a:r>
              <a:rPr lang="ru-RU" sz="2900" dirty="0">
                <a:solidFill>
                  <a:srgbClr val="000000"/>
                </a:solidFill>
                <a:latin typeface="Oswald"/>
              </a:rPr>
              <a:t>ИЕВ ВНЕУРОЧНЫХ ЗАНЯТИЙ</a:t>
            </a:r>
            <a:endParaRPr lang="en-US" sz="2900" dirty="0">
              <a:solidFill>
                <a:srgbClr val="000000"/>
              </a:solidFill>
              <a:latin typeface="Oswald"/>
            </a:endParaRPr>
          </a:p>
          <a:p>
            <a:pPr>
              <a:lnSpc>
                <a:spcPts val="3743"/>
              </a:lnSpc>
            </a:pPr>
            <a:endParaRPr lang="en-US" sz="2900" dirty="0">
              <a:solidFill>
                <a:srgbClr val="000000"/>
              </a:solidFill>
              <a:latin typeface="Oswald"/>
            </a:endParaRPr>
          </a:p>
          <a:p>
            <a:pPr>
              <a:lnSpc>
                <a:spcPts val="3743"/>
              </a:lnSpc>
            </a:pPr>
            <a:endParaRPr lang="en-US" sz="2900" dirty="0">
              <a:solidFill>
                <a:srgbClr val="000000"/>
              </a:solidFill>
              <a:latin typeface="Oswald"/>
            </a:endParaRPr>
          </a:p>
          <a:p>
            <a:pPr marL="577165" lvl="1" indent="-288583">
              <a:lnSpc>
                <a:spcPts val="3743"/>
              </a:lnSpc>
              <a:buFont typeface="Arial"/>
              <a:buChar char="•"/>
            </a:pPr>
            <a:endParaRPr lang="ru-RU" sz="2900" dirty="0">
              <a:solidFill>
                <a:srgbClr val="000000"/>
              </a:solidFill>
              <a:latin typeface="Oswald"/>
            </a:endParaRPr>
          </a:p>
          <a:p>
            <a:pPr marL="288583" lvl="1">
              <a:lnSpc>
                <a:spcPts val="3743"/>
              </a:lnSpc>
            </a:pPr>
            <a:endParaRPr lang="ru-RU" sz="2900" dirty="0">
              <a:solidFill>
                <a:srgbClr val="000000"/>
              </a:solidFill>
              <a:latin typeface="Oswald"/>
            </a:endParaRPr>
          </a:p>
          <a:p>
            <a:pPr marL="577165" lvl="1" indent="-288583">
              <a:lnSpc>
                <a:spcPts val="3743"/>
              </a:lnSpc>
              <a:buFont typeface="Arial"/>
              <a:buChar char="•"/>
            </a:pPr>
            <a:endParaRPr lang="ru-RU" sz="2900" dirty="0">
              <a:solidFill>
                <a:srgbClr val="000000"/>
              </a:solidFill>
              <a:latin typeface="Oswald"/>
            </a:endParaRPr>
          </a:p>
          <a:p>
            <a:pPr marL="577165" lvl="1" indent="-288583">
              <a:lnSpc>
                <a:spcPts val="3743"/>
              </a:lnSpc>
              <a:buFont typeface="Arial"/>
              <a:buChar char="•"/>
            </a:pPr>
            <a:endParaRPr lang="ru-RU" sz="2900" dirty="0">
              <a:solidFill>
                <a:srgbClr val="000000"/>
              </a:solidFill>
              <a:latin typeface="Oswald"/>
            </a:endParaRPr>
          </a:p>
          <a:p>
            <a:pPr marL="577165" lvl="1" indent="-288583">
              <a:lnSpc>
                <a:spcPts val="3743"/>
              </a:lnSpc>
              <a:buFont typeface="Arial"/>
              <a:buChar char="•"/>
            </a:pPr>
            <a:r>
              <a:rPr lang="en-US" sz="2900" dirty="0">
                <a:solidFill>
                  <a:srgbClr val="000000"/>
                </a:solidFill>
                <a:latin typeface="Oswald"/>
              </a:rPr>
              <a:t>ВИЗУАЛИЗИРОВАННЫЙ КОНТЕНТ </a:t>
            </a:r>
          </a:p>
          <a:p>
            <a:pPr marL="577165" lvl="1" indent="-288583">
              <a:lnSpc>
                <a:spcPts val="3743"/>
              </a:lnSpc>
              <a:buFont typeface="Arial"/>
              <a:buChar char="•"/>
            </a:pPr>
            <a:r>
              <a:rPr lang="en-US" sz="2900" dirty="0">
                <a:solidFill>
                  <a:srgbClr val="000000"/>
                </a:solidFill>
                <a:latin typeface="Oswald"/>
              </a:rPr>
              <a:t>ИНТЕРАКТИВНЫЕ ЗАДАНИЯ 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7403591" y="4613113"/>
            <a:ext cx="10037258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434"/>
              </a:lnSpc>
              <a:spcBef>
                <a:spcPct val="0"/>
              </a:spcBef>
            </a:pPr>
            <a:r>
              <a:rPr lang="en-US" sz="2900" dirty="0">
                <a:solidFill>
                  <a:srgbClr val="6A1F5F"/>
                </a:solidFill>
                <a:latin typeface="Oswald"/>
              </a:rPr>
              <a:t>ТЕМЫ И СОДЕРЖАНИЕ </a:t>
            </a:r>
            <a:r>
              <a:rPr lang="ru-RU" sz="2900" dirty="0">
                <a:solidFill>
                  <a:srgbClr val="6A1F5F"/>
                </a:solidFill>
                <a:latin typeface="Oswald"/>
              </a:rPr>
              <a:t>ВНЕУРОЧНЫХ ЗАНЯТИЙ </a:t>
            </a:r>
            <a:r>
              <a:rPr lang="en-US" sz="2900" dirty="0">
                <a:solidFill>
                  <a:srgbClr val="6A1F5F"/>
                </a:solidFill>
                <a:latin typeface="Oswald"/>
              </a:rPr>
              <a:t>РАЗРАБАТЫВАЮТСЯ НА ФЕДЕРАЛЬНОМ УРОВНЕ</a:t>
            </a:r>
            <a:r>
              <a:rPr lang="ru-RU" sz="2900" dirty="0">
                <a:solidFill>
                  <a:srgbClr val="6A1F5F"/>
                </a:solidFill>
                <a:latin typeface="Oswald"/>
              </a:rPr>
              <a:t>:</a:t>
            </a:r>
            <a:endParaRPr lang="en-US" sz="2900" dirty="0">
              <a:solidFill>
                <a:srgbClr val="6A1F5F"/>
              </a:solidFill>
              <a:latin typeface="Oswald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4489886" y="6822633"/>
            <a:ext cx="2871556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7"/>
              </a:lnSpc>
              <a:spcBef>
                <a:spcPct val="0"/>
              </a:spcBef>
            </a:pPr>
            <a:r>
              <a:rPr lang="en-US" sz="2900" dirty="0">
                <a:solidFill>
                  <a:srgbClr val="545454"/>
                </a:solidFill>
                <a:latin typeface="Oswald"/>
              </a:rPr>
              <a:t>ОТВЕТСТВЕННЫЙ ЗА ПРОВЕДЕНИЕ</a:t>
            </a:r>
            <a:r>
              <a:rPr lang="ru-RU" sz="2900" dirty="0">
                <a:solidFill>
                  <a:srgbClr val="545454"/>
                </a:solidFill>
                <a:latin typeface="Oswald"/>
              </a:rPr>
              <a:t> </a:t>
            </a:r>
            <a:r>
              <a:rPr lang="en-US" sz="2900" dirty="0">
                <a:solidFill>
                  <a:srgbClr val="545454"/>
                </a:solidFill>
                <a:latin typeface="Oswald"/>
              </a:rPr>
              <a:t>– КЛАСCНЫЙ РУКОВОДИТЕЛЬ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7688959" y="6168608"/>
            <a:ext cx="3295798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57"/>
              </a:lnSpc>
              <a:spcBef>
                <a:spcPct val="0"/>
              </a:spcBef>
            </a:pPr>
            <a:r>
              <a:rPr lang="en-US" dirty="0">
                <a:solidFill>
                  <a:srgbClr val="6A1F5F"/>
                </a:solidFill>
                <a:latin typeface="Oswald"/>
              </a:rPr>
              <a:t>1-2 КЛАСС</a:t>
            </a:r>
            <a:r>
              <a:rPr lang="ru-RU" dirty="0">
                <a:solidFill>
                  <a:srgbClr val="6A1F5F"/>
                </a:solidFill>
                <a:latin typeface="Oswald"/>
              </a:rPr>
              <a:t>Ы </a:t>
            </a:r>
          </a:p>
          <a:p>
            <a:pPr>
              <a:lnSpc>
                <a:spcPts val="3557"/>
              </a:lnSpc>
              <a:spcBef>
                <a:spcPct val="0"/>
              </a:spcBef>
            </a:pPr>
            <a:r>
              <a:rPr lang="en-US" dirty="0">
                <a:solidFill>
                  <a:srgbClr val="6A1F5F"/>
                </a:solidFill>
                <a:latin typeface="Oswald"/>
              </a:rPr>
              <a:t>3-4 </a:t>
            </a:r>
            <a:r>
              <a:rPr lang="ru-RU" dirty="0">
                <a:solidFill>
                  <a:srgbClr val="6A1F5F"/>
                </a:solidFill>
                <a:latin typeface="Oswald"/>
              </a:rPr>
              <a:t>КЛАССЫ</a:t>
            </a:r>
          </a:p>
          <a:p>
            <a:pPr>
              <a:lnSpc>
                <a:spcPts val="3557"/>
              </a:lnSpc>
              <a:spcBef>
                <a:spcPct val="0"/>
              </a:spcBef>
            </a:pPr>
            <a:r>
              <a:rPr lang="en-US" dirty="0">
                <a:solidFill>
                  <a:srgbClr val="6A1F5F"/>
                </a:solidFill>
                <a:latin typeface="Oswald"/>
              </a:rPr>
              <a:t>5-6 КЛАССЫ</a:t>
            </a:r>
          </a:p>
          <a:p>
            <a:pPr>
              <a:lnSpc>
                <a:spcPts val="3557"/>
              </a:lnSpc>
              <a:spcBef>
                <a:spcPct val="0"/>
              </a:spcBef>
            </a:pPr>
            <a:r>
              <a:rPr lang="en-US" dirty="0">
                <a:solidFill>
                  <a:srgbClr val="6A1F5F"/>
                </a:solidFill>
                <a:latin typeface="Oswald"/>
              </a:rPr>
              <a:t>7-9 КЛАССЫ</a:t>
            </a:r>
          </a:p>
          <a:p>
            <a:pPr>
              <a:lnSpc>
                <a:spcPts val="3557"/>
              </a:lnSpc>
              <a:spcBef>
                <a:spcPct val="0"/>
              </a:spcBef>
            </a:pPr>
            <a:r>
              <a:rPr lang="en-US" dirty="0">
                <a:solidFill>
                  <a:srgbClr val="6A1F5F"/>
                </a:solidFill>
                <a:latin typeface="Oswald"/>
              </a:rPr>
              <a:t>10-11 КЛАССЫ</a:t>
            </a:r>
            <a:endParaRPr lang="ru-RU" dirty="0">
              <a:solidFill>
                <a:srgbClr val="6A1F5F"/>
              </a:solidFill>
              <a:latin typeface="Oswald"/>
            </a:endParaRPr>
          </a:p>
          <a:p>
            <a:pPr>
              <a:lnSpc>
                <a:spcPts val="3557"/>
              </a:lnSpc>
              <a:spcBef>
                <a:spcPct val="0"/>
              </a:spcBef>
            </a:pPr>
            <a:r>
              <a:rPr lang="ru-RU" dirty="0">
                <a:solidFill>
                  <a:srgbClr val="6A1F5F"/>
                </a:solidFill>
                <a:latin typeface="Oswald"/>
              </a:rPr>
              <a:t>СПО</a:t>
            </a:r>
            <a:endParaRPr lang="en-US" dirty="0">
              <a:solidFill>
                <a:srgbClr val="6A1F5F"/>
              </a:solidFill>
              <a:latin typeface="Oswald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7495952" y="2988716"/>
            <a:ext cx="8153400" cy="13696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dirty="0">
                <a:solidFill>
                  <a:srgbClr val="4A7693"/>
                </a:solidFill>
                <a:latin typeface="Oswald"/>
              </a:rPr>
              <a:t>1 РАЗ В НЕДЕЛ</a:t>
            </a:r>
            <a:r>
              <a:rPr lang="ru-RU" sz="3200" dirty="0" smtClean="0">
                <a:solidFill>
                  <a:srgbClr val="4A7693"/>
                </a:solidFill>
                <a:latin typeface="Oswald"/>
              </a:rPr>
              <a:t>Ю ПО ПОНЕДЕЛЬНИКАМ </a:t>
            </a:r>
            <a:endParaRPr lang="ru-RU" sz="3200" dirty="0">
              <a:solidFill>
                <a:srgbClr val="4A7693"/>
              </a:solidFill>
              <a:latin typeface="Oswald"/>
            </a:endParaRPr>
          </a:p>
          <a:p>
            <a:pPr algn="ctr"/>
            <a:r>
              <a:rPr lang="ru-RU" sz="3900" dirty="0">
                <a:solidFill>
                  <a:schemeClr val="accent4">
                    <a:lumMod val="75000"/>
                  </a:schemeClr>
                </a:solidFill>
                <a:latin typeface="Oswald"/>
              </a:rPr>
              <a:t>старт – 5 сентября</a:t>
            </a:r>
          </a:p>
          <a:p>
            <a:pPr algn="ctr"/>
            <a:r>
              <a:rPr lang="ru-RU" dirty="0">
                <a:solidFill>
                  <a:srgbClr val="4A7693"/>
                </a:solidFill>
                <a:latin typeface="Oswald"/>
              </a:rPr>
              <a:t>1 час внеурочной деятельности </a:t>
            </a:r>
            <a:endParaRPr lang="en-US" u="none" dirty="0">
              <a:solidFill>
                <a:srgbClr val="4A7693"/>
              </a:solidFill>
              <a:latin typeface="Oswald"/>
            </a:endParaRPr>
          </a:p>
        </p:txBody>
      </p:sp>
      <p:sp>
        <p:nvSpPr>
          <p:cNvPr id="37" name="AutoShape 8"/>
          <p:cNvSpPr/>
          <p:nvPr/>
        </p:nvSpPr>
        <p:spPr>
          <a:xfrm>
            <a:off x="484072" y="409410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40" name="AutoShape 9"/>
          <p:cNvSpPr/>
          <p:nvPr/>
        </p:nvSpPr>
        <p:spPr>
          <a:xfrm>
            <a:off x="6103454" y="9647239"/>
            <a:ext cx="426772" cy="639764"/>
          </a:xfrm>
          <a:prstGeom prst="rect">
            <a:avLst/>
          </a:prstGeom>
          <a:solidFill>
            <a:srgbClr val="6A1F5F"/>
          </a:solid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/>
          <p:nvPr/>
        </p:nvGrpSpPr>
        <p:grpSpPr>
          <a:xfrm rot="5400000">
            <a:off x="1277204" y="353741"/>
            <a:ext cx="606596" cy="645960"/>
            <a:chOff x="0" y="0"/>
            <a:chExt cx="808793" cy="86128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grpSp>
        <p:nvGrpSpPr>
          <p:cNvPr id="5" name="Group 10"/>
          <p:cNvGrpSpPr/>
          <p:nvPr/>
        </p:nvGrpSpPr>
        <p:grpSpPr>
          <a:xfrm rot="-5400000">
            <a:off x="15360867" y="4032035"/>
            <a:ext cx="3579926" cy="316458"/>
            <a:chOff x="0" y="0"/>
            <a:chExt cx="9194800" cy="812800"/>
          </a:xfrm>
        </p:grpSpPr>
        <p:sp>
          <p:nvSpPr>
            <p:cNvPr id="11" name="Freeform 11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6A1F5F"/>
            </a:solidFill>
          </p:spPr>
        </p:sp>
      </p:grpSp>
      <p:grpSp>
        <p:nvGrpSpPr>
          <p:cNvPr id="6" name="Group 12"/>
          <p:cNvGrpSpPr/>
          <p:nvPr/>
        </p:nvGrpSpPr>
        <p:grpSpPr>
          <a:xfrm rot="5400000">
            <a:off x="17460532" y="9524012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5400000">
            <a:off x="12117381" y="4733774"/>
            <a:ext cx="21431" cy="1046669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17" name="AutoShape 17"/>
          <p:cNvSpPr/>
          <p:nvPr/>
        </p:nvSpPr>
        <p:spPr>
          <a:xfrm rot="5400000">
            <a:off x="4834271" y="-2319695"/>
            <a:ext cx="21431" cy="5647510"/>
          </a:xfrm>
          <a:prstGeom prst="rect">
            <a:avLst/>
          </a:prstGeom>
          <a:solidFill>
            <a:srgbClr val="737373"/>
          </a:solidFill>
        </p:spPr>
      </p:sp>
      <p:grpSp>
        <p:nvGrpSpPr>
          <p:cNvPr id="10" name="Group 18"/>
          <p:cNvGrpSpPr/>
          <p:nvPr/>
        </p:nvGrpSpPr>
        <p:grpSpPr>
          <a:xfrm>
            <a:off x="6629400" y="1866901"/>
            <a:ext cx="3220004" cy="284642"/>
            <a:chOff x="0" y="0"/>
            <a:chExt cx="9194800" cy="812800"/>
          </a:xfrm>
        </p:grpSpPr>
        <p:sp>
          <p:nvSpPr>
            <p:cNvPr id="19" name="Freeform 19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74A7DE"/>
            </a:solidFill>
          </p:spPr>
        </p:sp>
      </p:grpSp>
      <p:pic>
        <p:nvPicPr>
          <p:cNvPr id="27" name="Picture 27"/>
          <p:cNvPicPr>
            <a:picLocks noChangeAspect="1"/>
          </p:cNvPicPr>
          <p:nvPr/>
        </p:nvPicPr>
        <p:blipFill>
          <a:blip r:embed="rId9" cstate="print">
            <a:alphaModFix amt="76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717036" y="103663"/>
            <a:ext cx="2496824" cy="1660388"/>
          </a:xfrm>
          <a:prstGeom prst="rect">
            <a:avLst/>
          </a:prstGeom>
        </p:spPr>
      </p:pic>
      <p:sp>
        <p:nvSpPr>
          <p:cNvPr id="30" name="TextBox 30"/>
          <p:cNvSpPr txBox="1"/>
          <p:nvPr/>
        </p:nvSpPr>
        <p:spPr>
          <a:xfrm>
            <a:off x="2021228" y="663641"/>
            <a:ext cx="13675972" cy="26545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943"/>
              </a:lnSpc>
              <a:spcBef>
                <a:spcPct val="0"/>
              </a:spcBef>
            </a:pPr>
            <a:r>
              <a:rPr lang="ru-RU" sz="6200" spc="123" dirty="0" smtClean="0">
                <a:solidFill>
                  <a:srgbClr val="6A1F5F"/>
                </a:solidFill>
                <a:latin typeface="Oswald"/>
              </a:rPr>
              <a:t>ТЕМАТИКА ВНЕУРОЧНЫХ ЗАНЯТИЙ</a:t>
            </a:r>
          </a:p>
          <a:p>
            <a:pPr>
              <a:lnSpc>
                <a:spcPts val="6943"/>
              </a:lnSpc>
              <a:spcBef>
                <a:spcPct val="0"/>
              </a:spcBef>
            </a:pPr>
            <a:endParaRPr lang="ru-RU" sz="6200" spc="123" dirty="0" smtClean="0">
              <a:solidFill>
                <a:srgbClr val="6A1F5F"/>
              </a:solidFill>
              <a:latin typeface="Oswald"/>
            </a:endParaRPr>
          </a:p>
          <a:p>
            <a:pPr>
              <a:lnSpc>
                <a:spcPts val="6943"/>
              </a:lnSpc>
              <a:spcBef>
                <a:spcPct val="0"/>
              </a:spcBef>
            </a:pPr>
            <a:endParaRPr lang="en-US" sz="6200" spc="123" dirty="0">
              <a:solidFill>
                <a:schemeClr val="accent5">
                  <a:lumMod val="50000"/>
                </a:schemeClr>
              </a:solidFill>
              <a:latin typeface="Oswald"/>
            </a:endParaRPr>
          </a:p>
        </p:txBody>
      </p:sp>
      <p:sp>
        <p:nvSpPr>
          <p:cNvPr id="37" name="AutoShape 8"/>
          <p:cNvSpPr/>
          <p:nvPr/>
        </p:nvSpPr>
        <p:spPr>
          <a:xfrm>
            <a:off x="484072" y="409410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40" name="AutoShape 9"/>
          <p:cNvSpPr/>
          <p:nvPr/>
        </p:nvSpPr>
        <p:spPr>
          <a:xfrm>
            <a:off x="6103454" y="9647239"/>
            <a:ext cx="426772" cy="639764"/>
          </a:xfrm>
          <a:prstGeom prst="rect">
            <a:avLst/>
          </a:prstGeom>
          <a:solidFill>
            <a:srgbClr val="6A1F5F"/>
          </a:solidFill>
        </p:spPr>
      </p:sp>
      <p:sp>
        <p:nvSpPr>
          <p:cNvPr id="35" name="Прямоугольник 34"/>
          <p:cNvSpPr/>
          <p:nvPr/>
        </p:nvSpPr>
        <p:spPr>
          <a:xfrm>
            <a:off x="2133601" y="1714502"/>
            <a:ext cx="4790027" cy="646329"/>
          </a:xfrm>
          <a:prstGeom prst="rect">
            <a:avLst/>
          </a:prstGeom>
        </p:spPr>
        <p:txBody>
          <a:bodyPr wrap="none" lIns="91439" tIns="45719" rIns="91439" bIns="45719">
            <a:spAutoFit/>
          </a:bodyPr>
          <a:lstStyle/>
          <a:p>
            <a:r>
              <a:rPr lang="en-US" sz="3600" spc="123" dirty="0" smtClean="0">
                <a:solidFill>
                  <a:schemeClr val="accent5">
                    <a:lumMod val="50000"/>
                  </a:schemeClr>
                </a:solidFill>
                <a:latin typeface="Oswald"/>
              </a:rPr>
              <a:t>РАЗГОВОР</a:t>
            </a:r>
            <a:r>
              <a:rPr lang="ru-RU" sz="3600" spc="123" dirty="0" smtClean="0">
                <a:solidFill>
                  <a:schemeClr val="accent5">
                    <a:lumMod val="50000"/>
                  </a:schemeClr>
                </a:solidFill>
                <a:latin typeface="Oswald"/>
              </a:rPr>
              <a:t>Ы</a:t>
            </a:r>
            <a:r>
              <a:rPr lang="en-US" sz="3600" spc="123" dirty="0" smtClean="0">
                <a:solidFill>
                  <a:schemeClr val="accent5">
                    <a:lumMod val="50000"/>
                  </a:schemeClr>
                </a:solidFill>
                <a:latin typeface="Oswald"/>
              </a:rPr>
              <a:t> О ВАЖНОМ </a:t>
            </a:r>
            <a:endParaRPr lang="ru-RU" sz="3600" dirty="0"/>
          </a:p>
        </p:txBody>
      </p:sp>
      <p:sp>
        <p:nvSpPr>
          <p:cNvPr id="42" name="TextBox 41"/>
          <p:cNvSpPr txBox="1"/>
          <p:nvPr/>
        </p:nvSpPr>
        <p:spPr>
          <a:xfrm>
            <a:off x="1143000" y="2095500"/>
            <a:ext cx="7696200" cy="8202243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знаний 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Наша страна – Россия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165 лет со дня рождения </a:t>
            </a:r>
            <a:r>
              <a:rPr lang="ru-RU" sz="2300" dirty="0" err="1" smtClean="0">
                <a:latin typeface="Oswald" charset="-52"/>
              </a:rPr>
              <a:t>К.ЭЭЭЭ</a:t>
            </a:r>
            <a:r>
              <a:rPr lang="ru-RU" sz="3200" dirty="0" err="1" smtClean="0">
                <a:latin typeface="Oswald" charset="-52"/>
              </a:rPr>
              <a:t>э</a:t>
            </a:r>
            <a:r>
              <a:rPr lang="ru-RU" sz="2300" dirty="0" smtClean="0">
                <a:latin typeface="Oswald" charset="-52"/>
              </a:rPr>
              <a:t>. </a:t>
            </a:r>
            <a:r>
              <a:rPr lang="ru-RU" sz="3600" dirty="0" err="1" smtClean="0">
                <a:latin typeface="Oswald" charset="-52"/>
              </a:rPr>
              <a:t>ЭЭЭЭ</a:t>
            </a:r>
            <a:r>
              <a:rPr lang="ru-RU" sz="2300" dirty="0" err="1" smtClean="0">
                <a:latin typeface="Oswald" charset="-52"/>
              </a:rPr>
              <a:t>Циолковского</a:t>
            </a:r>
            <a:endParaRPr lang="ru-RU" sz="2300" dirty="0" smtClean="0">
              <a:latin typeface="Oswald" charset="-52"/>
            </a:endParaRP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музыки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пожилого человека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учителя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отца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Международный день школьных библиотек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народного единства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Мы разные, мы вместе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матери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Символы России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Волонтеры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Героев Отечества 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Конституции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Тема нового года. Семейные праздники и мечты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Рождество</a:t>
            </a:r>
          </a:p>
          <a:p>
            <a:pPr>
              <a:buFont typeface="Arial" pitchFamily="34" charset="0"/>
              <a:buChar char="•"/>
            </a:pPr>
            <a:endParaRPr lang="ru-RU" sz="2300" dirty="0" smtClean="0">
              <a:latin typeface="Oswald" charset="-52"/>
            </a:endParaRPr>
          </a:p>
          <a:p>
            <a:endParaRPr lang="ru-RU" sz="3200" dirty="0" smtClean="0"/>
          </a:p>
          <a:p>
            <a:endParaRPr lang="ru-RU" sz="3200" dirty="0"/>
          </a:p>
        </p:txBody>
      </p:sp>
      <p:sp>
        <p:nvSpPr>
          <p:cNvPr id="31" name="TextBox 30"/>
          <p:cNvSpPr txBox="1"/>
          <p:nvPr/>
        </p:nvSpPr>
        <p:spPr>
          <a:xfrm>
            <a:off x="9144000" y="1943101"/>
            <a:ext cx="7696200" cy="8140688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снятия блокады Ленинграда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160 лет со дня рождения К.С. Станиславского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российской науки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Россия и мир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защитника Отечества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Международный женский день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110 лет со дня рождения советского писателя и поэта, автора слов гимнов РФ и СССР С.В. Михалкова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воссоединения Крыма с Россией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Всемирный день театра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космонавтики. Мы – первые!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Память о геноциде советского народа нацистами и их пособниками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Земли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Труда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Победы. Бессмертный полк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День детских общественных организаций</a:t>
            </a:r>
          </a:p>
          <a:p>
            <a:pPr>
              <a:buFont typeface="Arial" pitchFamily="34" charset="0"/>
              <a:buChar char="•"/>
            </a:pPr>
            <a:r>
              <a:rPr lang="ru-RU" sz="2300" dirty="0" smtClean="0">
                <a:latin typeface="Oswald" charset="-52"/>
              </a:rPr>
              <a:t>Урок "Россия-страна возможностей"</a:t>
            </a:r>
          </a:p>
          <a:p>
            <a:pPr>
              <a:buFont typeface="Arial" pitchFamily="34" charset="0"/>
              <a:buChar char="•"/>
            </a:pPr>
            <a:endParaRPr lang="ru-RU" sz="3200" dirty="0" smtClean="0">
              <a:solidFill>
                <a:srgbClr val="FF0000"/>
              </a:solidFill>
              <a:latin typeface="Oswald" charset="-52"/>
            </a:endParaRPr>
          </a:p>
          <a:p>
            <a:endParaRPr lang="ru-RU" sz="3200" dirty="0" smtClean="0"/>
          </a:p>
          <a:p>
            <a:endParaRPr lang="ru-RU" sz="3200" dirty="0"/>
          </a:p>
        </p:txBody>
      </p:sp>
      <p:grpSp>
        <p:nvGrpSpPr>
          <p:cNvPr id="33" name="Group 10"/>
          <p:cNvGrpSpPr/>
          <p:nvPr/>
        </p:nvGrpSpPr>
        <p:grpSpPr>
          <a:xfrm rot="-5400000">
            <a:off x="5988267" y="7232435"/>
            <a:ext cx="3579926" cy="316458"/>
            <a:chOff x="0" y="0"/>
            <a:chExt cx="9194800" cy="812800"/>
          </a:xfrm>
        </p:grpSpPr>
        <p:sp>
          <p:nvSpPr>
            <p:cNvPr id="34" name="Freeform 11"/>
            <p:cNvSpPr/>
            <p:nvPr/>
          </p:nvSpPr>
          <p:spPr>
            <a:xfrm>
              <a:off x="457200" y="304800"/>
              <a:ext cx="8331200" cy="203200"/>
            </a:xfrm>
            <a:custGeom>
              <a:avLst/>
              <a:gdLst/>
              <a:ahLst/>
              <a:cxnLst/>
              <a:rect l="l" t="t" r="r" b="b"/>
              <a:pathLst>
                <a:path w="8331200" h="203200">
                  <a:moveTo>
                    <a:pt x="101600" y="0"/>
                  </a:moveTo>
                  <a:cubicBezTo>
                    <a:pt x="157480" y="0"/>
                    <a:pt x="203200" y="45720"/>
                    <a:pt x="203200" y="101600"/>
                  </a:cubicBezTo>
                  <a:cubicBezTo>
                    <a:pt x="203200" y="157480"/>
                    <a:pt x="157480" y="203200"/>
                    <a:pt x="101600" y="203200"/>
                  </a:cubicBezTo>
                  <a:cubicBezTo>
                    <a:pt x="45720" y="203200"/>
                    <a:pt x="0" y="157480"/>
                    <a:pt x="0" y="101600"/>
                  </a:cubicBezTo>
                  <a:cubicBezTo>
                    <a:pt x="0" y="45720"/>
                    <a:pt x="45720" y="0"/>
                    <a:pt x="101600" y="0"/>
                  </a:cubicBezTo>
                  <a:close/>
                  <a:moveTo>
                    <a:pt x="508000" y="0"/>
                  </a:moveTo>
                  <a:cubicBezTo>
                    <a:pt x="563880" y="0"/>
                    <a:pt x="609600" y="45720"/>
                    <a:pt x="609600" y="101600"/>
                  </a:cubicBezTo>
                  <a:cubicBezTo>
                    <a:pt x="609600" y="157480"/>
                    <a:pt x="563880" y="203200"/>
                    <a:pt x="508000" y="203200"/>
                  </a:cubicBezTo>
                  <a:cubicBezTo>
                    <a:pt x="452120" y="203200"/>
                    <a:pt x="406400" y="157480"/>
                    <a:pt x="406400" y="101600"/>
                  </a:cubicBezTo>
                  <a:cubicBezTo>
                    <a:pt x="406400" y="45720"/>
                    <a:pt x="452120" y="0"/>
                    <a:pt x="508000" y="0"/>
                  </a:cubicBezTo>
                  <a:close/>
                  <a:moveTo>
                    <a:pt x="914400" y="0"/>
                  </a:moveTo>
                  <a:cubicBezTo>
                    <a:pt x="970280" y="0"/>
                    <a:pt x="1016000" y="45720"/>
                    <a:pt x="1016000" y="101600"/>
                  </a:cubicBezTo>
                  <a:cubicBezTo>
                    <a:pt x="1016000" y="157480"/>
                    <a:pt x="970280" y="203200"/>
                    <a:pt x="914400" y="203200"/>
                  </a:cubicBezTo>
                  <a:cubicBezTo>
                    <a:pt x="858520" y="203200"/>
                    <a:pt x="812800" y="157480"/>
                    <a:pt x="812800" y="101600"/>
                  </a:cubicBezTo>
                  <a:cubicBezTo>
                    <a:pt x="812800" y="45720"/>
                    <a:pt x="858520" y="0"/>
                    <a:pt x="914400" y="0"/>
                  </a:cubicBezTo>
                  <a:close/>
                  <a:moveTo>
                    <a:pt x="1320800" y="0"/>
                  </a:moveTo>
                  <a:cubicBezTo>
                    <a:pt x="1376680" y="0"/>
                    <a:pt x="1422400" y="45720"/>
                    <a:pt x="1422400" y="101600"/>
                  </a:cubicBezTo>
                  <a:cubicBezTo>
                    <a:pt x="1422400" y="157480"/>
                    <a:pt x="1376680" y="203200"/>
                    <a:pt x="1320800" y="203200"/>
                  </a:cubicBezTo>
                  <a:cubicBezTo>
                    <a:pt x="1264920" y="203200"/>
                    <a:pt x="1219200" y="157480"/>
                    <a:pt x="1219200" y="101600"/>
                  </a:cubicBezTo>
                  <a:cubicBezTo>
                    <a:pt x="1219200" y="45720"/>
                    <a:pt x="1264920" y="0"/>
                    <a:pt x="1320800" y="0"/>
                  </a:cubicBezTo>
                  <a:close/>
                  <a:moveTo>
                    <a:pt x="1727200" y="0"/>
                  </a:moveTo>
                  <a:cubicBezTo>
                    <a:pt x="1783080" y="0"/>
                    <a:pt x="1828800" y="45720"/>
                    <a:pt x="1828800" y="101600"/>
                  </a:cubicBezTo>
                  <a:cubicBezTo>
                    <a:pt x="1828800" y="157480"/>
                    <a:pt x="1783080" y="203200"/>
                    <a:pt x="1727200" y="203200"/>
                  </a:cubicBezTo>
                  <a:cubicBezTo>
                    <a:pt x="1671320" y="203200"/>
                    <a:pt x="1625600" y="157480"/>
                    <a:pt x="1625600" y="101600"/>
                  </a:cubicBezTo>
                  <a:cubicBezTo>
                    <a:pt x="1625600" y="45720"/>
                    <a:pt x="1671320" y="0"/>
                    <a:pt x="1727200" y="0"/>
                  </a:cubicBezTo>
                  <a:close/>
                  <a:moveTo>
                    <a:pt x="2133600" y="0"/>
                  </a:moveTo>
                  <a:cubicBezTo>
                    <a:pt x="2189480" y="0"/>
                    <a:pt x="2235200" y="45720"/>
                    <a:pt x="2235200" y="101600"/>
                  </a:cubicBezTo>
                  <a:cubicBezTo>
                    <a:pt x="2235200" y="157480"/>
                    <a:pt x="2189480" y="203200"/>
                    <a:pt x="2133600" y="203200"/>
                  </a:cubicBezTo>
                  <a:cubicBezTo>
                    <a:pt x="2077720" y="203200"/>
                    <a:pt x="2032000" y="157480"/>
                    <a:pt x="2032000" y="101600"/>
                  </a:cubicBezTo>
                  <a:cubicBezTo>
                    <a:pt x="2032000" y="45720"/>
                    <a:pt x="2077720" y="0"/>
                    <a:pt x="2133600" y="0"/>
                  </a:cubicBezTo>
                  <a:close/>
                  <a:moveTo>
                    <a:pt x="2540000" y="0"/>
                  </a:moveTo>
                  <a:cubicBezTo>
                    <a:pt x="2595880" y="0"/>
                    <a:pt x="2641600" y="45720"/>
                    <a:pt x="2641600" y="101600"/>
                  </a:cubicBezTo>
                  <a:cubicBezTo>
                    <a:pt x="2641600" y="157480"/>
                    <a:pt x="2595880" y="203200"/>
                    <a:pt x="2540000" y="203200"/>
                  </a:cubicBezTo>
                  <a:cubicBezTo>
                    <a:pt x="2484120" y="203200"/>
                    <a:pt x="2438400" y="157480"/>
                    <a:pt x="2438400" y="101600"/>
                  </a:cubicBezTo>
                  <a:cubicBezTo>
                    <a:pt x="2438400" y="45720"/>
                    <a:pt x="2484120" y="0"/>
                    <a:pt x="2540000" y="0"/>
                  </a:cubicBezTo>
                  <a:close/>
                  <a:moveTo>
                    <a:pt x="2946400" y="0"/>
                  </a:moveTo>
                  <a:cubicBezTo>
                    <a:pt x="3002280" y="0"/>
                    <a:pt x="3048000" y="45720"/>
                    <a:pt x="3048000" y="101600"/>
                  </a:cubicBezTo>
                  <a:cubicBezTo>
                    <a:pt x="3048000" y="157480"/>
                    <a:pt x="3002280" y="203200"/>
                    <a:pt x="2946400" y="203200"/>
                  </a:cubicBezTo>
                  <a:cubicBezTo>
                    <a:pt x="2890520" y="203200"/>
                    <a:pt x="2844800" y="157480"/>
                    <a:pt x="2844800" y="101600"/>
                  </a:cubicBezTo>
                  <a:cubicBezTo>
                    <a:pt x="2844800" y="45720"/>
                    <a:pt x="2890520" y="0"/>
                    <a:pt x="2946400" y="0"/>
                  </a:cubicBezTo>
                  <a:close/>
                  <a:moveTo>
                    <a:pt x="3352800" y="0"/>
                  </a:moveTo>
                  <a:cubicBezTo>
                    <a:pt x="3408680" y="0"/>
                    <a:pt x="3454400" y="45720"/>
                    <a:pt x="3454400" y="101600"/>
                  </a:cubicBezTo>
                  <a:cubicBezTo>
                    <a:pt x="3454400" y="157480"/>
                    <a:pt x="3408680" y="203200"/>
                    <a:pt x="3352800" y="203200"/>
                  </a:cubicBezTo>
                  <a:cubicBezTo>
                    <a:pt x="3296920" y="203200"/>
                    <a:pt x="3251200" y="157480"/>
                    <a:pt x="3251200" y="101600"/>
                  </a:cubicBezTo>
                  <a:cubicBezTo>
                    <a:pt x="3251200" y="45720"/>
                    <a:pt x="3296920" y="0"/>
                    <a:pt x="3352800" y="0"/>
                  </a:cubicBezTo>
                  <a:close/>
                  <a:moveTo>
                    <a:pt x="3759200" y="0"/>
                  </a:moveTo>
                  <a:cubicBezTo>
                    <a:pt x="3815080" y="0"/>
                    <a:pt x="3860800" y="45720"/>
                    <a:pt x="3860800" y="101600"/>
                  </a:cubicBezTo>
                  <a:cubicBezTo>
                    <a:pt x="3860800" y="157480"/>
                    <a:pt x="3815080" y="203200"/>
                    <a:pt x="3759200" y="203200"/>
                  </a:cubicBezTo>
                  <a:cubicBezTo>
                    <a:pt x="3703320" y="203200"/>
                    <a:pt x="3657600" y="157480"/>
                    <a:pt x="3657600" y="101600"/>
                  </a:cubicBezTo>
                  <a:cubicBezTo>
                    <a:pt x="3657600" y="45720"/>
                    <a:pt x="3703320" y="0"/>
                    <a:pt x="3759200" y="0"/>
                  </a:cubicBezTo>
                  <a:close/>
                  <a:moveTo>
                    <a:pt x="4165600" y="0"/>
                  </a:moveTo>
                  <a:cubicBezTo>
                    <a:pt x="4221480" y="0"/>
                    <a:pt x="4267200" y="45720"/>
                    <a:pt x="4267200" y="101600"/>
                  </a:cubicBezTo>
                  <a:cubicBezTo>
                    <a:pt x="4267200" y="157480"/>
                    <a:pt x="4221480" y="203200"/>
                    <a:pt x="4165600" y="203200"/>
                  </a:cubicBezTo>
                  <a:cubicBezTo>
                    <a:pt x="4109720" y="203200"/>
                    <a:pt x="4064000" y="157480"/>
                    <a:pt x="4064000" y="101600"/>
                  </a:cubicBezTo>
                  <a:cubicBezTo>
                    <a:pt x="4064000" y="45720"/>
                    <a:pt x="4109720" y="0"/>
                    <a:pt x="4165600" y="0"/>
                  </a:cubicBezTo>
                  <a:close/>
                  <a:moveTo>
                    <a:pt x="4572000" y="0"/>
                  </a:moveTo>
                  <a:cubicBezTo>
                    <a:pt x="4627880" y="0"/>
                    <a:pt x="4673600" y="45720"/>
                    <a:pt x="4673600" y="101600"/>
                  </a:cubicBezTo>
                  <a:cubicBezTo>
                    <a:pt x="4673600" y="157480"/>
                    <a:pt x="4627880" y="203200"/>
                    <a:pt x="4572000" y="203200"/>
                  </a:cubicBezTo>
                  <a:cubicBezTo>
                    <a:pt x="4516120" y="203200"/>
                    <a:pt x="4470400" y="157480"/>
                    <a:pt x="4470400" y="101600"/>
                  </a:cubicBezTo>
                  <a:cubicBezTo>
                    <a:pt x="4470400" y="45720"/>
                    <a:pt x="4516120" y="0"/>
                    <a:pt x="4572000" y="0"/>
                  </a:cubicBezTo>
                  <a:close/>
                  <a:moveTo>
                    <a:pt x="4978400" y="0"/>
                  </a:moveTo>
                  <a:cubicBezTo>
                    <a:pt x="5034280" y="0"/>
                    <a:pt x="5080000" y="45720"/>
                    <a:pt x="5080000" y="101600"/>
                  </a:cubicBezTo>
                  <a:cubicBezTo>
                    <a:pt x="5080000" y="157480"/>
                    <a:pt x="5034280" y="203200"/>
                    <a:pt x="4978400" y="203200"/>
                  </a:cubicBezTo>
                  <a:cubicBezTo>
                    <a:pt x="4922520" y="203200"/>
                    <a:pt x="4876800" y="157480"/>
                    <a:pt x="4876800" y="101600"/>
                  </a:cubicBezTo>
                  <a:cubicBezTo>
                    <a:pt x="4876800" y="45720"/>
                    <a:pt x="4922520" y="0"/>
                    <a:pt x="4978400" y="0"/>
                  </a:cubicBezTo>
                  <a:close/>
                  <a:moveTo>
                    <a:pt x="5384800" y="0"/>
                  </a:moveTo>
                  <a:cubicBezTo>
                    <a:pt x="5440680" y="0"/>
                    <a:pt x="5486400" y="45720"/>
                    <a:pt x="5486400" y="101600"/>
                  </a:cubicBezTo>
                  <a:cubicBezTo>
                    <a:pt x="5486400" y="157480"/>
                    <a:pt x="5440680" y="203200"/>
                    <a:pt x="5384800" y="203200"/>
                  </a:cubicBezTo>
                  <a:cubicBezTo>
                    <a:pt x="5328920" y="203200"/>
                    <a:pt x="5283200" y="157480"/>
                    <a:pt x="5283200" y="101600"/>
                  </a:cubicBezTo>
                  <a:cubicBezTo>
                    <a:pt x="5283200" y="45720"/>
                    <a:pt x="5328920" y="0"/>
                    <a:pt x="5384800" y="0"/>
                  </a:cubicBezTo>
                  <a:close/>
                  <a:moveTo>
                    <a:pt x="5791200" y="0"/>
                  </a:moveTo>
                  <a:cubicBezTo>
                    <a:pt x="5847080" y="0"/>
                    <a:pt x="5892800" y="45720"/>
                    <a:pt x="5892800" y="101600"/>
                  </a:cubicBezTo>
                  <a:cubicBezTo>
                    <a:pt x="5892800" y="157480"/>
                    <a:pt x="5847080" y="203200"/>
                    <a:pt x="5791200" y="203200"/>
                  </a:cubicBezTo>
                  <a:cubicBezTo>
                    <a:pt x="5735320" y="203200"/>
                    <a:pt x="5689600" y="157480"/>
                    <a:pt x="5689600" y="101600"/>
                  </a:cubicBezTo>
                  <a:cubicBezTo>
                    <a:pt x="5689600" y="45720"/>
                    <a:pt x="5735320" y="0"/>
                    <a:pt x="5791200" y="0"/>
                  </a:cubicBezTo>
                  <a:close/>
                  <a:moveTo>
                    <a:pt x="6197600" y="0"/>
                  </a:moveTo>
                  <a:cubicBezTo>
                    <a:pt x="6253480" y="0"/>
                    <a:pt x="6299200" y="45720"/>
                    <a:pt x="6299200" y="101600"/>
                  </a:cubicBezTo>
                  <a:cubicBezTo>
                    <a:pt x="6299200" y="157480"/>
                    <a:pt x="6253480" y="203200"/>
                    <a:pt x="6197600" y="203200"/>
                  </a:cubicBezTo>
                  <a:cubicBezTo>
                    <a:pt x="6141720" y="203200"/>
                    <a:pt x="6096000" y="157480"/>
                    <a:pt x="6096000" y="101600"/>
                  </a:cubicBezTo>
                  <a:cubicBezTo>
                    <a:pt x="6096000" y="45720"/>
                    <a:pt x="6141720" y="0"/>
                    <a:pt x="6197600" y="0"/>
                  </a:cubicBezTo>
                  <a:close/>
                  <a:moveTo>
                    <a:pt x="6604000" y="0"/>
                  </a:moveTo>
                  <a:cubicBezTo>
                    <a:pt x="6659880" y="0"/>
                    <a:pt x="6705600" y="45720"/>
                    <a:pt x="6705600" y="101600"/>
                  </a:cubicBezTo>
                  <a:cubicBezTo>
                    <a:pt x="6705600" y="157480"/>
                    <a:pt x="6659880" y="203200"/>
                    <a:pt x="6604000" y="203200"/>
                  </a:cubicBezTo>
                  <a:cubicBezTo>
                    <a:pt x="6548120" y="203200"/>
                    <a:pt x="6502400" y="157480"/>
                    <a:pt x="6502400" y="101600"/>
                  </a:cubicBezTo>
                  <a:cubicBezTo>
                    <a:pt x="6502400" y="45720"/>
                    <a:pt x="6548120" y="0"/>
                    <a:pt x="6604000" y="0"/>
                  </a:cubicBezTo>
                  <a:close/>
                  <a:moveTo>
                    <a:pt x="7010400" y="0"/>
                  </a:moveTo>
                  <a:cubicBezTo>
                    <a:pt x="7066280" y="0"/>
                    <a:pt x="7112000" y="45720"/>
                    <a:pt x="7112000" y="101600"/>
                  </a:cubicBezTo>
                  <a:cubicBezTo>
                    <a:pt x="7112000" y="157480"/>
                    <a:pt x="7066280" y="203200"/>
                    <a:pt x="7010400" y="203200"/>
                  </a:cubicBezTo>
                  <a:cubicBezTo>
                    <a:pt x="6954520" y="203200"/>
                    <a:pt x="6908800" y="157480"/>
                    <a:pt x="6908800" y="101600"/>
                  </a:cubicBezTo>
                  <a:cubicBezTo>
                    <a:pt x="6908800" y="45720"/>
                    <a:pt x="6954520" y="0"/>
                    <a:pt x="7010400" y="0"/>
                  </a:cubicBezTo>
                  <a:close/>
                  <a:moveTo>
                    <a:pt x="7416800" y="0"/>
                  </a:moveTo>
                  <a:cubicBezTo>
                    <a:pt x="7472680" y="0"/>
                    <a:pt x="7518400" y="45720"/>
                    <a:pt x="7518400" y="101600"/>
                  </a:cubicBezTo>
                  <a:cubicBezTo>
                    <a:pt x="7518400" y="157480"/>
                    <a:pt x="7472680" y="203200"/>
                    <a:pt x="7416800" y="203200"/>
                  </a:cubicBezTo>
                  <a:cubicBezTo>
                    <a:pt x="7360920" y="203200"/>
                    <a:pt x="7315200" y="157480"/>
                    <a:pt x="7315200" y="101600"/>
                  </a:cubicBezTo>
                  <a:cubicBezTo>
                    <a:pt x="7315200" y="45720"/>
                    <a:pt x="7360920" y="0"/>
                    <a:pt x="7416800" y="0"/>
                  </a:cubicBezTo>
                  <a:close/>
                  <a:moveTo>
                    <a:pt x="7823200" y="0"/>
                  </a:moveTo>
                  <a:cubicBezTo>
                    <a:pt x="7879080" y="0"/>
                    <a:pt x="7924800" y="45720"/>
                    <a:pt x="7924800" y="101600"/>
                  </a:cubicBezTo>
                  <a:cubicBezTo>
                    <a:pt x="7924800" y="157480"/>
                    <a:pt x="7879080" y="203200"/>
                    <a:pt x="7823200" y="203200"/>
                  </a:cubicBezTo>
                  <a:cubicBezTo>
                    <a:pt x="7767320" y="203200"/>
                    <a:pt x="7721600" y="157480"/>
                    <a:pt x="7721600" y="101600"/>
                  </a:cubicBezTo>
                  <a:cubicBezTo>
                    <a:pt x="7721600" y="45720"/>
                    <a:pt x="7767320" y="0"/>
                    <a:pt x="7823200" y="0"/>
                  </a:cubicBezTo>
                  <a:close/>
                  <a:moveTo>
                    <a:pt x="8229600" y="0"/>
                  </a:moveTo>
                  <a:cubicBezTo>
                    <a:pt x="8285480" y="0"/>
                    <a:pt x="8331200" y="45720"/>
                    <a:pt x="8331200" y="101600"/>
                  </a:cubicBezTo>
                  <a:cubicBezTo>
                    <a:pt x="8331200" y="157480"/>
                    <a:pt x="8285480" y="203200"/>
                    <a:pt x="8229600" y="203200"/>
                  </a:cubicBezTo>
                  <a:cubicBezTo>
                    <a:pt x="8173720" y="203200"/>
                    <a:pt x="8128000" y="157480"/>
                    <a:pt x="8128000" y="101600"/>
                  </a:cubicBezTo>
                  <a:cubicBezTo>
                    <a:pt x="8128000" y="45720"/>
                    <a:pt x="8173720" y="0"/>
                    <a:pt x="8229600" y="0"/>
                  </a:cubicBezTo>
                  <a:close/>
                </a:path>
              </a:pathLst>
            </a:custGeom>
            <a:solidFill>
              <a:srgbClr val="6A1F5F"/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3608446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7165513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alphaModFix amt="92000"/>
          </a:blip>
          <a:srcRect l="15903" r="63122"/>
          <a:stretch>
            <a:fillRect/>
          </a:stretch>
        </p:blipFill>
        <p:spPr>
          <a:xfrm>
            <a:off x="0" y="-15428"/>
            <a:ext cx="3238500" cy="10287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3045962" y="301862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-2040" y="9949102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12" name="Group 12"/>
          <p:cNvGrpSpPr/>
          <p:nvPr/>
        </p:nvGrpSpPr>
        <p:grpSpPr>
          <a:xfrm>
            <a:off x="17463156" y="9057884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501293" y="6777150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17" name="TextBox 17"/>
          <p:cNvSpPr txBox="1"/>
          <p:nvPr/>
        </p:nvSpPr>
        <p:spPr>
          <a:xfrm>
            <a:off x="4350512" y="416249"/>
            <a:ext cx="126420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5700" spc="114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5700" spc="114" dirty="0">
                <a:solidFill>
                  <a:srgbClr val="6A1F5F"/>
                </a:solidFill>
                <a:latin typeface="Oswald"/>
              </a:rPr>
              <a:t>О ВАЖНОМ. 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1-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2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 классы. 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445722" y="1562101"/>
            <a:ext cx="13232680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77"/>
              </a:lnSpc>
              <a:spcBef>
                <a:spcPct val="0"/>
              </a:spcBef>
            </a:pPr>
            <a:r>
              <a:rPr lang="en-US" sz="3200" dirty="0">
                <a:solidFill>
                  <a:srgbClr val="4A7693"/>
                </a:solidFill>
                <a:latin typeface="Oswald"/>
              </a:rPr>
              <a:t>ТЕМ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Ы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 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ВНЕУРОЧНЫХ ЗАНЯТИЙ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, РАЗРАБАТЫВАЕМЫХ НА ФЕДЕРАЛЬНОМ УРОВНЕ</a:t>
            </a:r>
          </a:p>
        </p:txBody>
      </p:sp>
      <p:grpSp>
        <p:nvGrpSpPr>
          <p:cNvPr id="49" name="Group 34"/>
          <p:cNvGrpSpPr/>
          <p:nvPr/>
        </p:nvGrpSpPr>
        <p:grpSpPr>
          <a:xfrm rot="16200000">
            <a:off x="3569804" y="2516929"/>
            <a:ext cx="639632" cy="681140"/>
            <a:chOff x="0" y="0"/>
            <a:chExt cx="852842" cy="908187"/>
          </a:xfrm>
        </p:grpSpPr>
        <p:pic>
          <p:nvPicPr>
            <p:cNvPr id="50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52842" cy="259328"/>
            </a:xfrm>
            <a:prstGeom prst="rect">
              <a:avLst/>
            </a:prstGeom>
          </p:spPr>
        </p:pic>
        <p:pic>
          <p:nvPicPr>
            <p:cNvPr id="51" name="Picture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23062"/>
              <a:ext cx="852842" cy="259328"/>
            </a:xfrm>
            <a:prstGeom prst="rect">
              <a:avLst/>
            </a:prstGeom>
          </p:spPr>
        </p:pic>
        <p:pic>
          <p:nvPicPr>
            <p:cNvPr id="52" name="Picture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48858"/>
              <a:ext cx="852842" cy="259328"/>
            </a:xfrm>
            <a:prstGeom prst="rect">
              <a:avLst/>
            </a:prstGeom>
          </p:spPr>
        </p:pic>
      </p:grpSp>
      <p:cxnSp>
        <p:nvCxnSpPr>
          <p:cNvPr id="54" name="Прямая соединительная линия 53"/>
          <p:cNvCxnSpPr/>
          <p:nvPr/>
        </p:nvCxnSpPr>
        <p:spPr>
          <a:xfrm>
            <a:off x="4132938" y="33147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Таблица 23">
            <a:extLst>
              <a:ext uri="{FF2B5EF4-FFF2-40B4-BE49-F238E27FC236}">
                <a16:creationId xmlns:a16="http://schemas.microsoft.com/office/drawing/2014/main" xmlns="" id="{9A94B160-9808-3846-4706-AB31F6A3C7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0359228"/>
              </p:ext>
            </p:extLst>
          </p:nvPr>
        </p:nvGraphicFramePr>
        <p:xfrm>
          <a:off x="4344827" y="2198284"/>
          <a:ext cx="12990950" cy="2109702"/>
        </p:xfrm>
        <a:graphic>
          <a:graphicData uri="http://schemas.openxmlformats.org/drawingml/2006/table">
            <a:tbl>
              <a:tblPr/>
              <a:tblGrid>
                <a:gridCol w="1071524">
                  <a:extLst>
                    <a:ext uri="{9D8B030D-6E8A-4147-A177-3AD203B41FA5}">
                      <a16:colId xmlns:a16="http://schemas.microsoft.com/office/drawing/2014/main" xmlns="" val="3625362125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1283160591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1218772796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2890909294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650385460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2816233940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436330855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3945884592"/>
                    </a:ext>
                  </a:extLst>
                </a:gridCol>
                <a:gridCol w="1179990">
                  <a:extLst>
                    <a:ext uri="{9D8B030D-6E8A-4147-A177-3AD203B41FA5}">
                      <a16:colId xmlns:a16="http://schemas.microsoft.com/office/drawing/2014/main" xmlns="" val="468105537"/>
                    </a:ext>
                  </a:extLst>
                </a:gridCol>
                <a:gridCol w="1095720">
                  <a:extLst>
                    <a:ext uri="{9D8B030D-6E8A-4147-A177-3AD203B41FA5}">
                      <a16:colId xmlns:a16="http://schemas.microsoft.com/office/drawing/2014/main" xmlns="" val="2075023074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3376530026"/>
                    </a:ext>
                  </a:extLst>
                </a:gridCol>
                <a:gridCol w="1071524">
                  <a:extLst>
                    <a:ext uri="{9D8B030D-6E8A-4147-A177-3AD203B41FA5}">
                      <a16:colId xmlns:a16="http://schemas.microsoft.com/office/drawing/2014/main" xmlns="" val="485913458"/>
                    </a:ext>
                  </a:extLst>
                </a:gridCol>
              </a:tblGrid>
              <a:tr h="27694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Сентябрь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00331686"/>
                  </a:ext>
                </a:extLst>
              </a:tr>
              <a:tr h="3877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05.09.2022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03.10.2022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08.11.2022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7019630"/>
                  </a:ext>
                </a:extLst>
              </a:tr>
              <a:tr h="1445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знаний (зачем человеку знания?) - (викторина)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Что мы Родиной зовем? (работа с интерактивной картой)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Мечтаю летать (работа с интерактивными карточками)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 хочу увидеть музыку (музыкальный конкурс талантов)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наших бабушках и дедушках (семейные истории)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Мой первый учитель (групповая работа)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отца (творческая мастерская)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 и моя семья (строим семейное дерево)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народного единства (работа с интерактивной картой)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Память времен (викторина)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матери (творческая мастерская)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Что такое герб? (работа с интерактивными карточками)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62368980"/>
                  </a:ext>
                </a:extLst>
              </a:tr>
            </a:tbl>
          </a:graphicData>
        </a:graphic>
      </p:graphicFrame>
      <p:graphicFrame>
        <p:nvGraphicFramePr>
          <p:cNvPr id="25" name="Таблица 24">
            <a:extLst>
              <a:ext uri="{FF2B5EF4-FFF2-40B4-BE49-F238E27FC236}">
                <a16:creationId xmlns:a16="http://schemas.microsoft.com/office/drawing/2014/main" xmlns="" id="{A072D70A-DED7-271A-74D0-C159A7BC4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7758809"/>
              </p:ext>
            </p:extLst>
          </p:nvPr>
        </p:nvGraphicFramePr>
        <p:xfrm>
          <a:off x="4344827" y="4452802"/>
          <a:ext cx="12990934" cy="2256978"/>
        </p:xfrm>
        <a:graphic>
          <a:graphicData uri="http://schemas.openxmlformats.org/drawingml/2006/table">
            <a:tbl>
              <a:tblPr/>
              <a:tblGrid>
                <a:gridCol w="1065374">
                  <a:extLst>
                    <a:ext uri="{9D8B030D-6E8A-4147-A177-3AD203B41FA5}">
                      <a16:colId xmlns:a16="http://schemas.microsoft.com/office/drawing/2014/main" xmlns="" val="172936643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123017834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03396179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36920823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340497714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89867029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92403946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121838816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xmlns="" val="1025511805"/>
                    </a:ext>
                  </a:extLst>
                </a:gridCol>
                <a:gridCol w="1409960">
                  <a:extLst>
                    <a:ext uri="{9D8B030D-6E8A-4147-A177-3AD203B41FA5}">
                      <a16:colId xmlns:a16="http://schemas.microsoft.com/office/drawing/2014/main" xmlns="" val="1331045997"/>
                    </a:ext>
                  </a:extLst>
                </a:gridCol>
              </a:tblGrid>
              <a:tr h="24922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Декабрь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Январь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Февраль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4426716"/>
                  </a:ext>
                </a:extLst>
              </a:tr>
              <a:tr h="356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05.12.2022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16.01.2023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13.02.2023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0649526"/>
                  </a:ext>
                </a:extLst>
              </a:tr>
              <a:tr h="16517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Доброта - дорога  к миру (мульт-концерт)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Герои Отечества разных исторических эпох (работа с галереей героев)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Конституции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(эвристическая беседа)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Умеем ли мы мечтать? (конкурс рисунков)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Светлый праздник Рождества (творческая работа: елочная игрушка)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Ленинград в дни блокады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(работа с текстом)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Кто  такие скоморохи? (интерактивные карточки)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Российские Кулибины (викторина)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Россия и мир (викторина)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Есть такая профессия - Родину защищать (обсуждение фильма о войне)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1100463"/>
                  </a:ext>
                </a:extLst>
              </a:tr>
            </a:tbl>
          </a:graphicData>
        </a:graphic>
      </p:graphicFrame>
      <p:graphicFrame>
        <p:nvGraphicFramePr>
          <p:cNvPr id="26" name="Таблица 25">
            <a:extLst>
              <a:ext uri="{FF2B5EF4-FFF2-40B4-BE49-F238E27FC236}">
                <a16:creationId xmlns:a16="http://schemas.microsoft.com/office/drawing/2014/main" xmlns="" id="{6A914B13-A563-29A0-E699-3B1131C9CC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0975762"/>
              </p:ext>
            </p:extLst>
          </p:nvPr>
        </p:nvGraphicFramePr>
        <p:xfrm>
          <a:off x="4344826" y="6901589"/>
          <a:ext cx="12990936" cy="2512153"/>
        </p:xfrm>
        <a:graphic>
          <a:graphicData uri="http://schemas.openxmlformats.org/drawingml/2006/table">
            <a:tbl>
              <a:tblPr/>
              <a:tblGrid>
                <a:gridCol w="981530">
                  <a:extLst>
                    <a:ext uri="{9D8B030D-6E8A-4147-A177-3AD203B41FA5}">
                      <a16:colId xmlns:a16="http://schemas.microsoft.com/office/drawing/2014/main" xmlns="" val="275176407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112470417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18261781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3023611729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1409266396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945975857"/>
                    </a:ext>
                  </a:extLst>
                </a:gridCol>
                <a:gridCol w="1074446">
                  <a:extLst>
                    <a:ext uri="{9D8B030D-6E8A-4147-A177-3AD203B41FA5}">
                      <a16:colId xmlns:a16="http://schemas.microsoft.com/office/drawing/2014/main" xmlns="" val="1160140547"/>
                    </a:ext>
                  </a:extLst>
                </a:gridCol>
                <a:gridCol w="982956">
                  <a:extLst>
                    <a:ext uri="{9D8B030D-6E8A-4147-A177-3AD203B41FA5}">
                      <a16:colId xmlns:a16="http://schemas.microsoft.com/office/drawing/2014/main" xmlns="" val="342585475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4121625119"/>
                    </a:ext>
                  </a:extLst>
                </a:gridCol>
                <a:gridCol w="1607846">
                  <a:extLst>
                    <a:ext uri="{9D8B030D-6E8A-4147-A177-3AD203B41FA5}">
                      <a16:colId xmlns:a16="http://schemas.microsoft.com/office/drawing/2014/main" xmlns="" val="3583242072"/>
                    </a:ext>
                  </a:extLst>
                </a:gridCol>
                <a:gridCol w="1409958">
                  <a:extLst>
                    <a:ext uri="{9D8B030D-6E8A-4147-A177-3AD203B41FA5}">
                      <a16:colId xmlns:a16="http://schemas.microsoft.com/office/drawing/2014/main" xmlns="" val="3265155926"/>
                    </a:ext>
                  </a:extLst>
                </a:gridCol>
              </a:tblGrid>
              <a:tr h="238443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Март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Апрель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Май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4997478"/>
                  </a:ext>
                </a:extLst>
              </a:tr>
              <a:tr h="416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06.03.2023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03.04.2023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15.05.2023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53622367"/>
                  </a:ext>
                </a:extLst>
              </a:tr>
              <a:tr h="1856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Поговорим о наших мамах (творческая работа: рисунок)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Что такое гимн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? (конкурс стихов)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Путешествие по Крыму (виртуальная экскурсия)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 иду … в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театр (творческая мастерская)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жизни и подвиге Юрия Гагарина (обсуждение фильма "Гагарин. Первый в космосе") 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Память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прошлого (встреча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с ветеранами)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Заповедники России (виртуальная экскурсия)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труда (Герои мирной жизни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 (эвристическая беседа)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Дети - герои Великой отечественной войны (встреча с ветеранами)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детских общественных организаций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работа с видеоматериалами)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Мои увлечения (творческий конкурс)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85908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222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3608446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7165513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alphaModFix amt="92000"/>
          </a:blip>
          <a:srcRect l="15903" r="63122"/>
          <a:stretch>
            <a:fillRect/>
          </a:stretch>
        </p:blipFill>
        <p:spPr>
          <a:xfrm>
            <a:off x="0" y="-15428"/>
            <a:ext cx="3238500" cy="10287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3045962" y="301862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-2040" y="9949102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12" name="Group 12"/>
          <p:cNvGrpSpPr/>
          <p:nvPr/>
        </p:nvGrpSpPr>
        <p:grpSpPr>
          <a:xfrm>
            <a:off x="17463156" y="9366977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501293" y="7086243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17" name="TextBox 17"/>
          <p:cNvSpPr txBox="1"/>
          <p:nvPr/>
        </p:nvSpPr>
        <p:spPr>
          <a:xfrm>
            <a:off x="4350512" y="416249"/>
            <a:ext cx="126420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5700" spc="114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5700" spc="114" dirty="0">
                <a:solidFill>
                  <a:srgbClr val="6A1F5F"/>
                </a:solidFill>
                <a:latin typeface="Oswald"/>
              </a:rPr>
              <a:t>О ВАЖНОМ. 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3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-4 классы. 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426403" y="1485901"/>
            <a:ext cx="13251998" cy="5899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77"/>
              </a:lnSpc>
              <a:spcBef>
                <a:spcPct val="0"/>
              </a:spcBef>
            </a:pPr>
            <a:r>
              <a:rPr lang="en-US" sz="3200" dirty="0">
                <a:solidFill>
                  <a:srgbClr val="6A1F5F"/>
                </a:solidFill>
                <a:latin typeface="Oswald"/>
              </a:rPr>
              <a:t>ТЕМ</a:t>
            </a:r>
            <a:r>
              <a:rPr lang="ru-RU" sz="3200" dirty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3200" dirty="0">
                <a:solidFill>
                  <a:srgbClr val="6A1F5F"/>
                </a:solidFill>
                <a:latin typeface="Oswald"/>
              </a:rPr>
              <a:t> </a:t>
            </a:r>
            <a:r>
              <a:rPr lang="ru-RU" sz="3200" dirty="0">
                <a:solidFill>
                  <a:srgbClr val="6A1F5F"/>
                </a:solidFill>
                <a:latin typeface="Oswald"/>
              </a:rPr>
              <a:t>ВНЕУРОЧНЫХ ЗАНЯТИЙ </a:t>
            </a:r>
            <a:r>
              <a:rPr lang="en-US" sz="3200" dirty="0">
                <a:solidFill>
                  <a:srgbClr val="6A1F5F"/>
                </a:solidFill>
                <a:latin typeface="Oswald"/>
              </a:rPr>
              <a:t>, РАЗРАБАТЫВАЕМЫХ НА ФЕДЕРАЛЬНОМ УРОВНЕ</a:t>
            </a:r>
          </a:p>
        </p:txBody>
      </p:sp>
      <p:grpSp>
        <p:nvGrpSpPr>
          <p:cNvPr id="49" name="Group 34"/>
          <p:cNvGrpSpPr/>
          <p:nvPr/>
        </p:nvGrpSpPr>
        <p:grpSpPr>
          <a:xfrm rot="16200000">
            <a:off x="3569804" y="2516929"/>
            <a:ext cx="639632" cy="681140"/>
            <a:chOff x="0" y="0"/>
            <a:chExt cx="852842" cy="908187"/>
          </a:xfrm>
        </p:grpSpPr>
        <p:pic>
          <p:nvPicPr>
            <p:cNvPr id="50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52842" cy="259328"/>
            </a:xfrm>
            <a:prstGeom prst="rect">
              <a:avLst/>
            </a:prstGeom>
          </p:spPr>
        </p:pic>
        <p:pic>
          <p:nvPicPr>
            <p:cNvPr id="51" name="Picture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23062"/>
              <a:ext cx="852842" cy="259328"/>
            </a:xfrm>
            <a:prstGeom prst="rect">
              <a:avLst/>
            </a:prstGeom>
          </p:spPr>
        </p:pic>
        <p:pic>
          <p:nvPicPr>
            <p:cNvPr id="52" name="Picture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48858"/>
              <a:ext cx="852842" cy="259328"/>
            </a:xfrm>
            <a:prstGeom prst="rect">
              <a:avLst/>
            </a:prstGeom>
          </p:spPr>
        </p:pic>
      </p:grpSp>
      <p:cxnSp>
        <p:nvCxnSpPr>
          <p:cNvPr id="53" name="Прямая соединительная линия 52"/>
          <p:cNvCxnSpPr/>
          <p:nvPr/>
        </p:nvCxnSpPr>
        <p:spPr>
          <a:xfrm>
            <a:off x="4132938" y="33147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9883635-D4F6-FFDD-7707-0B1D9B5CA7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5831951"/>
              </p:ext>
            </p:extLst>
          </p:nvPr>
        </p:nvGraphicFramePr>
        <p:xfrm>
          <a:off x="4350515" y="2315004"/>
          <a:ext cx="13112650" cy="2634109"/>
        </p:xfrm>
        <a:graphic>
          <a:graphicData uri="http://schemas.openxmlformats.org/drawingml/2006/table">
            <a:tbl>
              <a:tblPr/>
              <a:tblGrid>
                <a:gridCol w="1081562">
                  <a:extLst>
                    <a:ext uri="{9D8B030D-6E8A-4147-A177-3AD203B41FA5}">
                      <a16:colId xmlns:a16="http://schemas.microsoft.com/office/drawing/2014/main" xmlns="" val="1379906648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642476158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260324169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4114798195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3827317726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442065597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1150660288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44715549"/>
                    </a:ext>
                  </a:extLst>
                </a:gridCol>
                <a:gridCol w="1170200">
                  <a:extLst>
                    <a:ext uri="{9D8B030D-6E8A-4147-A177-3AD203B41FA5}">
                      <a16:colId xmlns:a16="http://schemas.microsoft.com/office/drawing/2014/main" xmlns="" val="3640482209"/>
                    </a:ext>
                  </a:extLst>
                </a:gridCol>
                <a:gridCol w="1126830">
                  <a:extLst>
                    <a:ext uri="{9D8B030D-6E8A-4147-A177-3AD203B41FA5}">
                      <a16:colId xmlns:a16="http://schemas.microsoft.com/office/drawing/2014/main" xmlns="" val="832575304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2642371986"/>
                    </a:ext>
                  </a:extLst>
                </a:gridCol>
                <a:gridCol w="1081562">
                  <a:extLst>
                    <a:ext uri="{9D8B030D-6E8A-4147-A177-3AD203B41FA5}">
                      <a16:colId xmlns:a16="http://schemas.microsoft.com/office/drawing/2014/main" xmlns="" val="861962853"/>
                    </a:ext>
                  </a:extLst>
                </a:gridCol>
              </a:tblGrid>
              <a:tr h="23827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Сентябрь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53788256"/>
                  </a:ext>
                </a:extLst>
              </a:tr>
              <a:tr h="333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05.09.2022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03.10.2022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08.11.2022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7549325"/>
                  </a:ext>
                </a:extLst>
              </a:tr>
              <a:tr h="2062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знаний (рекорды России) (образовательный квиз)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От поколения к поколению: любовь россиян к Родине (беседа)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Мечтаю летать (работа с интерактивными карточками)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 хочу услышать музыку (музыкальный конкурс талантов)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наших бабушках и дедушках (семейные истории)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Яснополянская школа и ее учитель (работа с текстом)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отца (творческая мастерская)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Петр и Феврония Муромские (работа с иллюстрациями)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народного единства (работа с интерактивной картой)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Память времен(групповое обсуждение)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матери (творческая мастерская)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Герб России и Москвы. Легенда о Георгие Победоносце. (работа с видеорядом)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9836337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ED1BA8FA-06FC-7913-9D8B-CA51FEFFFA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7328300"/>
              </p:ext>
            </p:extLst>
          </p:nvPr>
        </p:nvGraphicFramePr>
        <p:xfrm>
          <a:off x="4318665" y="4624432"/>
          <a:ext cx="13112642" cy="2685156"/>
        </p:xfrm>
        <a:graphic>
          <a:graphicData uri="http://schemas.openxmlformats.org/drawingml/2006/table">
            <a:tbl>
              <a:tblPr/>
              <a:tblGrid>
                <a:gridCol w="1091538">
                  <a:extLst>
                    <a:ext uri="{9D8B030D-6E8A-4147-A177-3AD203B41FA5}">
                      <a16:colId xmlns:a16="http://schemas.microsoft.com/office/drawing/2014/main" xmlns="" val="392466476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20832474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362836662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3655088653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101054405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9348023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57328183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2016439977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3830226839"/>
                    </a:ext>
                  </a:extLst>
                </a:gridCol>
                <a:gridCol w="1581704">
                  <a:extLst>
                    <a:ext uri="{9D8B030D-6E8A-4147-A177-3AD203B41FA5}">
                      <a16:colId xmlns:a16="http://schemas.microsoft.com/office/drawing/2014/main" xmlns="" val="1676255265"/>
                    </a:ext>
                  </a:extLst>
                </a:gridCol>
              </a:tblGrid>
              <a:tr h="274859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Декабрь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Январь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Февраль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8183504"/>
                  </a:ext>
                </a:extLst>
              </a:tr>
              <a:tr h="3470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05.12.2022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16.01.2023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13.02.2023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7945168"/>
                  </a:ext>
                </a:extLst>
              </a:tr>
              <a:tr h="20632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Один час моей жизни. Что я могу сделать для других? (групповое обсуждение)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Герои Отечества разных исторических эпох (работа с галереей героев)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Конституции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(эвристическая беседа)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чем мечтали дети войны? (конкурс стихов)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Светлый праздник Рождества (пишем письмо Дедушке Морозу)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Ленинград в дни блокады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(работа с текстом)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Рождение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Московского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художественного театра (виртуальная экскурсия)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российской науки (викторина)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Россия и мир (викторина)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Есть такая профессия - Родину защищать (литературная гостиная: конкурс стихов)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1563690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54008AF4-4135-8192-9302-F2F0A0298B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5674069"/>
              </p:ext>
            </p:extLst>
          </p:nvPr>
        </p:nvGraphicFramePr>
        <p:xfrm>
          <a:off x="4350515" y="7122534"/>
          <a:ext cx="13112638" cy="2362834"/>
        </p:xfrm>
        <a:graphic>
          <a:graphicData uri="http://schemas.openxmlformats.org/drawingml/2006/table">
            <a:tbl>
              <a:tblPr/>
              <a:tblGrid>
                <a:gridCol w="1059688">
                  <a:extLst>
                    <a:ext uri="{9D8B030D-6E8A-4147-A177-3AD203B41FA5}">
                      <a16:colId xmlns:a16="http://schemas.microsoft.com/office/drawing/2014/main" xmlns="" val="1039294918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05190206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4222063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411540832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277955089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30003650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102553725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362158245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150990866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1313506390"/>
                    </a:ext>
                  </a:extLst>
                </a:gridCol>
                <a:gridCol w="1613550">
                  <a:extLst>
                    <a:ext uri="{9D8B030D-6E8A-4147-A177-3AD203B41FA5}">
                      <a16:colId xmlns:a16="http://schemas.microsoft.com/office/drawing/2014/main" xmlns="" val="2454342325"/>
                    </a:ext>
                  </a:extLst>
                </a:gridCol>
              </a:tblGrid>
              <a:tr h="23390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Март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Апрель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Май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7738757"/>
                  </a:ext>
                </a:extLst>
              </a:tr>
              <a:tr h="416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06.03.2023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03.04.2023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15.05.2023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3334958"/>
                  </a:ext>
                </a:extLst>
              </a:tr>
              <a:tr h="1712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марта - женский праздник (творческий флэшмоб)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Гимн России (работа с текстом)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Путешествие по Крыму (виртуальная экскурсия)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 иду … в театр(чтение по ролям)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космонавтики (обсуждение фильма "Время первых") 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Память прошлого (конкурс стихов)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"Дом для дикой природы": история создания (работа с видеоматериалами)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труда (мужественные профессии) (беседа с ветеранами труда)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Дорогами нашей Победы (встреча с ветеранами)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детских общественных организаций (работа с видеоматериалами)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Мои увлечения (творческий конкурс)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452422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39" t="-370" r="34628" b="370"/>
          <a:stretch/>
        </p:blipFill>
        <p:spPr>
          <a:xfrm>
            <a:off x="-10872" y="-50969"/>
            <a:ext cx="3363672" cy="10348164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5400000">
            <a:off x="3608446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7165513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8" name="AutoShape 8"/>
          <p:cNvSpPr/>
          <p:nvPr/>
        </p:nvSpPr>
        <p:spPr>
          <a:xfrm>
            <a:off x="3162300" y="201068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0" y="9951694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12" name="Group 12"/>
          <p:cNvGrpSpPr/>
          <p:nvPr/>
        </p:nvGrpSpPr>
        <p:grpSpPr>
          <a:xfrm>
            <a:off x="17514702" y="9572060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460063" y="7318960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30" name="TextBox 30"/>
          <p:cNvSpPr txBox="1"/>
          <p:nvPr/>
        </p:nvSpPr>
        <p:spPr>
          <a:xfrm>
            <a:off x="4350514" y="416249"/>
            <a:ext cx="134040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5700" spc="114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5700" spc="114" dirty="0">
                <a:solidFill>
                  <a:srgbClr val="6A1F5F"/>
                </a:solidFill>
                <a:latin typeface="Oswald"/>
              </a:rPr>
              <a:t>О ВАЖНОМ. 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5-7 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классы. 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350514" y="1338224"/>
            <a:ext cx="13164188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55"/>
              </a:lnSpc>
            </a:pPr>
            <a:r>
              <a:rPr lang="en-US" sz="3200" dirty="0">
                <a:solidFill>
                  <a:srgbClr val="4A7693"/>
                </a:solidFill>
                <a:latin typeface="Oswald"/>
              </a:rPr>
              <a:t>ТЕМ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Ы 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 </a:t>
            </a:r>
            <a:r>
              <a:rPr lang="ru-RU" sz="3200" dirty="0">
                <a:solidFill>
                  <a:srgbClr val="4A7693"/>
                </a:solidFill>
                <a:latin typeface="Oswald"/>
              </a:rPr>
              <a:t>ВНЕУРОЧНЫХ ЗАНЯТИЙ</a:t>
            </a:r>
            <a:r>
              <a:rPr lang="en-US" sz="3200" dirty="0">
                <a:solidFill>
                  <a:srgbClr val="4A7693"/>
                </a:solidFill>
                <a:latin typeface="Oswald"/>
              </a:rPr>
              <a:t>, РАЗРАБАТЫВАЕМЫХ НА ФЕДЕРАЛЬНОМ УРОВНЕ</a:t>
            </a:r>
          </a:p>
        </p:txBody>
      </p:sp>
      <p:grpSp>
        <p:nvGrpSpPr>
          <p:cNvPr id="39" name="Group 34"/>
          <p:cNvGrpSpPr/>
          <p:nvPr/>
        </p:nvGrpSpPr>
        <p:grpSpPr>
          <a:xfrm rot="16200000">
            <a:off x="3453400" y="2150945"/>
            <a:ext cx="639632" cy="681140"/>
            <a:chOff x="0" y="0"/>
            <a:chExt cx="852842" cy="908187"/>
          </a:xfrm>
        </p:grpSpPr>
        <p:pic>
          <p:nvPicPr>
            <p:cNvPr id="40" name="Picture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52842" cy="259328"/>
            </a:xfrm>
            <a:prstGeom prst="rect">
              <a:avLst/>
            </a:prstGeom>
          </p:spPr>
        </p:pic>
        <p:pic>
          <p:nvPicPr>
            <p:cNvPr id="43" name="Picture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23062"/>
              <a:ext cx="852842" cy="259328"/>
            </a:xfrm>
            <a:prstGeom prst="rect">
              <a:avLst/>
            </a:prstGeom>
          </p:spPr>
        </p:pic>
        <p:pic>
          <p:nvPicPr>
            <p:cNvPr id="45" name="Picture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48858"/>
              <a:ext cx="852842" cy="259328"/>
            </a:xfrm>
            <a:prstGeom prst="rect">
              <a:avLst/>
            </a:prstGeom>
          </p:spPr>
        </p:pic>
      </p:grpSp>
      <p:cxnSp>
        <p:nvCxnSpPr>
          <p:cNvPr id="46" name="Прямая соединительная линия 45"/>
          <p:cNvCxnSpPr/>
          <p:nvPr/>
        </p:nvCxnSpPr>
        <p:spPr>
          <a:xfrm>
            <a:off x="4132938" y="3134394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F0EEC278-E709-4DA0-E092-276B12EBA0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427398"/>
              </p:ext>
            </p:extLst>
          </p:nvPr>
        </p:nvGraphicFramePr>
        <p:xfrm>
          <a:off x="4236999" y="1943552"/>
          <a:ext cx="13284518" cy="3316284"/>
        </p:xfrm>
        <a:graphic>
          <a:graphicData uri="http://schemas.openxmlformats.org/drawingml/2006/table">
            <a:tbl>
              <a:tblPr/>
              <a:tblGrid>
                <a:gridCol w="1095738">
                  <a:extLst>
                    <a:ext uri="{9D8B030D-6E8A-4147-A177-3AD203B41FA5}">
                      <a16:colId xmlns:a16="http://schemas.microsoft.com/office/drawing/2014/main" xmlns="" val="3463796849"/>
                    </a:ext>
                  </a:extLst>
                </a:gridCol>
                <a:gridCol w="1095738">
                  <a:extLst>
                    <a:ext uri="{9D8B030D-6E8A-4147-A177-3AD203B41FA5}">
                      <a16:colId xmlns:a16="http://schemas.microsoft.com/office/drawing/2014/main" xmlns="" val="156723078"/>
                    </a:ext>
                  </a:extLst>
                </a:gridCol>
                <a:gridCol w="1095738">
                  <a:extLst>
                    <a:ext uri="{9D8B030D-6E8A-4147-A177-3AD203B41FA5}">
                      <a16:colId xmlns:a16="http://schemas.microsoft.com/office/drawing/2014/main" xmlns="" val="388190434"/>
                    </a:ext>
                  </a:extLst>
                </a:gridCol>
                <a:gridCol w="1162588">
                  <a:extLst>
                    <a:ext uri="{9D8B030D-6E8A-4147-A177-3AD203B41FA5}">
                      <a16:colId xmlns:a16="http://schemas.microsoft.com/office/drawing/2014/main" xmlns="" val="3665843400"/>
                    </a:ext>
                  </a:extLst>
                </a:gridCol>
                <a:gridCol w="1028888">
                  <a:extLst>
                    <a:ext uri="{9D8B030D-6E8A-4147-A177-3AD203B41FA5}">
                      <a16:colId xmlns:a16="http://schemas.microsoft.com/office/drawing/2014/main" xmlns="" val="4149911468"/>
                    </a:ext>
                  </a:extLst>
                </a:gridCol>
                <a:gridCol w="1095738">
                  <a:extLst>
                    <a:ext uri="{9D8B030D-6E8A-4147-A177-3AD203B41FA5}">
                      <a16:colId xmlns:a16="http://schemas.microsoft.com/office/drawing/2014/main" xmlns="" val="3643175603"/>
                    </a:ext>
                  </a:extLst>
                </a:gridCol>
                <a:gridCol w="1228174">
                  <a:extLst>
                    <a:ext uri="{9D8B030D-6E8A-4147-A177-3AD203B41FA5}">
                      <a16:colId xmlns:a16="http://schemas.microsoft.com/office/drawing/2014/main" xmlns="" val="1192493910"/>
                    </a:ext>
                  </a:extLst>
                </a:gridCol>
                <a:gridCol w="963302">
                  <a:extLst>
                    <a:ext uri="{9D8B030D-6E8A-4147-A177-3AD203B41FA5}">
                      <a16:colId xmlns:a16="http://schemas.microsoft.com/office/drawing/2014/main" xmlns="" val="1609602414"/>
                    </a:ext>
                  </a:extLst>
                </a:gridCol>
                <a:gridCol w="1246498">
                  <a:extLst>
                    <a:ext uri="{9D8B030D-6E8A-4147-A177-3AD203B41FA5}">
                      <a16:colId xmlns:a16="http://schemas.microsoft.com/office/drawing/2014/main" xmlns="" val="289370152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14939336"/>
                    </a:ext>
                  </a:extLst>
                </a:gridCol>
                <a:gridCol w="957178">
                  <a:extLst>
                    <a:ext uri="{9D8B030D-6E8A-4147-A177-3AD203B41FA5}">
                      <a16:colId xmlns:a16="http://schemas.microsoft.com/office/drawing/2014/main" xmlns="" val="631873514"/>
                    </a:ext>
                  </a:extLst>
                </a:gridCol>
                <a:gridCol w="1095738">
                  <a:extLst>
                    <a:ext uri="{9D8B030D-6E8A-4147-A177-3AD203B41FA5}">
                      <a16:colId xmlns:a16="http://schemas.microsoft.com/office/drawing/2014/main" xmlns="" val="206038160"/>
                    </a:ext>
                  </a:extLst>
                </a:gridCol>
              </a:tblGrid>
              <a:tr h="22048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Сентябрь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73364983"/>
                  </a:ext>
                </a:extLst>
              </a:tr>
              <a:tr h="4163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05.09.2022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03.10.2022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08.11.2022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0527812"/>
                  </a:ext>
                </a:extLst>
              </a:tr>
              <a:tr h="2679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знаний (зачем учиться?)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(интеллектуальный марафон)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Родина, души моей родинка (работа с интерактивной картой)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Земля - это колыбель разума, но нельзя вечно жить в колыбели… (интерактивная звездная карта)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Моя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музыка 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музыкальный конкурс талантов)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любовью в сердце: достойная жизнь людей старшего поколения в наших руках (социальная реклама)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Ежедневный подвиг учителя (мини-сочинение)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Отец-родоначальник (фотоистории) 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Счастлив тот, кто счастлив у себя дома (групповая дискуссия)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Мы — одна страна! (работа с интерактивной картой)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Языки и культура народов России: единство в разнообразии (работа с интерактивной картой)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руки наших матерей (конкурс стихов)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Герб страны как предмет нашей гордости (экспертное интервью)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810737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497DD996-AF19-F090-2174-135CECF61A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2345582"/>
              </p:ext>
            </p:extLst>
          </p:nvPr>
        </p:nvGraphicFramePr>
        <p:xfrm>
          <a:off x="4223918" y="4578776"/>
          <a:ext cx="13290788" cy="3316881"/>
        </p:xfrm>
        <a:graphic>
          <a:graphicData uri="http://schemas.openxmlformats.org/drawingml/2006/table">
            <a:tbl>
              <a:tblPr/>
              <a:tblGrid>
                <a:gridCol w="1033882">
                  <a:extLst>
                    <a:ext uri="{9D8B030D-6E8A-4147-A177-3AD203B41FA5}">
                      <a16:colId xmlns:a16="http://schemas.microsoft.com/office/drawing/2014/main" xmlns="" val="11373264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4208306254"/>
                    </a:ext>
                  </a:extLst>
                </a:gridCol>
                <a:gridCol w="1534496">
                  <a:extLst>
                    <a:ext uri="{9D8B030D-6E8A-4147-A177-3AD203B41FA5}">
                      <a16:colId xmlns:a16="http://schemas.microsoft.com/office/drawing/2014/main" xmlns="" val="906669935"/>
                    </a:ext>
                  </a:extLst>
                </a:gridCol>
                <a:gridCol w="1056304">
                  <a:extLst>
                    <a:ext uri="{9D8B030D-6E8A-4147-A177-3AD203B41FA5}">
                      <a16:colId xmlns:a16="http://schemas.microsoft.com/office/drawing/2014/main" xmlns="" val="2300246970"/>
                    </a:ext>
                  </a:extLst>
                </a:gridCol>
                <a:gridCol w="1251682">
                  <a:extLst>
                    <a:ext uri="{9D8B030D-6E8A-4147-A177-3AD203B41FA5}">
                      <a16:colId xmlns:a16="http://schemas.microsoft.com/office/drawing/2014/main" xmlns="" val="545235867"/>
                    </a:ext>
                  </a:extLst>
                </a:gridCol>
                <a:gridCol w="1615590">
                  <a:extLst>
                    <a:ext uri="{9D8B030D-6E8A-4147-A177-3AD203B41FA5}">
                      <a16:colId xmlns:a16="http://schemas.microsoft.com/office/drawing/2014/main" xmlns="" val="3529819358"/>
                    </a:ext>
                  </a:extLst>
                </a:gridCol>
                <a:gridCol w="1384792">
                  <a:extLst>
                    <a:ext uri="{9D8B030D-6E8A-4147-A177-3AD203B41FA5}">
                      <a16:colId xmlns:a16="http://schemas.microsoft.com/office/drawing/2014/main" xmlns="" val="516650955"/>
                    </a:ext>
                  </a:extLst>
                </a:gridCol>
                <a:gridCol w="1615590">
                  <a:extLst>
                    <a:ext uri="{9D8B030D-6E8A-4147-A177-3AD203B41FA5}">
                      <a16:colId xmlns:a16="http://schemas.microsoft.com/office/drawing/2014/main" xmlns="" val="1201822905"/>
                    </a:ext>
                  </a:extLst>
                </a:gridCol>
                <a:gridCol w="1408688">
                  <a:extLst>
                    <a:ext uri="{9D8B030D-6E8A-4147-A177-3AD203B41FA5}">
                      <a16:colId xmlns:a16="http://schemas.microsoft.com/office/drawing/2014/main" xmlns="" val="1573408265"/>
                    </a:ext>
                  </a:extLst>
                </a:gridCol>
                <a:gridCol w="1475364">
                  <a:extLst>
                    <a:ext uri="{9D8B030D-6E8A-4147-A177-3AD203B41FA5}">
                      <a16:colId xmlns:a16="http://schemas.microsoft.com/office/drawing/2014/main" xmlns="" val="3285207492"/>
                    </a:ext>
                  </a:extLst>
                </a:gridCol>
              </a:tblGrid>
              <a:tr h="21916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Декабрь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Январь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Февраль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4529849"/>
                  </a:ext>
                </a:extLst>
              </a:tr>
              <a:tr h="4172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05.12.2022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16.01.2023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06.02.2023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03169979"/>
                  </a:ext>
                </a:extLst>
              </a:tr>
              <a:tr h="26804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Жить – значит действовать (проблемная дискуссия)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Герои мирной жизни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(встреча с героями нашего времени)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«Величественны и просты слова 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Единого Закона всей Отчизны,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Дарующего главные права: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Работать, радоваться жизни» (эвристическая беседа)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Зачем мечтать? (групповое обсуждение)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«Дарит искры волшебства светлый праздник Рождества…» (музыкальная гостиная)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«…осталась одна Таня» (работа с дневником героя)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К.С. Станиславский и погружение в волшебный мир театра (чтение по ролям) 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«Может собственных Платонов и быстрых разумом Невтонов российская земля рождать…» (интеллектуальный марафон) 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Россия в мире (работа с интерактивной картой)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 страже Родины (литературная гостиная: рассказы о войне) 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7834007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2F7C31B3-0911-0798-7609-C94F3CF532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4442578"/>
              </p:ext>
            </p:extLst>
          </p:nvPr>
        </p:nvGraphicFramePr>
        <p:xfrm>
          <a:off x="4246096" y="7206683"/>
          <a:ext cx="13284520" cy="2966031"/>
        </p:xfrm>
        <a:graphic>
          <a:graphicData uri="http://schemas.openxmlformats.org/drawingml/2006/table">
            <a:tbl>
              <a:tblPr/>
              <a:tblGrid>
                <a:gridCol w="1032430">
                  <a:extLst>
                    <a:ext uri="{9D8B030D-6E8A-4147-A177-3AD203B41FA5}">
                      <a16:colId xmlns:a16="http://schemas.microsoft.com/office/drawing/2014/main" xmlns="" val="4268413932"/>
                    </a:ext>
                  </a:extLst>
                </a:gridCol>
                <a:gridCol w="999656">
                  <a:extLst>
                    <a:ext uri="{9D8B030D-6E8A-4147-A177-3AD203B41FA5}">
                      <a16:colId xmlns:a16="http://schemas.microsoft.com/office/drawing/2014/main" xmlns="" val="2106399812"/>
                    </a:ext>
                  </a:extLst>
                </a:gridCol>
                <a:gridCol w="1307242">
                  <a:extLst>
                    <a:ext uri="{9D8B030D-6E8A-4147-A177-3AD203B41FA5}">
                      <a16:colId xmlns:a16="http://schemas.microsoft.com/office/drawing/2014/main" xmlns="" val="3300694048"/>
                    </a:ext>
                  </a:extLst>
                </a:gridCol>
                <a:gridCol w="1076554">
                  <a:extLst>
                    <a:ext uri="{9D8B030D-6E8A-4147-A177-3AD203B41FA5}">
                      <a16:colId xmlns:a16="http://schemas.microsoft.com/office/drawing/2014/main" xmlns="" val="2929820186"/>
                    </a:ext>
                  </a:extLst>
                </a:gridCol>
                <a:gridCol w="1141972">
                  <a:extLst>
                    <a:ext uri="{9D8B030D-6E8A-4147-A177-3AD203B41FA5}">
                      <a16:colId xmlns:a16="http://schemas.microsoft.com/office/drawing/2014/main" xmlns="" val="1787050848"/>
                    </a:ext>
                  </a:extLst>
                </a:gridCol>
                <a:gridCol w="1153450">
                  <a:extLst>
                    <a:ext uri="{9D8B030D-6E8A-4147-A177-3AD203B41FA5}">
                      <a16:colId xmlns:a16="http://schemas.microsoft.com/office/drawing/2014/main" xmlns="" val="4070043921"/>
                    </a:ext>
                  </a:extLst>
                </a:gridCol>
                <a:gridCol w="1230346">
                  <a:extLst>
                    <a:ext uri="{9D8B030D-6E8A-4147-A177-3AD203B41FA5}">
                      <a16:colId xmlns:a16="http://schemas.microsoft.com/office/drawing/2014/main" xmlns="" val="2331572662"/>
                    </a:ext>
                  </a:extLst>
                </a:gridCol>
                <a:gridCol w="934236">
                  <a:extLst>
                    <a:ext uri="{9D8B030D-6E8A-4147-A177-3AD203B41FA5}">
                      <a16:colId xmlns:a16="http://schemas.microsoft.com/office/drawing/2014/main" xmlns="" val="3117039353"/>
                    </a:ext>
                  </a:extLst>
                </a:gridCol>
                <a:gridCol w="1508420">
                  <a:extLst>
                    <a:ext uri="{9D8B030D-6E8A-4147-A177-3AD203B41FA5}">
                      <a16:colId xmlns:a16="http://schemas.microsoft.com/office/drawing/2014/main" xmlns="" val="138147262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951505820"/>
                    </a:ext>
                  </a:extLst>
                </a:gridCol>
                <a:gridCol w="1300014">
                  <a:extLst>
                    <a:ext uri="{9D8B030D-6E8A-4147-A177-3AD203B41FA5}">
                      <a16:colId xmlns:a16="http://schemas.microsoft.com/office/drawing/2014/main" xmlns="" val="3514052488"/>
                    </a:ext>
                  </a:extLst>
                </a:gridCol>
              </a:tblGrid>
              <a:tr h="48658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Март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Апрель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Май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3946387"/>
                  </a:ext>
                </a:extLst>
              </a:tr>
              <a:tr h="416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06.03.2023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03.04.2023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15.05.2023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6611650"/>
                  </a:ext>
                </a:extLst>
              </a:tr>
              <a:tr h="20626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«Я знаю, что все женщины прекрасны…» (конкурс стихов о женщинах) 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Гимн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России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(работа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текстом)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Путешествие по Крыму (виртуальная экскурсия)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Искусство и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псевдоискусство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творческая лаборатория)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Новость слышала планета: «Русский парень полетел» (работа с биографией)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Надо ли вспоминать прошлое? (проблемная дискуссия)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«Зелёные» привычки»: сохраним планету для будущих поколений (фестиваль идей)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Праздник Первомай (встреча с людьми разных профессий)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«Словом можно убить, словом можно спасти, словом можно полки за собой повести...» (литературная гостиная) 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детских общественных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организаций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(работа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видеоматериалами)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Перед нами все двери открыты (творческий флэшмоб)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2104649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3608446" y="181385"/>
            <a:ext cx="606596" cy="645960"/>
            <a:chOff x="0" y="0"/>
            <a:chExt cx="808793" cy="86128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6" name="AutoShape 6"/>
          <p:cNvSpPr/>
          <p:nvPr/>
        </p:nvSpPr>
        <p:spPr>
          <a:xfrm rot="5400000">
            <a:off x="7165513" y="-2492051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8" name="AutoShape 8"/>
          <p:cNvSpPr/>
          <p:nvPr/>
        </p:nvSpPr>
        <p:spPr>
          <a:xfrm>
            <a:off x="3162300" y="201068"/>
            <a:ext cx="190500" cy="9258300"/>
          </a:xfrm>
          <a:prstGeom prst="rect">
            <a:avLst/>
          </a:prstGeom>
          <a:solidFill>
            <a:srgbClr val="732E68"/>
          </a:solidFill>
        </p:spPr>
      </p:sp>
      <p:sp>
        <p:nvSpPr>
          <p:cNvPr id="9" name="AutoShape 9"/>
          <p:cNvSpPr/>
          <p:nvPr/>
        </p:nvSpPr>
        <p:spPr>
          <a:xfrm>
            <a:off x="0" y="9951694"/>
            <a:ext cx="426772" cy="639764"/>
          </a:xfrm>
          <a:prstGeom prst="rect">
            <a:avLst/>
          </a:prstGeom>
          <a:solidFill>
            <a:srgbClr val="6A1F5F"/>
          </a:solidFill>
        </p:spPr>
      </p:sp>
      <p:grpSp>
        <p:nvGrpSpPr>
          <p:cNvPr id="12" name="Group 12"/>
          <p:cNvGrpSpPr/>
          <p:nvPr/>
        </p:nvGrpSpPr>
        <p:grpSpPr>
          <a:xfrm>
            <a:off x="17514702" y="9610697"/>
            <a:ext cx="606596" cy="645960"/>
            <a:chOff x="0" y="0"/>
            <a:chExt cx="808793" cy="861280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08793" cy="245934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06377"/>
              <a:ext cx="808793" cy="245934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15346"/>
              <a:ext cx="808793" cy="245934"/>
            </a:xfrm>
            <a:prstGeom prst="rect">
              <a:avLst/>
            </a:prstGeom>
          </p:spPr>
        </p:pic>
      </p:grpSp>
      <p:sp>
        <p:nvSpPr>
          <p:cNvPr id="16" name="AutoShape 16"/>
          <p:cNvSpPr/>
          <p:nvPr/>
        </p:nvSpPr>
        <p:spPr>
          <a:xfrm rot="-5400000">
            <a:off x="14460063" y="7357597"/>
            <a:ext cx="21431" cy="5647510"/>
          </a:xfrm>
          <a:prstGeom prst="rect">
            <a:avLst/>
          </a:prstGeom>
          <a:solidFill>
            <a:srgbClr val="737373"/>
          </a:solidFill>
        </p:spPr>
      </p:sp>
      <p:sp>
        <p:nvSpPr>
          <p:cNvPr id="30" name="TextBox 30"/>
          <p:cNvSpPr txBox="1"/>
          <p:nvPr/>
        </p:nvSpPr>
        <p:spPr>
          <a:xfrm>
            <a:off x="4350514" y="416249"/>
            <a:ext cx="134040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495"/>
              </a:lnSpc>
              <a:spcBef>
                <a:spcPct val="0"/>
              </a:spcBef>
            </a:pP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РАЗГОВОР</a:t>
            </a:r>
            <a:r>
              <a:rPr lang="ru-RU" sz="5700" spc="114" dirty="0" smtClean="0">
                <a:solidFill>
                  <a:srgbClr val="6A1F5F"/>
                </a:solidFill>
                <a:latin typeface="Oswald"/>
              </a:rPr>
              <a:t>Ы</a:t>
            </a:r>
            <a:r>
              <a:rPr lang="en-US" sz="5700" spc="114" dirty="0" smtClean="0">
                <a:solidFill>
                  <a:srgbClr val="6A1F5F"/>
                </a:solidFill>
                <a:latin typeface="Oswald"/>
              </a:rPr>
              <a:t> </a:t>
            </a:r>
            <a:r>
              <a:rPr lang="en-US" sz="5700" spc="114" dirty="0">
                <a:solidFill>
                  <a:srgbClr val="6A1F5F"/>
                </a:solidFill>
                <a:latin typeface="Oswald"/>
              </a:rPr>
              <a:t>О ВАЖНОМ. </a:t>
            </a:r>
            <a:r>
              <a:rPr lang="ru-RU" sz="5700" spc="114" dirty="0">
                <a:solidFill>
                  <a:srgbClr val="4A7693"/>
                </a:solidFill>
                <a:latin typeface="Oswald"/>
              </a:rPr>
              <a:t>8-9 </a:t>
            </a:r>
            <a:r>
              <a:rPr lang="en-US" sz="5700" spc="114" dirty="0">
                <a:solidFill>
                  <a:srgbClr val="4A7693"/>
                </a:solidFill>
                <a:latin typeface="Oswald"/>
              </a:rPr>
              <a:t>классы. 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4350513" y="1495163"/>
            <a:ext cx="13354310" cy="5129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55"/>
              </a:lnSpc>
            </a:pPr>
            <a:r>
              <a:rPr lang="en-US" sz="3200" dirty="0">
                <a:solidFill>
                  <a:srgbClr val="6A1F5F"/>
                </a:solidFill>
                <a:latin typeface="Oswald"/>
              </a:rPr>
              <a:t>ТЕМ</a:t>
            </a:r>
            <a:r>
              <a:rPr lang="ru-RU" sz="3200" dirty="0">
                <a:solidFill>
                  <a:srgbClr val="6A1F5F"/>
                </a:solidFill>
                <a:latin typeface="Oswald"/>
              </a:rPr>
              <a:t>Ы </a:t>
            </a:r>
            <a:r>
              <a:rPr lang="en-US" sz="3200" dirty="0">
                <a:solidFill>
                  <a:srgbClr val="6A1F5F"/>
                </a:solidFill>
                <a:latin typeface="Oswald"/>
              </a:rPr>
              <a:t> </a:t>
            </a:r>
            <a:r>
              <a:rPr lang="ru-RU" sz="3200" dirty="0">
                <a:solidFill>
                  <a:srgbClr val="6A1F5F"/>
                </a:solidFill>
                <a:latin typeface="Oswald"/>
              </a:rPr>
              <a:t>ВНЕУРОЧНЫХ ЗАНЯТИЙ</a:t>
            </a:r>
            <a:r>
              <a:rPr lang="en-US" sz="3200" dirty="0">
                <a:solidFill>
                  <a:srgbClr val="6A1F5F"/>
                </a:solidFill>
                <a:latin typeface="Oswald"/>
              </a:rPr>
              <a:t>, РАЗРАБАТЫВАЕМЫХ НА ФЕДЕРАЛЬНОМ УРОВНЕ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59" y="3176"/>
            <a:ext cx="3194050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9" name="Group 34"/>
          <p:cNvGrpSpPr/>
          <p:nvPr/>
        </p:nvGrpSpPr>
        <p:grpSpPr>
          <a:xfrm rot="16200000">
            <a:off x="3429202" y="2422024"/>
            <a:ext cx="639632" cy="681140"/>
            <a:chOff x="0" y="0"/>
            <a:chExt cx="852842" cy="908187"/>
          </a:xfrm>
        </p:grpSpPr>
        <p:pic>
          <p:nvPicPr>
            <p:cNvPr id="40" name="Picture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0"/>
              <a:ext cx="852842" cy="259328"/>
            </a:xfrm>
            <a:prstGeom prst="rect">
              <a:avLst/>
            </a:prstGeom>
          </p:spPr>
        </p:pic>
        <p:pic>
          <p:nvPicPr>
            <p:cNvPr id="42" name="Picture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323062"/>
              <a:ext cx="852842" cy="259328"/>
            </a:xfrm>
            <a:prstGeom prst="rect">
              <a:avLst/>
            </a:prstGeom>
          </p:spPr>
        </p:pic>
        <p:pic>
          <p:nvPicPr>
            <p:cNvPr id="43" name="Picture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15610" t="39459" r="16458" b="39884"/>
            <a:stretch>
              <a:fillRect/>
            </a:stretch>
          </p:blipFill>
          <p:spPr>
            <a:xfrm>
              <a:off x="0" y="648858"/>
              <a:ext cx="852842" cy="259328"/>
            </a:xfrm>
            <a:prstGeom prst="rect">
              <a:avLst/>
            </a:prstGeom>
          </p:spPr>
        </p:pic>
      </p:grpSp>
      <p:cxnSp>
        <p:nvCxnSpPr>
          <p:cNvPr id="45" name="Прямая соединительная линия 44"/>
          <p:cNvCxnSpPr/>
          <p:nvPr/>
        </p:nvCxnSpPr>
        <p:spPr>
          <a:xfrm>
            <a:off x="4132938" y="3314700"/>
            <a:ext cx="0" cy="5715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B9F4AFE9-ECD9-90C2-967C-60FD545FE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751796"/>
              </p:ext>
            </p:extLst>
          </p:nvPr>
        </p:nvGraphicFramePr>
        <p:xfrm>
          <a:off x="4210408" y="2055092"/>
          <a:ext cx="13494428" cy="2862118"/>
        </p:xfrm>
        <a:graphic>
          <a:graphicData uri="http://schemas.openxmlformats.org/drawingml/2006/table">
            <a:tbl>
              <a:tblPr/>
              <a:tblGrid>
                <a:gridCol w="1113052">
                  <a:extLst>
                    <a:ext uri="{9D8B030D-6E8A-4147-A177-3AD203B41FA5}">
                      <a16:colId xmlns:a16="http://schemas.microsoft.com/office/drawing/2014/main" xmlns="" val="1555478836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2278765097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3311440882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2786245949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1992105129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920628070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991487890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2787691902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3208198429"/>
                    </a:ext>
                  </a:extLst>
                </a:gridCol>
                <a:gridCol w="1250856">
                  <a:extLst>
                    <a:ext uri="{9D8B030D-6E8A-4147-A177-3AD203B41FA5}">
                      <a16:colId xmlns:a16="http://schemas.microsoft.com/office/drawing/2014/main" xmlns="" val="1055618479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556469641"/>
                    </a:ext>
                  </a:extLst>
                </a:gridCol>
                <a:gridCol w="1113052">
                  <a:extLst>
                    <a:ext uri="{9D8B030D-6E8A-4147-A177-3AD203B41FA5}">
                      <a16:colId xmlns:a16="http://schemas.microsoft.com/office/drawing/2014/main" xmlns="" val="2938883477"/>
                    </a:ext>
                  </a:extLst>
                </a:gridCol>
              </a:tblGrid>
              <a:tr h="24755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Сентябрь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Октябрь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Ноябрь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0944246"/>
                  </a:ext>
                </a:extLst>
              </a:tr>
              <a:tr h="346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05.09.2022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26.09.2022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03.10.2022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24.10.2022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08.11.2022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28.11.2022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9438902"/>
                  </a:ext>
                </a:extLst>
              </a:tr>
              <a:tr h="22679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знаний (зачем учиться?) (интеллектуальный марафон)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Родина, души моей родинка (работа с интерактивной картой)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Земля - это колыбель разума, но нельзя вечно жить в колебли…(интерактивная звездная карта)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Что мы музыкой зовем(музыкальный конкурс талантов)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любовью в сердце: достойная жизнь людей старшего поколения в наших руках (социальная реклама) 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Ежедневный подвиг учителя (мини-сочинение)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Образ отца в отечественной литературе (литературная гостиная) 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Счастлив тот, кто счастлив у себя дома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Мы — одна страна! (работа с интерактивной картой) </a:t>
                      </a:r>
                    </a:p>
                  </a:txBody>
                  <a:tcPr marL="4850" marR="4850" marT="48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Языки и культура народов России: единство в разнообразии(работа с интерактивной картой)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 руки наших матерей (Чтоб жила на свете мама)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(конкурс стихов)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Двуглавый орел: история легендарного герба (обсуждение видеоматериалов)</a:t>
                      </a:r>
                    </a:p>
                  </a:txBody>
                  <a:tcPr marL="4850" marR="4850" marT="48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0888778"/>
                  </a:ext>
                </a:extLst>
              </a:tr>
            </a:tbl>
          </a:graphicData>
        </a:graphic>
      </p:graphicFrame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6A517DF3-650B-CDDA-C407-E13D5425E3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1603671"/>
              </p:ext>
            </p:extLst>
          </p:nvPr>
        </p:nvGraphicFramePr>
        <p:xfrm>
          <a:off x="4210407" y="4717526"/>
          <a:ext cx="13494410" cy="2770596"/>
        </p:xfrm>
        <a:graphic>
          <a:graphicData uri="http://schemas.openxmlformats.org/drawingml/2006/table">
            <a:tbl>
              <a:tblPr/>
              <a:tblGrid>
                <a:gridCol w="1047394">
                  <a:extLst>
                    <a:ext uri="{9D8B030D-6E8A-4147-A177-3AD203B41FA5}">
                      <a16:colId xmlns:a16="http://schemas.microsoft.com/office/drawing/2014/main" xmlns="" val="407479086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1874096580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3771295668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46950724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339769318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146445886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995383149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388146413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4162298420"/>
                    </a:ext>
                  </a:extLst>
                </a:gridCol>
                <a:gridCol w="1474216">
                  <a:extLst>
                    <a:ext uri="{9D8B030D-6E8A-4147-A177-3AD203B41FA5}">
                      <a16:colId xmlns:a16="http://schemas.microsoft.com/office/drawing/2014/main" xmlns="" val="11943726"/>
                    </a:ext>
                  </a:extLst>
                </a:gridCol>
              </a:tblGrid>
              <a:tr h="219167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Декабрь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Январь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Февраль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9852925"/>
                  </a:ext>
                </a:extLst>
              </a:tr>
              <a:tr h="282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05.12.2022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26.12.2022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16.01.2023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30.01.2023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06.02.2023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20.02.2023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9531251"/>
                  </a:ext>
                </a:extLst>
              </a:tr>
              <a:tr h="2268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Жить – значит действовать (проблемная дискуссия)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Герои мирной жизни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(встреча с героями нашего времени)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Конституция - основа правопорядка (деловая игра)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Полет мечты(групповое обсуждение)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«Дарит искры волшебства светлый праздник Рождества…» (музыкальная гостиная)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«Никто не забыт и ничто 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 забыто» (работа с историческими документами)</a:t>
                      </a:r>
                      <a:b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С чего же начинается театр? (юбилею К.С. Станиславского посвящается) (анализ  биографии театрального деятеля) 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«Может собственных Платонов и быстрых разумом Невтонов российская земля рождать…» (интеллектуальный марафон) </a:t>
                      </a:r>
                    </a:p>
                  </a:txBody>
                  <a:tcPr marL="5806" marR="5806" marT="580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Россия в мире(работа с интерактивной картой)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Идут российские войска (работа с видеоматериалами)</a:t>
                      </a:r>
                    </a:p>
                  </a:txBody>
                  <a:tcPr marL="5806" marR="5806" marT="58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06767562"/>
                  </a:ext>
                </a:extLst>
              </a:tr>
            </a:tbl>
          </a:graphicData>
        </a:graphic>
      </p:graphicFrame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EB4E0ED3-6F88-547A-1823-E41B40C5C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5659999"/>
              </p:ext>
            </p:extLst>
          </p:nvPr>
        </p:nvGraphicFramePr>
        <p:xfrm>
          <a:off x="4234723" y="7112021"/>
          <a:ext cx="13470090" cy="3161212"/>
        </p:xfrm>
        <a:graphic>
          <a:graphicData uri="http://schemas.openxmlformats.org/drawingml/2006/table">
            <a:tbl>
              <a:tblPr/>
              <a:tblGrid>
                <a:gridCol w="1023078">
                  <a:extLst>
                    <a:ext uri="{9D8B030D-6E8A-4147-A177-3AD203B41FA5}">
                      <a16:colId xmlns:a16="http://schemas.microsoft.com/office/drawing/2014/main" xmlns="" val="352577036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1240189434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148049578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83980273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24499884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478328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154211193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1390594205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30206812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574074754"/>
                    </a:ext>
                  </a:extLst>
                </a:gridCol>
                <a:gridCol w="1474212">
                  <a:extLst>
                    <a:ext uri="{9D8B030D-6E8A-4147-A177-3AD203B41FA5}">
                      <a16:colId xmlns:a16="http://schemas.microsoft.com/office/drawing/2014/main" xmlns="" val="784851274"/>
                    </a:ext>
                  </a:extLst>
                </a:gridCol>
              </a:tblGrid>
              <a:tr h="270282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Март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Апрель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Май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B7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547744"/>
                  </a:ext>
                </a:extLst>
              </a:tr>
              <a:tr h="4167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06.03.2023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27.03.2023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03.04.2023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24.04.2023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15.05.2023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29.05.2023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02916675"/>
                  </a:ext>
                </a:extLst>
              </a:tr>
              <a:tr h="24741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«Я знаю, что все женщины прекрасны…» (конкурс стихов о женщинах)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Гимн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России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работа с текстом)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Крым на карте России (работа с интерактивной картой)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Искусство и псевдоискусство(творческая лаборатория)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Он сказал: «Поехали» (работа с видеоматериалами)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Без срока давности (работа с историческими документами)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«Зелёные» привычки»: сохраним планету для будущих поколений (фестиваль идей) 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История Дня труда (встреча с людьми разных профессий)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Русские писатели и поэты о войне (литературная гостиная) </a:t>
                      </a:r>
                    </a:p>
                  </a:txBody>
                  <a:tcPr marL="5284" marR="5284" marT="52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День детских общественных организаций (социальная реклама)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Перед нами все двери открыты (творческий флэшмоб)</a:t>
                      </a:r>
                    </a:p>
                  </a:txBody>
                  <a:tcPr marL="5284" marR="5284" marT="52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521675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1393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2945</TotalTime>
  <Words>2301</Words>
  <Application>Microsoft Office PowerPoint</Application>
  <PresentationFormat>Произвольный</PresentationFormat>
  <Paragraphs>536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Oswald</vt:lpstr>
      <vt:lpstr>Times New Roman</vt:lpstr>
      <vt:lpstr>Trebuchet MS</vt:lpstr>
      <vt:lpstr>Oswal</vt:lpstr>
      <vt:lpstr>Constantia</vt:lpstr>
      <vt:lpstr>Calibri</vt:lpstr>
      <vt:lpstr>Wingdings 2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PISA2022</dc:title>
  <dc:creator>admin</dc:creator>
  <cp:lastModifiedBy>Admin</cp:lastModifiedBy>
  <cp:revision>168</cp:revision>
  <dcterms:created xsi:type="dcterms:W3CDTF">2006-08-16T00:00:00Z</dcterms:created>
  <dcterms:modified xsi:type="dcterms:W3CDTF">2022-08-28T12:28:02Z</dcterms:modified>
  <dc:identifier>DAE5JIhuEw0</dc:identifier>
</cp:coreProperties>
</file>