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539" r:id="rId2"/>
    <p:sldId id="496" r:id="rId3"/>
    <p:sldId id="573" r:id="rId4"/>
    <p:sldId id="553" r:id="rId5"/>
    <p:sldId id="574" r:id="rId6"/>
    <p:sldId id="552" r:id="rId7"/>
    <p:sldId id="555" r:id="rId8"/>
    <p:sldId id="558" r:id="rId9"/>
    <p:sldId id="562" r:id="rId10"/>
    <p:sldId id="560" r:id="rId11"/>
    <p:sldId id="54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FF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96178" autoAdjust="0"/>
  </p:normalViewPr>
  <p:slideViewPr>
    <p:cSldViewPr>
      <p:cViewPr>
        <p:scale>
          <a:sx n="100" d="100"/>
          <a:sy n="100" d="100"/>
        </p:scale>
        <p:origin x="-58" y="14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1752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8189"/>
              </p:ext>
            </p:extLst>
          </p:nvPr>
        </p:nvGraphicFramePr>
        <p:xfrm>
          <a:off x="2786050" y="3811466"/>
          <a:ext cx="4431293" cy="199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50"/>
                <a:gridCol w="1348059"/>
                <a:gridCol w="1656184"/>
              </a:tblGrid>
              <a:tr h="866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sng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129256"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17 087 900,00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604 200,00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5 483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700,00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74426"/>
              </p:ext>
            </p:extLst>
          </p:nvPr>
        </p:nvGraphicFramePr>
        <p:xfrm>
          <a:off x="285750" y="2636912"/>
          <a:ext cx="8174480" cy="4152358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2140860"/>
                <a:gridCol w="2088232"/>
                <a:gridCol w="2088000"/>
              </a:tblGrid>
              <a:tr h="6756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2022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Проект на 2023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857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234 247 000,00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234 247 000,00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239 520 000,00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9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303 545 707,69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296 955 177,92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308 440 877,11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8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526 529 123,69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531 202 177,92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547 960 877,11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875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528 029 123,69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532 673 493,92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549 409 193,11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15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- 1 500 000,00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- 1 471 316,00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1 471 316,00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2" y="116632"/>
            <a:ext cx="8786813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Распределение  расходов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разделам классификации расходов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н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а 2021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год и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плановый период 2022 и 2023 годов,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рублей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69765"/>
              </p:ext>
            </p:extLst>
          </p:nvPr>
        </p:nvGraphicFramePr>
        <p:xfrm>
          <a:off x="142843" y="1213002"/>
          <a:ext cx="8858312" cy="6309380"/>
        </p:xfrm>
        <a:graphic>
          <a:graphicData uri="http://schemas.openxmlformats.org/drawingml/2006/table">
            <a:tbl>
              <a:tblPr/>
              <a:tblGrid>
                <a:gridCol w="594416"/>
                <a:gridCol w="3618717"/>
                <a:gridCol w="1656184"/>
                <a:gridCol w="1368152"/>
                <a:gridCol w="1620843"/>
              </a:tblGrid>
              <a:tr h="7038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 расходов на 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58 695 625,36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57 138 408,49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57 356 584,84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21 257 594,76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11 357 594,76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11 357 694,76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9 350 461,39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15 293 744,95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14 093 894,77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312 821 188,77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317 108 932,00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328 642 432,63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22 470 442,89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22 412 005,00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22 412 005,00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82 099 510,42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81 810 646,72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81 794 519,15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967 862,00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967 862,00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17 104 200,00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Условно утверждаемые 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12 200 000,00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528 029 123,69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532 673 493,92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549 409 193,11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endParaRPr lang="ru-RU" altLang="ru-RU" sz="2800" b="1" dirty="0" smtClean="0">
              <a:latin typeface="Times New Roman" pitchFamily="18" charset="0"/>
            </a:endParaRPr>
          </a:p>
          <a:p>
            <a:pPr algn="ctr" defTabSz="912813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9 350 461,39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рублей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Жилищное хозяйство  </a:t>
            </a:r>
          </a:p>
          <a:p>
            <a:pPr algn="ctr" eaLnBrk="1" hangingPunct="1"/>
            <a:r>
              <a:rPr lang="ru-RU" altLang="ru-RU" sz="1100" b="1" dirty="0" smtClean="0"/>
              <a:t>830 </a:t>
            </a:r>
            <a:r>
              <a:rPr lang="ru-RU" altLang="ru-RU" sz="1100" b="1" dirty="0" smtClean="0"/>
              <a:t>000,00 рублей.</a:t>
            </a:r>
            <a:endParaRPr lang="ru-RU" altLang="ru-RU" sz="11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Благоустройство – </a:t>
            </a:r>
          </a:p>
          <a:p>
            <a:pPr algn="ctr" eaLnBrk="1" hangingPunct="1"/>
            <a:r>
              <a:rPr lang="ru-RU" altLang="ru-RU" sz="1100" b="1" dirty="0" smtClean="0"/>
              <a:t>590 </a:t>
            </a:r>
            <a:r>
              <a:rPr lang="ru-RU" altLang="ru-RU" sz="1100" b="1" dirty="0" smtClean="0"/>
              <a:t>000,00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5 239 853,51 </a:t>
            </a:r>
            <a:r>
              <a:rPr lang="ru-RU" altLang="ru-RU" sz="1100" b="1" dirty="0" smtClean="0"/>
              <a:t>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Коммунальное хозяйство  </a:t>
            </a:r>
          </a:p>
          <a:p>
            <a:pPr algn="ctr" eaLnBrk="1" hangingPunct="1"/>
            <a:r>
              <a:rPr lang="ru-RU" altLang="ru-RU" sz="1100" b="1" dirty="0" smtClean="0"/>
              <a:t>13 487 000,00 рублей.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/>
              <a:t>Средства запланированы на уплату  взносов за капитальный </a:t>
            </a:r>
          </a:p>
          <a:p>
            <a:pPr algn="just" eaLnBrk="1" hangingPunct="1"/>
            <a:r>
              <a:rPr lang="ru-RU" altLang="ru-RU" sz="1100" b="1"/>
              <a:t>ремонт муниципального</a:t>
            </a:r>
          </a:p>
          <a:p>
            <a:pPr algn="just" eaLnBrk="1" hangingPunct="1"/>
            <a:r>
              <a:rPr lang="ru-RU" altLang="ru-RU" sz="1100" b="1"/>
              <a:t> жилищного фонда.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/>
              <a:t>коммунальной инфраструктуры.</a:t>
            </a:r>
          </a:p>
          <a:p>
            <a:pPr algn="ctr" eaLnBrk="1" hangingPunct="1">
              <a:buFontTx/>
              <a:buChar char="-"/>
            </a:pPr>
            <a:endParaRPr lang="ru-RU" altLang="ru-RU" sz="1100" b="1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Средства предусматривают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49280"/>
            <a:ext cx="8458200" cy="126506"/>
          </a:xfrm>
        </p:spPr>
        <p:txBody>
          <a:bodyPr>
            <a:normAutofit fontScale="90000"/>
          </a:bodyPr>
          <a:lstStyle/>
          <a:p>
            <a:endParaRPr lang="ru-RU" sz="1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458200" cy="5040560"/>
          </a:xfrm>
        </p:spPr>
        <p:txBody>
          <a:bodyPr>
            <a:normAutofit fontScale="32500" lnSpcReduction="20000"/>
          </a:bodyPr>
          <a:lstStyle/>
          <a:p>
            <a:endParaRPr lang="ru-RU" sz="1800" dirty="0" smtClean="0"/>
          </a:p>
          <a:p>
            <a:r>
              <a:rPr lang="ru-RU" sz="4900" dirty="0" smtClean="0"/>
              <a:t>На территории </a:t>
            </a:r>
            <a:r>
              <a:rPr lang="ru-RU" sz="4900" dirty="0" err="1" smtClean="0"/>
              <a:t>Яковлевского</a:t>
            </a:r>
            <a:r>
              <a:rPr lang="ru-RU" sz="4900" dirty="0" smtClean="0"/>
              <a:t> муниципального района успешно реализуется:</a:t>
            </a:r>
          </a:p>
          <a:p>
            <a:r>
              <a:rPr lang="ru-RU" sz="1800" dirty="0" smtClean="0"/>
              <a:t>  </a:t>
            </a:r>
            <a:endParaRPr lang="ru-RU" sz="1800" dirty="0"/>
          </a:p>
          <a:p>
            <a:r>
              <a:rPr lang="ru-RU" sz="1800" dirty="0" smtClean="0">
                <a:solidFill>
                  <a:srgbClr val="FF0000"/>
                </a:solidFill>
              </a:rPr>
              <a:t>Наименование </a:t>
            </a:r>
            <a:r>
              <a:rPr lang="ru-RU" sz="1800" dirty="0">
                <a:solidFill>
                  <a:srgbClr val="FF0000"/>
                </a:solidFill>
              </a:rPr>
              <a:t>проекта</a:t>
            </a:r>
            <a:r>
              <a:rPr lang="ru-RU" sz="4000" dirty="0"/>
              <a:t>: </a:t>
            </a:r>
            <a:r>
              <a:rPr lang="ru-RU" sz="4900" b="1" dirty="0"/>
              <a:t>Реконструкция системы хозяйственно-бытовых вод в с. Яковлевка </a:t>
            </a:r>
            <a:r>
              <a:rPr lang="ru-RU" sz="4900" b="1" dirty="0" err="1" smtClean="0"/>
              <a:t>Яковлевского</a:t>
            </a:r>
            <a:r>
              <a:rPr lang="ru-RU" sz="4900" b="1" dirty="0" smtClean="0"/>
              <a:t> </a:t>
            </a:r>
            <a:r>
              <a:rPr lang="ru-RU" sz="4900" b="1" dirty="0"/>
              <a:t>муниципального района </a:t>
            </a:r>
            <a:r>
              <a:rPr lang="ru-RU" sz="4900" b="1" dirty="0" smtClean="0"/>
              <a:t>Приморского края</a:t>
            </a:r>
          </a:p>
          <a:p>
            <a:r>
              <a:rPr lang="ru-RU" sz="4000" dirty="0" smtClean="0"/>
              <a:t>(объект №1 «Станция биологической очистки сточных хозяйственно-бытовых производительностью 500 м3/</a:t>
            </a:r>
            <a:r>
              <a:rPr lang="ru-RU" sz="4000" dirty="0" err="1" smtClean="0"/>
              <a:t>сут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объект №2 </a:t>
            </a:r>
            <a:r>
              <a:rPr lang="ru-RU" sz="4000" dirty="0"/>
              <a:t>«Станция биологической очистки сточных хозяйственно-бытовых производительностью </a:t>
            </a:r>
            <a:r>
              <a:rPr lang="ru-RU" sz="4000" dirty="0" smtClean="0"/>
              <a:t>120 </a:t>
            </a:r>
            <a:r>
              <a:rPr lang="ru-RU" sz="4000" dirty="0"/>
              <a:t>м3/</a:t>
            </a:r>
            <a:r>
              <a:rPr lang="ru-RU" sz="4000" dirty="0" err="1"/>
              <a:t>сут</a:t>
            </a:r>
            <a:r>
              <a:rPr lang="ru-RU" sz="4000" dirty="0" smtClean="0"/>
              <a:t>»)</a:t>
            </a:r>
          </a:p>
          <a:p>
            <a:endParaRPr lang="ru-RU" sz="4000" dirty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Место реализации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4300" dirty="0" smtClean="0"/>
              <a:t>Объект № 1 – Приморский края, с. Яковлевка, ул. </a:t>
            </a:r>
            <a:r>
              <a:rPr lang="ru-RU" sz="4300" dirty="0" err="1" smtClean="0"/>
              <a:t>Карпатовская</a:t>
            </a:r>
            <a:r>
              <a:rPr lang="ru-RU" sz="4300" dirty="0" smtClean="0"/>
              <a:t>, 1а </a:t>
            </a:r>
            <a:endParaRPr lang="ru-RU" sz="4300" dirty="0"/>
          </a:p>
          <a:p>
            <a:r>
              <a:rPr lang="ru-RU" sz="4300" dirty="0"/>
              <a:t>Объект № </a:t>
            </a:r>
            <a:r>
              <a:rPr lang="ru-RU" sz="4300" dirty="0" smtClean="0"/>
              <a:t>2 </a:t>
            </a:r>
            <a:r>
              <a:rPr lang="ru-RU" sz="4300" dirty="0"/>
              <a:t>– Приморский края, с. Яковлевка, ул. </a:t>
            </a:r>
            <a:r>
              <a:rPr lang="ru-RU" sz="4300" dirty="0" smtClean="0"/>
              <a:t>Центральная</a:t>
            </a:r>
            <a:endParaRPr lang="ru-RU" sz="4300" dirty="0"/>
          </a:p>
          <a:p>
            <a:endParaRPr lang="ru-RU" sz="25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Сроки реализации:</a:t>
            </a:r>
          </a:p>
          <a:p>
            <a:r>
              <a:rPr lang="ru-RU" sz="4300" dirty="0" smtClean="0"/>
              <a:t>Объект № 1 – с июня 2020 года по 26.04.2021 года</a:t>
            </a:r>
          </a:p>
          <a:p>
            <a:r>
              <a:rPr lang="ru-RU" sz="4300" dirty="0"/>
              <a:t>Объект № </a:t>
            </a:r>
            <a:r>
              <a:rPr lang="ru-RU" sz="4300" dirty="0" smtClean="0"/>
              <a:t>2 </a:t>
            </a:r>
            <a:r>
              <a:rPr lang="ru-RU" sz="4300" dirty="0"/>
              <a:t>– с </a:t>
            </a:r>
            <a:r>
              <a:rPr lang="ru-RU" sz="4300" dirty="0" smtClean="0"/>
              <a:t>20.04. </a:t>
            </a:r>
            <a:r>
              <a:rPr lang="ru-RU" sz="4300" dirty="0"/>
              <a:t>2020 года по </a:t>
            </a:r>
            <a:r>
              <a:rPr lang="ru-RU" sz="4300" dirty="0" smtClean="0"/>
              <a:t>31.12.2021 </a:t>
            </a:r>
            <a:r>
              <a:rPr lang="ru-RU" sz="4300" dirty="0"/>
              <a:t>года</a:t>
            </a:r>
          </a:p>
          <a:p>
            <a:endParaRPr lang="ru-RU" sz="4300" dirty="0" smtClean="0"/>
          </a:p>
          <a:p>
            <a:r>
              <a:rPr lang="ru-RU" sz="4300" b="1" dirty="0" smtClean="0">
                <a:solidFill>
                  <a:srgbClr val="FF0000"/>
                </a:solidFill>
              </a:rPr>
              <a:t>Объем финансирования </a:t>
            </a:r>
            <a:r>
              <a:rPr lang="ru-RU" sz="2500" dirty="0" smtClean="0">
                <a:solidFill>
                  <a:srgbClr val="000000"/>
                </a:solidFill>
              </a:rPr>
              <a:t>(</a:t>
            </a:r>
            <a:r>
              <a:rPr lang="ru-RU" sz="4300" dirty="0" smtClean="0">
                <a:solidFill>
                  <a:srgbClr val="000000"/>
                </a:solidFill>
              </a:rPr>
              <a:t>по </a:t>
            </a:r>
            <a:r>
              <a:rPr lang="ru-RU" sz="4300" dirty="0" smtClean="0"/>
              <a:t>годам и источникам финансирования):</a:t>
            </a:r>
          </a:p>
          <a:p>
            <a:r>
              <a:rPr lang="ru-RU" sz="4300" b="1" dirty="0" smtClean="0"/>
              <a:t>2020 год</a:t>
            </a:r>
          </a:p>
          <a:p>
            <a:r>
              <a:rPr lang="ru-RU" sz="4300" dirty="0" smtClean="0"/>
              <a:t>Субсидии из краевого бюджета – 40 130 663,20 рублей</a:t>
            </a:r>
          </a:p>
          <a:p>
            <a:r>
              <a:rPr lang="ru-RU" sz="4300" dirty="0" smtClean="0"/>
              <a:t>Средства бюджета района – 201 661,62 рублей,</a:t>
            </a:r>
          </a:p>
          <a:p>
            <a:r>
              <a:rPr lang="ru-RU" sz="4300" dirty="0" smtClean="0"/>
              <a:t> всего – 40 332 324,82 рублей</a:t>
            </a:r>
          </a:p>
          <a:p>
            <a:endParaRPr lang="ru-RU" sz="4300" dirty="0"/>
          </a:p>
          <a:p>
            <a:r>
              <a:rPr lang="ru-RU" sz="4300" b="1" dirty="0" smtClean="0"/>
              <a:t>2021 год</a:t>
            </a:r>
          </a:p>
          <a:p>
            <a:r>
              <a:rPr lang="ru-RU" sz="4300" dirty="0" smtClean="0"/>
              <a:t>Средства бюджета муниципального района – 200 000,00</a:t>
            </a:r>
          </a:p>
          <a:p>
            <a:endParaRPr lang="ru-RU" sz="4300" dirty="0"/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82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году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312 821 188,77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54 131 848,80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215 100 453,47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074 000,00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342 348,00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3 172 538,50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7 491 442,89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dirty="0" smtClean="0">
              <a:ln w="254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470 442,89 </a:t>
            </a: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10 860 000,00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100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3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814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200 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000,00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в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3 340 000,00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099 510,42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2 360 000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937 018,00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реализацию государственного полномочия по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37 308 046,72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2 293 200,00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32 424 195,20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71 316,00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4917805"/>
            <a:ext cx="2956053" cy="85725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За счет субвенции из краевого бюджета предусмотрены расходы по назначению и предоставлению выплаты единовременного пособия при передаче ребенка на воспитание в семью –              </a:t>
            </a:r>
            <a:r>
              <a:rPr lang="ru-RU" sz="1100" b="1" dirty="0" smtClean="0"/>
              <a:t>1 </a:t>
            </a:r>
            <a:r>
              <a:rPr lang="ru-RU" sz="1100" b="1" dirty="0" smtClean="0">
                <a:solidFill>
                  <a:srgbClr val="FF0000"/>
                </a:solidFill>
              </a:rPr>
              <a:t>1 115 734,50 </a:t>
            </a:r>
            <a:r>
              <a:rPr lang="ru-RU" sz="1100" b="1" dirty="0" smtClean="0">
                <a:solidFill>
                  <a:srgbClr val="FF0000"/>
                </a:solidFill>
              </a:rPr>
              <a:t>рублей</a:t>
            </a:r>
            <a:r>
              <a:rPr 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100 000,00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году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3 280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000,00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17965</TotalTime>
  <Words>1231</Words>
  <Application>Microsoft Office PowerPoint</Application>
  <PresentationFormat>Экран (4:3)</PresentationFormat>
  <Paragraphs>214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Распределение  расходов бюджета Яковлевского муниципального района по разделам классификации расходов на 2021 год и плановый период 2022 и 2023 годов, рублей  </vt:lpstr>
      <vt:lpstr>Расходы бюджета Яковлевского муниципального района в 2021 году на жилищно-коммунальное хозяйство</vt:lpstr>
      <vt:lpstr>Презентация PowerPoint</vt:lpstr>
      <vt:lpstr>Расходы бюджета Яковлевского муниципального района в 2021 году на образование</vt:lpstr>
      <vt:lpstr>Расходы бюджета Яковлевского муниципального района в 2021 году на культуру</vt:lpstr>
      <vt:lpstr>Расходы в 2021 году на социальную политику</vt:lpstr>
      <vt:lpstr>Презентация PowerPoint</vt:lpstr>
      <vt:lpstr>Презентация PowerPoint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2041</cp:revision>
  <cp:lastPrinted>2020-04-27T01:59:26Z</cp:lastPrinted>
  <dcterms:created xsi:type="dcterms:W3CDTF">2010-07-02T14:14:42Z</dcterms:created>
  <dcterms:modified xsi:type="dcterms:W3CDTF">2020-12-11T03:46:19Z</dcterms:modified>
</cp:coreProperties>
</file>