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2.jpg" ContentType="image/jpeg"/>
  <Override PartName="/ppt/media/image24.jpg" ContentType="image/jpeg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1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media/image45.jpg" ContentType="image/jpeg"/>
  <Override PartName="/ppt/notesSlides/notesSlide1.xml" ContentType="application/vnd.openxmlformats-officedocument.presentationml.notesSlide+xml"/>
  <Override PartName="/ppt/charts/chart1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0" r:id="rId2"/>
    <p:sldId id="266" r:id="rId3"/>
    <p:sldId id="261" r:id="rId4"/>
    <p:sldId id="263" r:id="rId5"/>
    <p:sldId id="256" r:id="rId6"/>
    <p:sldId id="259" r:id="rId7"/>
    <p:sldId id="257" r:id="rId8"/>
    <p:sldId id="271" r:id="rId9"/>
    <p:sldId id="270" r:id="rId10"/>
    <p:sldId id="269" r:id="rId11"/>
    <p:sldId id="273" r:id="rId12"/>
    <p:sldId id="285" r:id="rId13"/>
    <p:sldId id="272" r:id="rId14"/>
    <p:sldId id="281" r:id="rId15"/>
    <p:sldId id="282" r:id="rId16"/>
    <p:sldId id="283" r:id="rId17"/>
    <p:sldId id="267" r:id="rId18"/>
    <p:sldId id="274" r:id="rId19"/>
    <p:sldId id="258" r:id="rId20"/>
    <p:sldId id="262" r:id="rId21"/>
    <p:sldId id="284" r:id="rId22"/>
    <p:sldId id="264" r:id="rId23"/>
    <p:sldId id="286" r:id="rId24"/>
    <p:sldId id="265" r:id="rId25"/>
  </p:sldIdLst>
  <p:sldSz cx="12192000" cy="6858000"/>
  <p:notesSz cx="6791325" cy="9925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1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ЕГЭ 2024 года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9.5754991277379339E-2"/>
          <c:y val="0.1313492833089441"/>
          <c:w val="0.90424502643691274"/>
          <c:h val="0.385619610048743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Яковлевский МО</c:v>
                </c:pt>
              </c:strCache>
            </c:strRef>
          </c:tx>
          <c:spPr>
            <a:ln w="38100" cap="rnd">
              <a:solidFill>
                <a:srgbClr val="0066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66FF"/>
              </a:solidFill>
              <a:ln w="38100">
                <a:solidFill>
                  <a:srgbClr val="0066FF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8015091863517073E-2"/>
                  <c:y val="3.77280964879390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4959536307961507E-2"/>
                  <c:y val="7.34423822022246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9774351122776366E-2"/>
                  <c:y val="-1.3859205099362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7366943715368995E-2"/>
                  <c:y val="3.37598425196850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0231481481481567E-2"/>
                  <c:y val="4.56646044244469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4.3385462233887513E-2"/>
                  <c:y val="4.16963504561929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Русский язык</c:v>
                </c:pt>
                <c:pt idx="1">
                  <c:v>Математика (профильный уровень)</c:v>
                </c:pt>
                <c:pt idx="2">
                  <c:v>Математика (базовый уровень)</c:v>
                </c:pt>
                <c:pt idx="3">
                  <c:v>Биология</c:v>
                </c:pt>
                <c:pt idx="4">
                  <c:v>Химия</c:v>
                </c:pt>
                <c:pt idx="5">
                  <c:v>История</c:v>
                </c:pt>
                <c:pt idx="6">
                  <c:v>Обществознание</c:v>
                </c:pt>
                <c:pt idx="7">
                  <c:v>Физика</c:v>
                </c:pt>
                <c:pt idx="8">
                  <c:v>Информатика</c:v>
                </c:pt>
                <c:pt idx="9">
                  <c:v>Английский язык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56.65</c:v>
                </c:pt>
                <c:pt idx="1">
                  <c:v>56.14</c:v>
                </c:pt>
                <c:pt idx="2">
                  <c:v>3.88</c:v>
                </c:pt>
                <c:pt idx="3">
                  <c:v>51.6</c:v>
                </c:pt>
                <c:pt idx="4">
                  <c:v>49.5</c:v>
                </c:pt>
                <c:pt idx="5">
                  <c:v>47</c:v>
                </c:pt>
                <c:pt idx="6">
                  <c:v>51.9</c:v>
                </c:pt>
                <c:pt idx="7">
                  <c:v>50.75</c:v>
                </c:pt>
                <c:pt idx="8">
                  <c:v>73.67</c:v>
                </c:pt>
                <c:pt idx="9">
                  <c:v>63.4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Приморский край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5700277048702255E-2"/>
                  <c:y val="-4.56052368453943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7922499270924468E-2"/>
                  <c:y val="-4.95734908136483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670713035870512E-2"/>
                  <c:y val="-6.9414760654918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181138815981336E-2"/>
                  <c:y val="4.56646044244469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4.8015091863517059E-2"/>
                  <c:y val="5.36011123609548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6192949839603383E-2"/>
                  <c:y val="2.97915885514310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Русский язык</c:v>
                </c:pt>
                <c:pt idx="1">
                  <c:v>Математика (профильный уровень)</c:v>
                </c:pt>
                <c:pt idx="2">
                  <c:v>Математика (базовый уровень)</c:v>
                </c:pt>
                <c:pt idx="3">
                  <c:v>Биология</c:v>
                </c:pt>
                <c:pt idx="4">
                  <c:v>Химия</c:v>
                </c:pt>
                <c:pt idx="5">
                  <c:v>История</c:v>
                </c:pt>
                <c:pt idx="6">
                  <c:v>Обществознание</c:v>
                </c:pt>
                <c:pt idx="7">
                  <c:v>Физика</c:v>
                </c:pt>
                <c:pt idx="8">
                  <c:v>Информатика</c:v>
                </c:pt>
                <c:pt idx="9">
                  <c:v>Английский язык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60.69</c:v>
                </c:pt>
                <c:pt idx="1">
                  <c:v>58.57</c:v>
                </c:pt>
                <c:pt idx="2">
                  <c:v>4.1399999999999997</c:v>
                </c:pt>
                <c:pt idx="3">
                  <c:v>50.63</c:v>
                </c:pt>
                <c:pt idx="4">
                  <c:v>54.53</c:v>
                </c:pt>
                <c:pt idx="5">
                  <c:v>55.68</c:v>
                </c:pt>
                <c:pt idx="6">
                  <c:v>53.31</c:v>
                </c:pt>
                <c:pt idx="7">
                  <c:v>59.77</c:v>
                </c:pt>
                <c:pt idx="8">
                  <c:v>51.75</c:v>
                </c:pt>
                <c:pt idx="9">
                  <c:v>58.54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Русский язык</c:v>
                </c:pt>
                <c:pt idx="1">
                  <c:v>Математика (профильный уровень)</c:v>
                </c:pt>
                <c:pt idx="2">
                  <c:v>Математика (базовый уровень)</c:v>
                </c:pt>
                <c:pt idx="3">
                  <c:v>Биология</c:v>
                </c:pt>
                <c:pt idx="4">
                  <c:v>Химия</c:v>
                </c:pt>
                <c:pt idx="5">
                  <c:v>История</c:v>
                </c:pt>
                <c:pt idx="6">
                  <c:v>Обществознание</c:v>
                </c:pt>
                <c:pt idx="7">
                  <c:v>Физика</c:v>
                </c:pt>
                <c:pt idx="8">
                  <c:v>Информатика</c:v>
                </c:pt>
                <c:pt idx="9">
                  <c:v>Английский язык</c:v>
                </c:pt>
              </c:strCache>
            </c:strRef>
          </c:cat>
          <c:val>
            <c:numRef>
              <c:f>Лист1!$D$2:$D$11</c:f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19159480"/>
        <c:axId val="619161048"/>
      </c:lineChart>
      <c:catAx>
        <c:axId val="619159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619161048"/>
        <c:crosses val="autoZero"/>
        <c:auto val="1"/>
        <c:lblAlgn val="ctr"/>
        <c:lblOffset val="100"/>
        <c:noMultiLvlLbl val="0"/>
      </c:catAx>
      <c:valAx>
        <c:axId val="619161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9159480"/>
        <c:crosses val="autoZero"/>
        <c:crossBetween val="between"/>
      </c:valAx>
      <c:spPr>
        <a:noFill/>
        <a:ln>
          <a:solidFill>
            <a:srgbClr val="0066FF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сдачи ЕГЭ за 2023 и 2024 годы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56,65</a:t>
                    </a: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604257801108195E-3"/>
                  <c:y val="-6.656667916510435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2407407407407406E-2"/>
                  <c:y val="9.254968128983877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47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Русский язык</c:v>
                </c:pt>
                <c:pt idx="1">
                  <c:v>Математика (профильный уровень)</c:v>
                </c:pt>
                <c:pt idx="2">
                  <c:v>Математика (базовый уровень)</c:v>
                </c:pt>
                <c:pt idx="3">
                  <c:v>Биология</c:v>
                </c:pt>
                <c:pt idx="4">
                  <c:v>Химия</c:v>
                </c:pt>
                <c:pt idx="5">
                  <c:v>История</c:v>
                </c:pt>
                <c:pt idx="6">
                  <c:v>Обществознание</c:v>
                </c:pt>
                <c:pt idx="7">
                  <c:v>Физика</c:v>
                </c:pt>
                <c:pt idx="8">
                  <c:v>Информатика</c:v>
                </c:pt>
                <c:pt idx="9">
                  <c:v>Английский язык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65</c:v>
                </c:pt>
                <c:pt idx="1">
                  <c:v>43.88</c:v>
                </c:pt>
                <c:pt idx="2">
                  <c:v>3.88</c:v>
                </c:pt>
                <c:pt idx="3">
                  <c:v>39</c:v>
                </c:pt>
                <c:pt idx="4">
                  <c:v>27</c:v>
                </c:pt>
                <c:pt idx="5">
                  <c:v>56</c:v>
                </c:pt>
                <c:pt idx="6">
                  <c:v>46.33</c:v>
                </c:pt>
                <c:pt idx="7">
                  <c:v>39</c:v>
                </c:pt>
                <c:pt idx="8">
                  <c:v>51</c:v>
                </c:pt>
                <c:pt idx="9">
                  <c:v>48.33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 год</c:v>
                </c:pt>
              </c:strCache>
            </c:strRef>
          </c:tx>
          <c:spPr>
            <a:ln w="38100" cap="rnd">
              <a:solidFill>
                <a:srgbClr val="0066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66FF"/>
              </a:solidFill>
              <a:ln w="38100">
                <a:solidFill>
                  <a:srgbClr val="0066FF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65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9.7511665208515647E-2"/>
                  <c:y val="-9.216347956505437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2407407407407406E-2"/>
                  <c:y val="-9.651793525809276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56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Русский язык</c:v>
                </c:pt>
                <c:pt idx="1">
                  <c:v>Математика (профильный уровень)</c:v>
                </c:pt>
                <c:pt idx="2">
                  <c:v>Математика (базовый уровень)</c:v>
                </c:pt>
                <c:pt idx="3">
                  <c:v>Биология</c:v>
                </c:pt>
                <c:pt idx="4">
                  <c:v>Химия</c:v>
                </c:pt>
                <c:pt idx="5">
                  <c:v>История</c:v>
                </c:pt>
                <c:pt idx="6">
                  <c:v>Обществознание</c:v>
                </c:pt>
                <c:pt idx="7">
                  <c:v>Физика</c:v>
                </c:pt>
                <c:pt idx="8">
                  <c:v>Информатика</c:v>
                </c:pt>
                <c:pt idx="9">
                  <c:v>Английский язык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56.65</c:v>
                </c:pt>
                <c:pt idx="1">
                  <c:v>56.14</c:v>
                </c:pt>
                <c:pt idx="2">
                  <c:v>3.88</c:v>
                </c:pt>
                <c:pt idx="3">
                  <c:v>51.6</c:v>
                </c:pt>
                <c:pt idx="4">
                  <c:v>49.5</c:v>
                </c:pt>
                <c:pt idx="5">
                  <c:v>47</c:v>
                </c:pt>
                <c:pt idx="6">
                  <c:v>51.9</c:v>
                </c:pt>
                <c:pt idx="7">
                  <c:v>50.75</c:v>
                </c:pt>
                <c:pt idx="8">
                  <c:v>73.67</c:v>
                </c:pt>
                <c:pt idx="9">
                  <c:v>63.4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68813680"/>
        <c:axId val="768823480"/>
      </c:lineChart>
      <c:catAx>
        <c:axId val="768813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768823480"/>
        <c:crosses val="autoZero"/>
        <c:auto val="1"/>
        <c:lblAlgn val="ctr"/>
        <c:lblOffset val="100"/>
        <c:noMultiLvlLbl val="0"/>
      </c:catAx>
      <c:valAx>
        <c:axId val="768823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68813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недостаточный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Математическая 
грамотность</c:v>
                </c:pt>
                <c:pt idx="1">
                  <c:v>Читательская 
грамотность</c:v>
                </c:pt>
                <c:pt idx="2">
                  <c:v>Естественнонаучная 
грамотность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0.13</c:v>
                </c:pt>
                <c:pt idx="1">
                  <c:v>0.11</c:v>
                </c:pt>
                <c:pt idx="2">
                  <c:v>0.12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низкий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Математическая 
грамотность</c:v>
                </c:pt>
                <c:pt idx="1">
                  <c:v>Читательская 
грамотность</c:v>
                </c:pt>
                <c:pt idx="2">
                  <c:v>Естественнонаучная 
грамотность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0.09</c:v>
                </c:pt>
                <c:pt idx="1">
                  <c:v>0.11</c:v>
                </c:pt>
                <c:pt idx="2">
                  <c:v>0.28999999999999998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средний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Математическая 
грамотность</c:v>
                </c:pt>
                <c:pt idx="1">
                  <c:v>Читательская 
грамотность</c:v>
                </c:pt>
                <c:pt idx="2">
                  <c:v>Естественнонаучная 
грамотность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4"/>
                <c:pt idx="0">
                  <c:v>0.31</c:v>
                </c:pt>
                <c:pt idx="1">
                  <c:v>0.2</c:v>
                </c:pt>
                <c:pt idx="2">
                  <c:v>0.28000000000000003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повышенный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Математическая 
грамотность</c:v>
                </c:pt>
                <c:pt idx="1">
                  <c:v>Читательская 
грамотность</c:v>
                </c:pt>
                <c:pt idx="2">
                  <c:v>Естественнонаучная 
грамотность</c:v>
                </c:pt>
              </c:strCache>
            </c:strRef>
          </c:cat>
          <c:val>
            <c:numRef>
              <c:f>Лист1!$E$2:$E$5</c:f>
              <c:numCache>
                <c:formatCode>0%</c:formatCode>
                <c:ptCount val="4"/>
                <c:pt idx="0">
                  <c:v>0.35</c:v>
                </c:pt>
                <c:pt idx="1">
                  <c:v>0.32</c:v>
                </c:pt>
                <c:pt idx="2">
                  <c:v>0.2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высокий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Математическая 
грамотность</c:v>
                </c:pt>
                <c:pt idx="1">
                  <c:v>Читательская 
грамотность</c:v>
                </c:pt>
                <c:pt idx="2">
                  <c:v>Естественнонаучная 
грамотность</c:v>
                </c:pt>
              </c:strCache>
            </c:strRef>
          </c:cat>
          <c:val>
            <c:numRef>
              <c:f>Лист1!$F$2:$F$5</c:f>
              <c:numCache>
                <c:formatCode>0%</c:formatCode>
                <c:ptCount val="4"/>
                <c:pt idx="0">
                  <c:v>0.12</c:v>
                </c:pt>
                <c:pt idx="1">
                  <c:v>0.26</c:v>
                </c:pt>
                <c:pt idx="2">
                  <c:v>0.11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19170064"/>
        <c:axId val="619167320"/>
      </c:barChart>
      <c:catAx>
        <c:axId val="619170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19167320"/>
        <c:crosses val="autoZero"/>
        <c:auto val="1"/>
        <c:lblAlgn val="ctr"/>
        <c:lblOffset val="100"/>
        <c:noMultiLvlLbl val="0"/>
      </c:catAx>
      <c:valAx>
        <c:axId val="61916732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6191700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914205429168487"/>
          <c:y val="0.4757024672628194"/>
          <c:w val="0.15659904667730981"/>
          <c:h val="0.27667269513228954"/>
        </c:manualLayout>
      </c:layout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ЕГЭ 2024 года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9.5754991277379339E-2"/>
          <c:y val="0.1313492833089441"/>
          <c:w val="0.90424502643691274"/>
          <c:h val="0.385619610048743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Яковлевский МО</c:v>
                </c:pt>
              </c:strCache>
            </c:strRef>
          </c:tx>
          <c:spPr>
            <a:ln w="38100" cap="rnd">
              <a:solidFill>
                <a:srgbClr val="0066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66FF"/>
              </a:solidFill>
              <a:ln w="38100">
                <a:solidFill>
                  <a:srgbClr val="0066FF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8015091863517073E-2"/>
                  <c:y val="3.77280964879390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4959536307961507E-2"/>
                  <c:y val="7.34423822022246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9774351122776366E-2"/>
                  <c:y val="-1.3859205099362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7366943715368995E-2"/>
                  <c:y val="3.37598425196850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0231481481481567E-2"/>
                  <c:y val="4.56646044244469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4.3385462233887513E-2"/>
                  <c:y val="4.16963504561929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Русский язык</c:v>
                </c:pt>
                <c:pt idx="1">
                  <c:v>Математика (профильный уровень)</c:v>
                </c:pt>
                <c:pt idx="2">
                  <c:v>Математика (базовый уровень)</c:v>
                </c:pt>
                <c:pt idx="3">
                  <c:v>Биология</c:v>
                </c:pt>
                <c:pt idx="4">
                  <c:v>Химия</c:v>
                </c:pt>
                <c:pt idx="5">
                  <c:v>История</c:v>
                </c:pt>
                <c:pt idx="6">
                  <c:v>Обществознание</c:v>
                </c:pt>
                <c:pt idx="7">
                  <c:v>Физика</c:v>
                </c:pt>
                <c:pt idx="8">
                  <c:v>Информатика</c:v>
                </c:pt>
                <c:pt idx="9">
                  <c:v>Английский язык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56.65</c:v>
                </c:pt>
                <c:pt idx="1">
                  <c:v>56.14</c:v>
                </c:pt>
                <c:pt idx="2">
                  <c:v>3.88</c:v>
                </c:pt>
                <c:pt idx="3">
                  <c:v>51.6</c:v>
                </c:pt>
                <c:pt idx="4">
                  <c:v>49.5</c:v>
                </c:pt>
                <c:pt idx="5">
                  <c:v>47</c:v>
                </c:pt>
                <c:pt idx="6">
                  <c:v>51.9</c:v>
                </c:pt>
                <c:pt idx="7">
                  <c:v>50.75</c:v>
                </c:pt>
                <c:pt idx="8">
                  <c:v>73.67</c:v>
                </c:pt>
                <c:pt idx="9">
                  <c:v>63.4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Приморский край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5700277048702255E-2"/>
                  <c:y val="-4.56052368453943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7922499270924468E-2"/>
                  <c:y val="-4.95734908136483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670713035870512E-2"/>
                  <c:y val="-6.9414760654918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181138815981336E-2"/>
                  <c:y val="4.56646044244469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4.8015091863517059E-2"/>
                  <c:y val="5.36011123609548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6192949839603383E-2"/>
                  <c:y val="2.97915885514310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Русский язык</c:v>
                </c:pt>
                <c:pt idx="1">
                  <c:v>Математика (профильный уровень)</c:v>
                </c:pt>
                <c:pt idx="2">
                  <c:v>Математика (базовый уровень)</c:v>
                </c:pt>
                <c:pt idx="3">
                  <c:v>Биология</c:v>
                </c:pt>
                <c:pt idx="4">
                  <c:v>Химия</c:v>
                </c:pt>
                <c:pt idx="5">
                  <c:v>История</c:v>
                </c:pt>
                <c:pt idx="6">
                  <c:v>Обществознание</c:v>
                </c:pt>
                <c:pt idx="7">
                  <c:v>Физика</c:v>
                </c:pt>
                <c:pt idx="8">
                  <c:v>Информатика</c:v>
                </c:pt>
                <c:pt idx="9">
                  <c:v>Английский язык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60.69</c:v>
                </c:pt>
                <c:pt idx="1">
                  <c:v>58.57</c:v>
                </c:pt>
                <c:pt idx="2">
                  <c:v>4.1399999999999997</c:v>
                </c:pt>
                <c:pt idx="3">
                  <c:v>50.63</c:v>
                </c:pt>
                <c:pt idx="4">
                  <c:v>54.53</c:v>
                </c:pt>
                <c:pt idx="5">
                  <c:v>55.68</c:v>
                </c:pt>
                <c:pt idx="6">
                  <c:v>53.31</c:v>
                </c:pt>
                <c:pt idx="7">
                  <c:v>59.77</c:v>
                </c:pt>
                <c:pt idx="8">
                  <c:v>51.75</c:v>
                </c:pt>
                <c:pt idx="9">
                  <c:v>58.54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Русский язык</c:v>
                </c:pt>
                <c:pt idx="1">
                  <c:v>Математика (профильный уровень)</c:v>
                </c:pt>
                <c:pt idx="2">
                  <c:v>Математика (базовый уровень)</c:v>
                </c:pt>
                <c:pt idx="3">
                  <c:v>Биология</c:v>
                </c:pt>
                <c:pt idx="4">
                  <c:v>Химия</c:v>
                </c:pt>
                <c:pt idx="5">
                  <c:v>История</c:v>
                </c:pt>
                <c:pt idx="6">
                  <c:v>Обществознание</c:v>
                </c:pt>
                <c:pt idx="7">
                  <c:v>Физика</c:v>
                </c:pt>
                <c:pt idx="8">
                  <c:v>Информатика</c:v>
                </c:pt>
                <c:pt idx="9">
                  <c:v>Английский язык</c:v>
                </c:pt>
              </c:strCache>
            </c:strRef>
          </c:cat>
          <c:val>
            <c:numRef>
              <c:f>Лист1!$D$2:$D$11</c:f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19172416"/>
        <c:axId val="619174376"/>
      </c:lineChart>
      <c:catAx>
        <c:axId val="619172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619174376"/>
        <c:crosses val="autoZero"/>
        <c:auto val="1"/>
        <c:lblAlgn val="ctr"/>
        <c:lblOffset val="100"/>
        <c:noMultiLvlLbl val="0"/>
      </c:catAx>
      <c:valAx>
        <c:axId val="619174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9172416"/>
        <c:crosses val="autoZero"/>
        <c:crossBetween val="between"/>
      </c:valAx>
      <c:spPr>
        <a:noFill/>
        <a:ln>
          <a:solidFill>
            <a:srgbClr val="0066FF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сдачи ЕГЭ за 2023 и 2024 годы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56,65</a:t>
                    </a: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604257801108195E-3"/>
                  <c:y val="-6.656667916510435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2407407407407406E-2"/>
                  <c:y val="9.254968128983877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47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Русский язык</c:v>
                </c:pt>
                <c:pt idx="1">
                  <c:v>Математика (профильный уровень)</c:v>
                </c:pt>
                <c:pt idx="2">
                  <c:v>Математика (базовый уровень)</c:v>
                </c:pt>
                <c:pt idx="3">
                  <c:v>Биология</c:v>
                </c:pt>
                <c:pt idx="4">
                  <c:v>Химия</c:v>
                </c:pt>
                <c:pt idx="5">
                  <c:v>История</c:v>
                </c:pt>
                <c:pt idx="6">
                  <c:v>Обществознание</c:v>
                </c:pt>
                <c:pt idx="7">
                  <c:v>Физика</c:v>
                </c:pt>
                <c:pt idx="8">
                  <c:v>Информатика</c:v>
                </c:pt>
                <c:pt idx="9">
                  <c:v>Английский язык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65</c:v>
                </c:pt>
                <c:pt idx="1">
                  <c:v>43.88</c:v>
                </c:pt>
                <c:pt idx="2">
                  <c:v>3.88</c:v>
                </c:pt>
                <c:pt idx="3">
                  <c:v>39</c:v>
                </c:pt>
                <c:pt idx="4">
                  <c:v>27</c:v>
                </c:pt>
                <c:pt idx="5">
                  <c:v>56</c:v>
                </c:pt>
                <c:pt idx="6">
                  <c:v>46.33</c:v>
                </c:pt>
                <c:pt idx="7">
                  <c:v>39</c:v>
                </c:pt>
                <c:pt idx="8">
                  <c:v>51</c:v>
                </c:pt>
                <c:pt idx="9">
                  <c:v>48.33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 год</c:v>
                </c:pt>
              </c:strCache>
            </c:strRef>
          </c:tx>
          <c:spPr>
            <a:ln w="38100" cap="rnd">
              <a:solidFill>
                <a:srgbClr val="0066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66FF"/>
              </a:solidFill>
              <a:ln w="38100">
                <a:solidFill>
                  <a:srgbClr val="0066FF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65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9.7511665208515647E-2"/>
                  <c:y val="-9.216347956505437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2407407407407406E-2"/>
                  <c:y val="-9.651793525809276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56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Русский язык</c:v>
                </c:pt>
                <c:pt idx="1">
                  <c:v>Математика (профильный уровень)</c:v>
                </c:pt>
                <c:pt idx="2">
                  <c:v>Математика (базовый уровень)</c:v>
                </c:pt>
                <c:pt idx="3">
                  <c:v>Биология</c:v>
                </c:pt>
                <c:pt idx="4">
                  <c:v>Химия</c:v>
                </c:pt>
                <c:pt idx="5">
                  <c:v>История</c:v>
                </c:pt>
                <c:pt idx="6">
                  <c:v>Обществознание</c:v>
                </c:pt>
                <c:pt idx="7">
                  <c:v>Физика</c:v>
                </c:pt>
                <c:pt idx="8">
                  <c:v>Информатика</c:v>
                </c:pt>
                <c:pt idx="9">
                  <c:v>Английский язык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56.65</c:v>
                </c:pt>
                <c:pt idx="1">
                  <c:v>56.14</c:v>
                </c:pt>
                <c:pt idx="2">
                  <c:v>3.88</c:v>
                </c:pt>
                <c:pt idx="3">
                  <c:v>51.6</c:v>
                </c:pt>
                <c:pt idx="4">
                  <c:v>49.5</c:v>
                </c:pt>
                <c:pt idx="5">
                  <c:v>47</c:v>
                </c:pt>
                <c:pt idx="6">
                  <c:v>51.9</c:v>
                </c:pt>
                <c:pt idx="7">
                  <c:v>50.75</c:v>
                </c:pt>
                <c:pt idx="8">
                  <c:v>73.67</c:v>
                </c:pt>
                <c:pt idx="9">
                  <c:v>63.4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19180256"/>
        <c:axId val="619180648"/>
      </c:lineChart>
      <c:catAx>
        <c:axId val="619180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619180648"/>
        <c:crosses val="autoZero"/>
        <c:auto val="1"/>
        <c:lblAlgn val="ctr"/>
        <c:lblOffset val="100"/>
        <c:noMultiLvlLbl val="0"/>
      </c:catAx>
      <c:valAx>
        <c:axId val="619180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9180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ЕГЭ 2024 года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9.5754991277379339E-2"/>
          <c:y val="0.1313492833089441"/>
          <c:w val="0.90424502643691274"/>
          <c:h val="0.385619610048743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Яковлевский МО</c:v>
                </c:pt>
              </c:strCache>
            </c:strRef>
          </c:tx>
          <c:spPr>
            <a:ln w="38100" cap="rnd">
              <a:solidFill>
                <a:srgbClr val="0066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66FF"/>
              </a:solidFill>
              <a:ln w="38100">
                <a:solidFill>
                  <a:srgbClr val="0066FF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8015091863517073E-2"/>
                  <c:y val="3.77280964879390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4959536307961507E-2"/>
                  <c:y val="7.34423822022246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9774351122776366E-2"/>
                  <c:y val="-1.3859205099362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7366943715368995E-2"/>
                  <c:y val="3.37598425196850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0231481481481567E-2"/>
                  <c:y val="4.56646044244469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4.3385462233887513E-2"/>
                  <c:y val="4.16963504561929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Русский язык</c:v>
                </c:pt>
                <c:pt idx="1">
                  <c:v>Математика (профильный уровень)</c:v>
                </c:pt>
                <c:pt idx="2">
                  <c:v>Математика (базовый уровень)</c:v>
                </c:pt>
                <c:pt idx="3">
                  <c:v>Биология</c:v>
                </c:pt>
                <c:pt idx="4">
                  <c:v>Химия</c:v>
                </c:pt>
                <c:pt idx="5">
                  <c:v>История</c:v>
                </c:pt>
                <c:pt idx="6">
                  <c:v>Обществознание</c:v>
                </c:pt>
                <c:pt idx="7">
                  <c:v>Физика</c:v>
                </c:pt>
                <c:pt idx="8">
                  <c:v>Информатика</c:v>
                </c:pt>
                <c:pt idx="9">
                  <c:v>Английский язык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56.65</c:v>
                </c:pt>
                <c:pt idx="1">
                  <c:v>56.14</c:v>
                </c:pt>
                <c:pt idx="2">
                  <c:v>3.88</c:v>
                </c:pt>
                <c:pt idx="3">
                  <c:v>51.6</c:v>
                </c:pt>
                <c:pt idx="4">
                  <c:v>49.5</c:v>
                </c:pt>
                <c:pt idx="5">
                  <c:v>47</c:v>
                </c:pt>
                <c:pt idx="6">
                  <c:v>51.9</c:v>
                </c:pt>
                <c:pt idx="7">
                  <c:v>50.75</c:v>
                </c:pt>
                <c:pt idx="8">
                  <c:v>73.67</c:v>
                </c:pt>
                <c:pt idx="9">
                  <c:v>63.4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Приморский край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5700277048702255E-2"/>
                  <c:y val="-4.56052368453943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7922499270924468E-2"/>
                  <c:y val="-4.95734908136483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670713035870512E-2"/>
                  <c:y val="-6.9414760654918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181138815981336E-2"/>
                  <c:y val="4.56646044244469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4.8015091863517059E-2"/>
                  <c:y val="5.36011123609548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6192949839603383E-2"/>
                  <c:y val="2.97915885514310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Русский язык</c:v>
                </c:pt>
                <c:pt idx="1">
                  <c:v>Математика (профильный уровень)</c:v>
                </c:pt>
                <c:pt idx="2">
                  <c:v>Математика (базовый уровень)</c:v>
                </c:pt>
                <c:pt idx="3">
                  <c:v>Биология</c:v>
                </c:pt>
                <c:pt idx="4">
                  <c:v>Химия</c:v>
                </c:pt>
                <c:pt idx="5">
                  <c:v>История</c:v>
                </c:pt>
                <c:pt idx="6">
                  <c:v>Обществознание</c:v>
                </c:pt>
                <c:pt idx="7">
                  <c:v>Физика</c:v>
                </c:pt>
                <c:pt idx="8">
                  <c:v>Информатика</c:v>
                </c:pt>
                <c:pt idx="9">
                  <c:v>Английский язык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60.69</c:v>
                </c:pt>
                <c:pt idx="1">
                  <c:v>58.57</c:v>
                </c:pt>
                <c:pt idx="2">
                  <c:v>4.1399999999999997</c:v>
                </c:pt>
                <c:pt idx="3">
                  <c:v>50.63</c:v>
                </c:pt>
                <c:pt idx="4">
                  <c:v>54.53</c:v>
                </c:pt>
                <c:pt idx="5">
                  <c:v>55.68</c:v>
                </c:pt>
                <c:pt idx="6">
                  <c:v>53.31</c:v>
                </c:pt>
                <c:pt idx="7">
                  <c:v>59.77</c:v>
                </c:pt>
                <c:pt idx="8">
                  <c:v>51.75</c:v>
                </c:pt>
                <c:pt idx="9">
                  <c:v>58.54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Русский язык</c:v>
                </c:pt>
                <c:pt idx="1">
                  <c:v>Математика (профильный уровень)</c:v>
                </c:pt>
                <c:pt idx="2">
                  <c:v>Математика (базовый уровень)</c:v>
                </c:pt>
                <c:pt idx="3">
                  <c:v>Биология</c:v>
                </c:pt>
                <c:pt idx="4">
                  <c:v>Химия</c:v>
                </c:pt>
                <c:pt idx="5">
                  <c:v>История</c:v>
                </c:pt>
                <c:pt idx="6">
                  <c:v>Обществознание</c:v>
                </c:pt>
                <c:pt idx="7">
                  <c:v>Физика</c:v>
                </c:pt>
                <c:pt idx="8">
                  <c:v>Информатика</c:v>
                </c:pt>
                <c:pt idx="9">
                  <c:v>Английский язык</c:v>
                </c:pt>
              </c:strCache>
            </c:strRef>
          </c:cat>
          <c:val>
            <c:numRef>
              <c:f>Лист1!$D$2:$D$11</c:f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54483264"/>
        <c:axId val="754486400"/>
      </c:lineChart>
      <c:catAx>
        <c:axId val="754483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754486400"/>
        <c:crosses val="autoZero"/>
        <c:auto val="1"/>
        <c:lblAlgn val="ctr"/>
        <c:lblOffset val="100"/>
        <c:noMultiLvlLbl val="0"/>
      </c:catAx>
      <c:valAx>
        <c:axId val="754486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54483264"/>
        <c:crosses val="autoZero"/>
        <c:crossBetween val="between"/>
      </c:valAx>
      <c:spPr>
        <a:noFill/>
        <a:ln>
          <a:solidFill>
            <a:srgbClr val="0066FF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сдачи ЕГЭ за 2023 и 2024 годы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56,65</a:t>
                    </a: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604257801108195E-3"/>
                  <c:y val="-6.656667916510435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2407407407407406E-2"/>
                  <c:y val="9.254968128983877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47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Русский язык</c:v>
                </c:pt>
                <c:pt idx="1">
                  <c:v>Математика (профильный уровень)</c:v>
                </c:pt>
                <c:pt idx="2">
                  <c:v>Математика (базовый уровень)</c:v>
                </c:pt>
                <c:pt idx="3">
                  <c:v>Биология</c:v>
                </c:pt>
                <c:pt idx="4">
                  <c:v>Химия</c:v>
                </c:pt>
                <c:pt idx="5">
                  <c:v>История</c:v>
                </c:pt>
                <c:pt idx="6">
                  <c:v>Обществознание</c:v>
                </c:pt>
                <c:pt idx="7">
                  <c:v>Физика</c:v>
                </c:pt>
                <c:pt idx="8">
                  <c:v>Информатика</c:v>
                </c:pt>
                <c:pt idx="9">
                  <c:v>Английский язык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65</c:v>
                </c:pt>
                <c:pt idx="1">
                  <c:v>43.88</c:v>
                </c:pt>
                <c:pt idx="2">
                  <c:v>3.88</c:v>
                </c:pt>
                <c:pt idx="3">
                  <c:v>39</c:v>
                </c:pt>
                <c:pt idx="4">
                  <c:v>27</c:v>
                </c:pt>
                <c:pt idx="5">
                  <c:v>56</c:v>
                </c:pt>
                <c:pt idx="6">
                  <c:v>46.33</c:v>
                </c:pt>
                <c:pt idx="7">
                  <c:v>39</c:v>
                </c:pt>
                <c:pt idx="8">
                  <c:v>51</c:v>
                </c:pt>
                <c:pt idx="9">
                  <c:v>48.33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 год</c:v>
                </c:pt>
              </c:strCache>
            </c:strRef>
          </c:tx>
          <c:spPr>
            <a:ln w="38100" cap="rnd">
              <a:solidFill>
                <a:srgbClr val="0066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66FF"/>
              </a:solidFill>
              <a:ln w="38100">
                <a:solidFill>
                  <a:srgbClr val="0066FF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65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9.7511665208515647E-2"/>
                  <c:y val="-9.216347956505437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2407407407407406E-2"/>
                  <c:y val="-9.651793525809276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56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Русский язык</c:v>
                </c:pt>
                <c:pt idx="1">
                  <c:v>Математика (профильный уровень)</c:v>
                </c:pt>
                <c:pt idx="2">
                  <c:v>Математика (базовый уровень)</c:v>
                </c:pt>
                <c:pt idx="3">
                  <c:v>Биология</c:v>
                </c:pt>
                <c:pt idx="4">
                  <c:v>Химия</c:v>
                </c:pt>
                <c:pt idx="5">
                  <c:v>История</c:v>
                </c:pt>
                <c:pt idx="6">
                  <c:v>Обществознание</c:v>
                </c:pt>
                <c:pt idx="7">
                  <c:v>Физика</c:v>
                </c:pt>
                <c:pt idx="8">
                  <c:v>Информатика</c:v>
                </c:pt>
                <c:pt idx="9">
                  <c:v>Английский язык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56.65</c:v>
                </c:pt>
                <c:pt idx="1">
                  <c:v>56.14</c:v>
                </c:pt>
                <c:pt idx="2">
                  <c:v>3.88</c:v>
                </c:pt>
                <c:pt idx="3">
                  <c:v>51.6</c:v>
                </c:pt>
                <c:pt idx="4">
                  <c:v>49.5</c:v>
                </c:pt>
                <c:pt idx="5">
                  <c:v>47</c:v>
                </c:pt>
                <c:pt idx="6">
                  <c:v>51.9</c:v>
                </c:pt>
                <c:pt idx="7">
                  <c:v>50.75</c:v>
                </c:pt>
                <c:pt idx="8">
                  <c:v>73.67</c:v>
                </c:pt>
                <c:pt idx="9">
                  <c:v>63.4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66849840"/>
        <c:axId val="366844352"/>
      </c:lineChart>
      <c:catAx>
        <c:axId val="366849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366844352"/>
        <c:crosses val="autoZero"/>
        <c:auto val="1"/>
        <c:lblAlgn val="ctr"/>
        <c:lblOffset val="100"/>
        <c:noMultiLvlLbl val="0"/>
      </c:catAx>
      <c:valAx>
        <c:axId val="366844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6849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Формы наставничества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2446230679498396"/>
          <c:y val="0.12690745137211704"/>
          <c:w val="0.48099828667249928"/>
          <c:h val="0.7222033237320488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окт.22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"учитель- учитель"</c:v>
                </c:pt>
                <c:pt idx="1">
                  <c:v>"учитель - ученик"</c:v>
                </c:pt>
                <c:pt idx="2">
                  <c:v>"ученик - ученик"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</c:v>
                </c:pt>
                <c:pt idx="1">
                  <c:v>8</c:v>
                </c:pt>
                <c:pt idx="2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38922572178477688"/>
          <c:y val="0.79307366534164381"/>
          <c:w val="0.22420020414114902"/>
          <c:h val="0.2069263481573298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сдачи ЕГЭ за 2023 и 2024 годы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56,65</a:t>
                    </a: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604257801108195E-3"/>
                  <c:y val="-6.656667916510435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2407407407407406E-2"/>
                  <c:y val="9.254968128983877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47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Русский язык</c:v>
                </c:pt>
                <c:pt idx="1">
                  <c:v>Математика (профильный уровень)</c:v>
                </c:pt>
                <c:pt idx="2">
                  <c:v>Математика (базовый уровень)</c:v>
                </c:pt>
                <c:pt idx="3">
                  <c:v>Биология</c:v>
                </c:pt>
                <c:pt idx="4">
                  <c:v>Химия</c:v>
                </c:pt>
                <c:pt idx="5">
                  <c:v>История</c:v>
                </c:pt>
                <c:pt idx="6">
                  <c:v>Обществознание</c:v>
                </c:pt>
                <c:pt idx="7">
                  <c:v>Физика</c:v>
                </c:pt>
                <c:pt idx="8">
                  <c:v>Информатика</c:v>
                </c:pt>
                <c:pt idx="9">
                  <c:v>Английский язык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65</c:v>
                </c:pt>
                <c:pt idx="1">
                  <c:v>43.88</c:v>
                </c:pt>
                <c:pt idx="2">
                  <c:v>3.88</c:v>
                </c:pt>
                <c:pt idx="3">
                  <c:v>39</c:v>
                </c:pt>
                <c:pt idx="4">
                  <c:v>27</c:v>
                </c:pt>
                <c:pt idx="5">
                  <c:v>56</c:v>
                </c:pt>
                <c:pt idx="6">
                  <c:v>46.33</c:v>
                </c:pt>
                <c:pt idx="7">
                  <c:v>39</c:v>
                </c:pt>
                <c:pt idx="8">
                  <c:v>51</c:v>
                </c:pt>
                <c:pt idx="9">
                  <c:v>48.33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 год</c:v>
                </c:pt>
              </c:strCache>
            </c:strRef>
          </c:tx>
          <c:spPr>
            <a:ln w="38100" cap="rnd">
              <a:solidFill>
                <a:srgbClr val="0066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66FF"/>
              </a:solidFill>
              <a:ln w="38100">
                <a:solidFill>
                  <a:srgbClr val="0066FF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65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9.7511665208515647E-2"/>
                  <c:y val="-9.216347956505437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2407407407407406E-2"/>
                  <c:y val="-9.651793525809276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56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Русский язык</c:v>
                </c:pt>
                <c:pt idx="1">
                  <c:v>Математика (профильный уровень)</c:v>
                </c:pt>
                <c:pt idx="2">
                  <c:v>Математика (базовый уровень)</c:v>
                </c:pt>
                <c:pt idx="3">
                  <c:v>Биология</c:v>
                </c:pt>
                <c:pt idx="4">
                  <c:v>Химия</c:v>
                </c:pt>
                <c:pt idx="5">
                  <c:v>История</c:v>
                </c:pt>
                <c:pt idx="6">
                  <c:v>Обществознание</c:v>
                </c:pt>
                <c:pt idx="7">
                  <c:v>Физика</c:v>
                </c:pt>
                <c:pt idx="8">
                  <c:v>Информатика</c:v>
                </c:pt>
                <c:pt idx="9">
                  <c:v>Английский язык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56.65</c:v>
                </c:pt>
                <c:pt idx="1">
                  <c:v>56.14</c:v>
                </c:pt>
                <c:pt idx="2">
                  <c:v>3.88</c:v>
                </c:pt>
                <c:pt idx="3">
                  <c:v>51.6</c:v>
                </c:pt>
                <c:pt idx="4">
                  <c:v>49.5</c:v>
                </c:pt>
                <c:pt idx="5">
                  <c:v>47</c:v>
                </c:pt>
                <c:pt idx="6">
                  <c:v>51.9</c:v>
                </c:pt>
                <c:pt idx="7">
                  <c:v>50.75</c:v>
                </c:pt>
                <c:pt idx="8">
                  <c:v>73.67</c:v>
                </c:pt>
                <c:pt idx="9">
                  <c:v>63.4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19166144"/>
        <c:axId val="619161832"/>
      </c:lineChart>
      <c:catAx>
        <c:axId val="619166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619161832"/>
        <c:crosses val="autoZero"/>
        <c:auto val="1"/>
        <c:lblAlgn val="ctr"/>
        <c:lblOffset val="100"/>
        <c:noMultiLvlLbl val="0"/>
      </c:catAx>
      <c:valAx>
        <c:axId val="619161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9166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ЕГЭ 2024 года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9.5754991277379339E-2"/>
          <c:y val="0.1313492833089441"/>
          <c:w val="0.90424502643691274"/>
          <c:h val="0.385619610048743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Яковлевский МО</c:v>
                </c:pt>
              </c:strCache>
            </c:strRef>
          </c:tx>
          <c:spPr>
            <a:ln w="38100" cap="rnd">
              <a:solidFill>
                <a:srgbClr val="0066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66FF"/>
              </a:solidFill>
              <a:ln w="38100">
                <a:solidFill>
                  <a:srgbClr val="0066FF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8015091863517073E-2"/>
                  <c:y val="3.77280964879390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4959536307961507E-2"/>
                  <c:y val="7.34423822022246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9774351122776366E-2"/>
                  <c:y val="-1.3859205099362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7366943715368995E-2"/>
                  <c:y val="3.37598425196850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0231481481481567E-2"/>
                  <c:y val="4.56646044244469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4.3385462233887513E-2"/>
                  <c:y val="4.16963504561929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Русский язык</c:v>
                </c:pt>
                <c:pt idx="1">
                  <c:v>Математика (профильный уровень)</c:v>
                </c:pt>
                <c:pt idx="2">
                  <c:v>Математика (базовый уровень)</c:v>
                </c:pt>
                <c:pt idx="3">
                  <c:v>Биология</c:v>
                </c:pt>
                <c:pt idx="4">
                  <c:v>Химия</c:v>
                </c:pt>
                <c:pt idx="5">
                  <c:v>История</c:v>
                </c:pt>
                <c:pt idx="6">
                  <c:v>Обществознание</c:v>
                </c:pt>
                <c:pt idx="7">
                  <c:v>Физика</c:v>
                </c:pt>
                <c:pt idx="8">
                  <c:v>Информатика</c:v>
                </c:pt>
                <c:pt idx="9">
                  <c:v>Английский язык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56.65</c:v>
                </c:pt>
                <c:pt idx="1">
                  <c:v>56.14</c:v>
                </c:pt>
                <c:pt idx="2">
                  <c:v>3.88</c:v>
                </c:pt>
                <c:pt idx="3">
                  <c:v>51.6</c:v>
                </c:pt>
                <c:pt idx="4">
                  <c:v>49.5</c:v>
                </c:pt>
                <c:pt idx="5">
                  <c:v>47</c:v>
                </c:pt>
                <c:pt idx="6">
                  <c:v>51.9</c:v>
                </c:pt>
                <c:pt idx="7">
                  <c:v>50.75</c:v>
                </c:pt>
                <c:pt idx="8">
                  <c:v>73.67</c:v>
                </c:pt>
                <c:pt idx="9">
                  <c:v>63.4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Приморский край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5700277048702255E-2"/>
                  <c:y val="-4.56052368453943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7922499270924468E-2"/>
                  <c:y val="-4.95734908136483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670713035870512E-2"/>
                  <c:y val="-6.9414760654918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181138815981336E-2"/>
                  <c:y val="4.56646044244469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4.8015091863517059E-2"/>
                  <c:y val="5.36011123609548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6192949839603383E-2"/>
                  <c:y val="2.97915885514310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Русский язык</c:v>
                </c:pt>
                <c:pt idx="1">
                  <c:v>Математика (профильный уровень)</c:v>
                </c:pt>
                <c:pt idx="2">
                  <c:v>Математика (базовый уровень)</c:v>
                </c:pt>
                <c:pt idx="3">
                  <c:v>Биология</c:v>
                </c:pt>
                <c:pt idx="4">
                  <c:v>Химия</c:v>
                </c:pt>
                <c:pt idx="5">
                  <c:v>История</c:v>
                </c:pt>
                <c:pt idx="6">
                  <c:v>Обществознание</c:v>
                </c:pt>
                <c:pt idx="7">
                  <c:v>Физика</c:v>
                </c:pt>
                <c:pt idx="8">
                  <c:v>Информатика</c:v>
                </c:pt>
                <c:pt idx="9">
                  <c:v>Английский язык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60.69</c:v>
                </c:pt>
                <c:pt idx="1">
                  <c:v>58.57</c:v>
                </c:pt>
                <c:pt idx="2">
                  <c:v>4.1399999999999997</c:v>
                </c:pt>
                <c:pt idx="3">
                  <c:v>50.63</c:v>
                </c:pt>
                <c:pt idx="4">
                  <c:v>54.53</c:v>
                </c:pt>
                <c:pt idx="5">
                  <c:v>55.68</c:v>
                </c:pt>
                <c:pt idx="6">
                  <c:v>53.31</c:v>
                </c:pt>
                <c:pt idx="7">
                  <c:v>59.77</c:v>
                </c:pt>
                <c:pt idx="8">
                  <c:v>51.75</c:v>
                </c:pt>
                <c:pt idx="9">
                  <c:v>58.54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Русский язык</c:v>
                </c:pt>
                <c:pt idx="1">
                  <c:v>Математика (профильный уровень)</c:v>
                </c:pt>
                <c:pt idx="2">
                  <c:v>Математика (базовый уровень)</c:v>
                </c:pt>
                <c:pt idx="3">
                  <c:v>Биология</c:v>
                </c:pt>
                <c:pt idx="4">
                  <c:v>Химия</c:v>
                </c:pt>
                <c:pt idx="5">
                  <c:v>История</c:v>
                </c:pt>
                <c:pt idx="6">
                  <c:v>Обществознание</c:v>
                </c:pt>
                <c:pt idx="7">
                  <c:v>Физика</c:v>
                </c:pt>
                <c:pt idx="8">
                  <c:v>Информатика</c:v>
                </c:pt>
                <c:pt idx="9">
                  <c:v>Английский язык</c:v>
                </c:pt>
              </c:strCache>
            </c:strRef>
          </c:cat>
          <c:val>
            <c:numRef>
              <c:f>Лист1!$D$2:$D$11</c:f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19169280"/>
        <c:axId val="619165752"/>
      </c:lineChart>
      <c:catAx>
        <c:axId val="619169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619165752"/>
        <c:crosses val="autoZero"/>
        <c:auto val="1"/>
        <c:lblAlgn val="ctr"/>
        <c:lblOffset val="100"/>
        <c:noMultiLvlLbl val="0"/>
      </c:catAx>
      <c:valAx>
        <c:axId val="619165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9169280"/>
        <c:crosses val="autoZero"/>
        <c:crossBetween val="between"/>
      </c:valAx>
      <c:spPr>
        <a:noFill/>
        <a:ln>
          <a:solidFill>
            <a:srgbClr val="0066FF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сдачи ЕГЭ за 2023 и 2024 годы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56,65</a:t>
                    </a: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604257801108195E-3"/>
                  <c:y val="-6.656667916510435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2407407407407406E-2"/>
                  <c:y val="9.254968128983877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47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Русский язык</c:v>
                </c:pt>
                <c:pt idx="1">
                  <c:v>Математика (профильный уровень)</c:v>
                </c:pt>
                <c:pt idx="2">
                  <c:v>Математика (базовый уровень)</c:v>
                </c:pt>
                <c:pt idx="3">
                  <c:v>Биология</c:v>
                </c:pt>
                <c:pt idx="4">
                  <c:v>Химия</c:v>
                </c:pt>
                <c:pt idx="5">
                  <c:v>История</c:v>
                </c:pt>
                <c:pt idx="6">
                  <c:v>Обществознание</c:v>
                </c:pt>
                <c:pt idx="7">
                  <c:v>Физика</c:v>
                </c:pt>
                <c:pt idx="8">
                  <c:v>Информатика</c:v>
                </c:pt>
                <c:pt idx="9">
                  <c:v>Английский язык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65</c:v>
                </c:pt>
                <c:pt idx="1">
                  <c:v>43.88</c:v>
                </c:pt>
                <c:pt idx="2">
                  <c:v>3.88</c:v>
                </c:pt>
                <c:pt idx="3">
                  <c:v>39</c:v>
                </c:pt>
                <c:pt idx="4">
                  <c:v>27</c:v>
                </c:pt>
                <c:pt idx="5">
                  <c:v>56</c:v>
                </c:pt>
                <c:pt idx="6">
                  <c:v>46.33</c:v>
                </c:pt>
                <c:pt idx="7">
                  <c:v>39</c:v>
                </c:pt>
                <c:pt idx="8">
                  <c:v>51</c:v>
                </c:pt>
                <c:pt idx="9">
                  <c:v>48.33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 год</c:v>
                </c:pt>
              </c:strCache>
            </c:strRef>
          </c:tx>
          <c:spPr>
            <a:ln w="38100" cap="rnd">
              <a:solidFill>
                <a:srgbClr val="0066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66FF"/>
              </a:solidFill>
              <a:ln w="38100">
                <a:solidFill>
                  <a:srgbClr val="0066FF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65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9.7511665208515647E-2"/>
                  <c:y val="-9.216347956505437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2407407407407406E-2"/>
                  <c:y val="-9.651793525809276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56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Русский язык</c:v>
                </c:pt>
                <c:pt idx="1">
                  <c:v>Математика (профильный уровень)</c:v>
                </c:pt>
                <c:pt idx="2">
                  <c:v>Математика (базовый уровень)</c:v>
                </c:pt>
                <c:pt idx="3">
                  <c:v>Биология</c:v>
                </c:pt>
                <c:pt idx="4">
                  <c:v>Химия</c:v>
                </c:pt>
                <c:pt idx="5">
                  <c:v>История</c:v>
                </c:pt>
                <c:pt idx="6">
                  <c:v>Обществознание</c:v>
                </c:pt>
                <c:pt idx="7">
                  <c:v>Физика</c:v>
                </c:pt>
                <c:pt idx="8">
                  <c:v>Информатика</c:v>
                </c:pt>
                <c:pt idx="9">
                  <c:v>Английский язык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56.65</c:v>
                </c:pt>
                <c:pt idx="1">
                  <c:v>56.14</c:v>
                </c:pt>
                <c:pt idx="2">
                  <c:v>3.88</c:v>
                </c:pt>
                <c:pt idx="3">
                  <c:v>51.6</c:v>
                </c:pt>
                <c:pt idx="4">
                  <c:v>49.5</c:v>
                </c:pt>
                <c:pt idx="5">
                  <c:v>47</c:v>
                </c:pt>
                <c:pt idx="6">
                  <c:v>51.9</c:v>
                </c:pt>
                <c:pt idx="7">
                  <c:v>50.75</c:v>
                </c:pt>
                <c:pt idx="8">
                  <c:v>73.67</c:v>
                </c:pt>
                <c:pt idx="9">
                  <c:v>63.4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54487968"/>
        <c:axId val="754492280"/>
      </c:lineChart>
      <c:catAx>
        <c:axId val="754487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754492280"/>
        <c:crosses val="autoZero"/>
        <c:auto val="1"/>
        <c:lblAlgn val="ctr"/>
        <c:lblOffset val="100"/>
        <c:noMultiLvlLbl val="0"/>
      </c:catAx>
      <c:valAx>
        <c:axId val="754492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54487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r>
              <a:rPr lang="ru-RU" sz="2400" b="1"/>
              <a:t>Результаты ОГЭ 2024 года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4284634699300365E-2"/>
          <c:y val="0.12399788898690214"/>
          <c:w val="0.90545275590551177"/>
          <c:h val="0.468439256113255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B050"/>
              </a:solidFill>
            </a:ln>
            <a:effectLst/>
          </c:spPr>
          <c:invertIfNegative val="0"/>
          <c:cat>
            <c:strRef>
              <c:f>Лист1!$A$2:$A$12</c:f>
              <c:strCache>
                <c:ptCount val="11"/>
                <c:pt idx="0">
                  <c:v>Русский язык</c:v>
                </c:pt>
                <c:pt idx="1">
                  <c:v>Математика </c:v>
                </c:pt>
                <c:pt idx="2">
                  <c:v>Биология</c:v>
                </c:pt>
                <c:pt idx="3">
                  <c:v>Химия</c:v>
                </c:pt>
                <c:pt idx="4">
                  <c:v>История</c:v>
                </c:pt>
                <c:pt idx="5">
                  <c:v>Обществознание</c:v>
                </c:pt>
                <c:pt idx="6">
                  <c:v>Физика</c:v>
                </c:pt>
                <c:pt idx="7">
                  <c:v>Информатика</c:v>
                </c:pt>
                <c:pt idx="8">
                  <c:v>Английский язык</c:v>
                </c:pt>
                <c:pt idx="9">
                  <c:v>География</c:v>
                </c:pt>
                <c:pt idx="10">
                  <c:v>Литература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4.0209999999999999</c:v>
                </c:pt>
                <c:pt idx="1">
                  <c:v>3.552</c:v>
                </c:pt>
                <c:pt idx="2">
                  <c:v>3.8239999999999998</c:v>
                </c:pt>
                <c:pt idx="3">
                  <c:v>3.9169999999999998</c:v>
                </c:pt>
                <c:pt idx="4">
                  <c:v>4.33</c:v>
                </c:pt>
                <c:pt idx="5">
                  <c:v>3.4489999999999998</c:v>
                </c:pt>
                <c:pt idx="6">
                  <c:v>3.6360000000000001</c:v>
                </c:pt>
                <c:pt idx="7">
                  <c:v>3.3439999999999999</c:v>
                </c:pt>
                <c:pt idx="8">
                  <c:v>4.2859999999999996</c:v>
                </c:pt>
                <c:pt idx="9">
                  <c:v>3.6440000000000001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FF"/>
              </a:solidFill>
              <a:bevel/>
            </a:ln>
            <a:effectLst/>
          </c:spPr>
          <c:invertIfNegative val="0"/>
          <c:cat>
            <c:strRef>
              <c:f>Лист1!$A$2:$A$12</c:f>
              <c:strCache>
                <c:ptCount val="11"/>
                <c:pt idx="0">
                  <c:v>Русский язык</c:v>
                </c:pt>
                <c:pt idx="1">
                  <c:v>Математика </c:v>
                </c:pt>
                <c:pt idx="2">
                  <c:v>Биология</c:v>
                </c:pt>
                <c:pt idx="3">
                  <c:v>Химия</c:v>
                </c:pt>
                <c:pt idx="4">
                  <c:v>История</c:v>
                </c:pt>
                <c:pt idx="5">
                  <c:v>Обществознание</c:v>
                </c:pt>
                <c:pt idx="6">
                  <c:v>Физика</c:v>
                </c:pt>
                <c:pt idx="7">
                  <c:v>Информатика</c:v>
                </c:pt>
                <c:pt idx="8">
                  <c:v>Английский язык</c:v>
                </c:pt>
                <c:pt idx="9">
                  <c:v>География</c:v>
                </c:pt>
                <c:pt idx="10">
                  <c:v>Литература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3.7040000000000002</c:v>
                </c:pt>
                <c:pt idx="1">
                  <c:v>3.5409999999999999</c:v>
                </c:pt>
                <c:pt idx="2">
                  <c:v>3.6669999999999998</c:v>
                </c:pt>
                <c:pt idx="3">
                  <c:v>3.8180000000000001</c:v>
                </c:pt>
                <c:pt idx="4">
                  <c:v>4.3</c:v>
                </c:pt>
                <c:pt idx="5">
                  <c:v>3.3570000000000002</c:v>
                </c:pt>
                <c:pt idx="6">
                  <c:v>3.3159999999999998</c:v>
                </c:pt>
                <c:pt idx="7">
                  <c:v>3.3570000000000002</c:v>
                </c:pt>
                <c:pt idx="8">
                  <c:v>3.8</c:v>
                </c:pt>
                <c:pt idx="9">
                  <c:v>3.5219999999999998</c:v>
                </c:pt>
                <c:pt idx="10">
                  <c:v>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Приморский край</c:v>
                </c:pt>
              </c:strCache>
            </c:strRef>
          </c:tx>
          <c:spPr>
            <a:solidFill>
              <a:srgbClr val="FF0000"/>
            </a:solidFill>
            <a:ln w="15875">
              <a:solidFill>
                <a:srgbClr val="FF0000"/>
              </a:solidFill>
            </a:ln>
            <a:effectLst/>
          </c:spPr>
          <c:invertIfNegative val="0"/>
          <c:cat>
            <c:strRef>
              <c:f>Лист1!$A$2:$A$12</c:f>
              <c:strCache>
                <c:ptCount val="11"/>
                <c:pt idx="0">
                  <c:v>Русский язык</c:v>
                </c:pt>
                <c:pt idx="1">
                  <c:v>Математика </c:v>
                </c:pt>
                <c:pt idx="2">
                  <c:v>Биология</c:v>
                </c:pt>
                <c:pt idx="3">
                  <c:v>Химия</c:v>
                </c:pt>
                <c:pt idx="4">
                  <c:v>История</c:v>
                </c:pt>
                <c:pt idx="5">
                  <c:v>Обществознание</c:v>
                </c:pt>
                <c:pt idx="6">
                  <c:v>Физика</c:v>
                </c:pt>
                <c:pt idx="7">
                  <c:v>Информатика</c:v>
                </c:pt>
                <c:pt idx="8">
                  <c:v>Английский язык</c:v>
                </c:pt>
                <c:pt idx="9">
                  <c:v>География</c:v>
                </c:pt>
                <c:pt idx="10">
                  <c:v>Литература</c:v>
                </c:pt>
              </c:strCache>
            </c:strRef>
          </c:cat>
          <c:val>
            <c:numRef>
              <c:f>Лист1!$E$2:$E$12</c:f>
              <c:numCache>
                <c:formatCode>General</c:formatCode>
                <c:ptCount val="11"/>
                <c:pt idx="0">
                  <c:v>3.6840000000000002</c:v>
                </c:pt>
                <c:pt idx="1">
                  <c:v>3.524</c:v>
                </c:pt>
                <c:pt idx="2">
                  <c:v>3.6120000000000001</c:v>
                </c:pt>
                <c:pt idx="3">
                  <c:v>3.9620000000000002</c:v>
                </c:pt>
                <c:pt idx="4">
                  <c:v>3.6280000000000001</c:v>
                </c:pt>
                <c:pt idx="5">
                  <c:v>3.2890000000000001</c:v>
                </c:pt>
                <c:pt idx="6">
                  <c:v>3.5840000000000001</c:v>
                </c:pt>
                <c:pt idx="7">
                  <c:v>3.5139999999999998</c:v>
                </c:pt>
                <c:pt idx="8">
                  <c:v>4.2110000000000003</c:v>
                </c:pt>
                <c:pt idx="9">
                  <c:v>3.5649999999999999</c:v>
                </c:pt>
                <c:pt idx="10">
                  <c:v>3.9039999999999999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Лист1!$A$2:$A$12</c:f>
              <c:strCache>
                <c:ptCount val="11"/>
                <c:pt idx="0">
                  <c:v>Русский язык</c:v>
                </c:pt>
                <c:pt idx="1">
                  <c:v>Математика </c:v>
                </c:pt>
                <c:pt idx="2">
                  <c:v>Биология</c:v>
                </c:pt>
                <c:pt idx="3">
                  <c:v>Химия</c:v>
                </c:pt>
                <c:pt idx="4">
                  <c:v>История</c:v>
                </c:pt>
                <c:pt idx="5">
                  <c:v>Обществознание</c:v>
                </c:pt>
                <c:pt idx="6">
                  <c:v>Физика</c:v>
                </c:pt>
                <c:pt idx="7">
                  <c:v>Информатика</c:v>
                </c:pt>
                <c:pt idx="8">
                  <c:v>Английский язык</c:v>
                </c:pt>
                <c:pt idx="9">
                  <c:v>География</c:v>
                </c:pt>
                <c:pt idx="10">
                  <c:v>Литература</c:v>
                </c:pt>
              </c:strCache>
            </c:strRef>
          </c:cat>
          <c:val>
            <c:numRef>
              <c:f>Лист1!$D$2:$D$12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8803488"/>
        <c:axId val="768804664"/>
      </c:barChart>
      <c:catAx>
        <c:axId val="768803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768804664"/>
        <c:crosses val="autoZero"/>
        <c:auto val="1"/>
        <c:lblAlgn val="ctr"/>
        <c:lblOffset val="100"/>
        <c:noMultiLvlLbl val="0"/>
      </c:catAx>
      <c:valAx>
        <c:axId val="768804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76880348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 baseline="0">
          <a:latin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ЕГЭ 2024 года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9.5754991277379339E-2"/>
          <c:y val="0.1313492833089441"/>
          <c:w val="0.90424502643691274"/>
          <c:h val="0.385619610048743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Яковлевский МО</c:v>
                </c:pt>
              </c:strCache>
            </c:strRef>
          </c:tx>
          <c:spPr>
            <a:ln w="38100" cap="rnd">
              <a:solidFill>
                <a:srgbClr val="0066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66FF"/>
              </a:solidFill>
              <a:ln w="38100">
                <a:solidFill>
                  <a:srgbClr val="0066FF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8015091863517073E-2"/>
                  <c:y val="3.77280964879390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4959536307961507E-2"/>
                  <c:y val="7.34423822022246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9774351122776366E-2"/>
                  <c:y val="-1.3859205099362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7366943715368995E-2"/>
                  <c:y val="3.37598425196850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0231481481481567E-2"/>
                  <c:y val="4.56646044244469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4.3385462233887513E-2"/>
                  <c:y val="4.16963504561929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Русский язык</c:v>
                </c:pt>
                <c:pt idx="1">
                  <c:v>Математика (профильный уровень)</c:v>
                </c:pt>
                <c:pt idx="2">
                  <c:v>Математика (базовый уровень)</c:v>
                </c:pt>
                <c:pt idx="3">
                  <c:v>Биология</c:v>
                </c:pt>
                <c:pt idx="4">
                  <c:v>Химия</c:v>
                </c:pt>
                <c:pt idx="5">
                  <c:v>История</c:v>
                </c:pt>
                <c:pt idx="6">
                  <c:v>Обществознание</c:v>
                </c:pt>
                <c:pt idx="7">
                  <c:v>Физика</c:v>
                </c:pt>
                <c:pt idx="8">
                  <c:v>Информатика</c:v>
                </c:pt>
                <c:pt idx="9">
                  <c:v>Английский язык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56.65</c:v>
                </c:pt>
                <c:pt idx="1">
                  <c:v>56.14</c:v>
                </c:pt>
                <c:pt idx="2">
                  <c:v>3.88</c:v>
                </c:pt>
                <c:pt idx="3">
                  <c:v>51.6</c:v>
                </c:pt>
                <c:pt idx="4">
                  <c:v>49.5</c:v>
                </c:pt>
                <c:pt idx="5">
                  <c:v>47</c:v>
                </c:pt>
                <c:pt idx="6">
                  <c:v>51.9</c:v>
                </c:pt>
                <c:pt idx="7">
                  <c:v>50.75</c:v>
                </c:pt>
                <c:pt idx="8">
                  <c:v>73.67</c:v>
                </c:pt>
                <c:pt idx="9">
                  <c:v>63.4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Приморский край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5700277048702255E-2"/>
                  <c:y val="-4.56052368453943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7922499270924468E-2"/>
                  <c:y val="-4.95734908136483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670713035870512E-2"/>
                  <c:y val="-6.9414760654918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181138815981336E-2"/>
                  <c:y val="4.56646044244469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4.8015091863517059E-2"/>
                  <c:y val="5.36011123609548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6192949839603383E-2"/>
                  <c:y val="2.97915885514310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Русский язык</c:v>
                </c:pt>
                <c:pt idx="1">
                  <c:v>Математика (профильный уровень)</c:v>
                </c:pt>
                <c:pt idx="2">
                  <c:v>Математика (базовый уровень)</c:v>
                </c:pt>
                <c:pt idx="3">
                  <c:v>Биология</c:v>
                </c:pt>
                <c:pt idx="4">
                  <c:v>Химия</c:v>
                </c:pt>
                <c:pt idx="5">
                  <c:v>История</c:v>
                </c:pt>
                <c:pt idx="6">
                  <c:v>Обществознание</c:v>
                </c:pt>
                <c:pt idx="7">
                  <c:v>Физика</c:v>
                </c:pt>
                <c:pt idx="8">
                  <c:v>Информатика</c:v>
                </c:pt>
                <c:pt idx="9">
                  <c:v>Английский язык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60.69</c:v>
                </c:pt>
                <c:pt idx="1">
                  <c:v>58.57</c:v>
                </c:pt>
                <c:pt idx="2">
                  <c:v>4.1399999999999997</c:v>
                </c:pt>
                <c:pt idx="3">
                  <c:v>50.63</c:v>
                </c:pt>
                <c:pt idx="4">
                  <c:v>54.53</c:v>
                </c:pt>
                <c:pt idx="5">
                  <c:v>55.68</c:v>
                </c:pt>
                <c:pt idx="6">
                  <c:v>53.31</c:v>
                </c:pt>
                <c:pt idx="7">
                  <c:v>59.77</c:v>
                </c:pt>
                <c:pt idx="8">
                  <c:v>51.75</c:v>
                </c:pt>
                <c:pt idx="9">
                  <c:v>58.54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Русский язык</c:v>
                </c:pt>
                <c:pt idx="1">
                  <c:v>Математика (профильный уровень)</c:v>
                </c:pt>
                <c:pt idx="2">
                  <c:v>Математика (базовый уровень)</c:v>
                </c:pt>
                <c:pt idx="3">
                  <c:v>Биология</c:v>
                </c:pt>
                <c:pt idx="4">
                  <c:v>Химия</c:v>
                </c:pt>
                <c:pt idx="5">
                  <c:v>История</c:v>
                </c:pt>
                <c:pt idx="6">
                  <c:v>Обществознание</c:v>
                </c:pt>
                <c:pt idx="7">
                  <c:v>Физика</c:v>
                </c:pt>
                <c:pt idx="8">
                  <c:v>Информатика</c:v>
                </c:pt>
                <c:pt idx="9">
                  <c:v>Английский язык</c:v>
                </c:pt>
              </c:strCache>
            </c:strRef>
          </c:cat>
          <c:val>
            <c:numRef>
              <c:f>Лист1!$D$2:$D$11</c:f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68814072"/>
        <c:axId val="768818776"/>
      </c:lineChart>
      <c:catAx>
        <c:axId val="768814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768818776"/>
        <c:crosses val="autoZero"/>
        <c:auto val="1"/>
        <c:lblAlgn val="ctr"/>
        <c:lblOffset val="100"/>
        <c:noMultiLvlLbl val="0"/>
      </c:catAx>
      <c:valAx>
        <c:axId val="768818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68814072"/>
        <c:crosses val="autoZero"/>
        <c:crossBetween val="between"/>
      </c:valAx>
      <c:spPr>
        <a:noFill/>
        <a:ln>
          <a:solidFill>
            <a:srgbClr val="0066FF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сдачи ЕГЭ за 2023 и 2024 годы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56,65</a:t>
                    </a: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604257801108195E-3"/>
                  <c:y val="-6.656667916510435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2407407407407406E-2"/>
                  <c:y val="9.254968128983877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47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Русский язык</c:v>
                </c:pt>
                <c:pt idx="1">
                  <c:v>Математика (профильный уровень)</c:v>
                </c:pt>
                <c:pt idx="2">
                  <c:v>Математика (базовый уровень)</c:v>
                </c:pt>
                <c:pt idx="3">
                  <c:v>Биология</c:v>
                </c:pt>
                <c:pt idx="4">
                  <c:v>Химия</c:v>
                </c:pt>
                <c:pt idx="5">
                  <c:v>История</c:v>
                </c:pt>
                <c:pt idx="6">
                  <c:v>Обществознание</c:v>
                </c:pt>
                <c:pt idx="7">
                  <c:v>Физика</c:v>
                </c:pt>
                <c:pt idx="8">
                  <c:v>Информатика</c:v>
                </c:pt>
                <c:pt idx="9">
                  <c:v>Английский язык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65</c:v>
                </c:pt>
                <c:pt idx="1">
                  <c:v>43.88</c:v>
                </c:pt>
                <c:pt idx="2">
                  <c:v>3.88</c:v>
                </c:pt>
                <c:pt idx="3">
                  <c:v>39</c:v>
                </c:pt>
                <c:pt idx="4">
                  <c:v>27</c:v>
                </c:pt>
                <c:pt idx="5">
                  <c:v>56</c:v>
                </c:pt>
                <c:pt idx="6">
                  <c:v>46.33</c:v>
                </c:pt>
                <c:pt idx="7">
                  <c:v>39</c:v>
                </c:pt>
                <c:pt idx="8">
                  <c:v>51</c:v>
                </c:pt>
                <c:pt idx="9">
                  <c:v>48.33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 год</c:v>
                </c:pt>
              </c:strCache>
            </c:strRef>
          </c:tx>
          <c:spPr>
            <a:ln w="38100" cap="rnd">
              <a:solidFill>
                <a:srgbClr val="0066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66FF"/>
              </a:solidFill>
              <a:ln w="38100">
                <a:solidFill>
                  <a:srgbClr val="0066FF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65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9.7511665208515647E-2"/>
                  <c:y val="-9.216347956505437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2407407407407406E-2"/>
                  <c:y val="-9.651793525809276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56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Русский язык</c:v>
                </c:pt>
                <c:pt idx="1">
                  <c:v>Математика (профильный уровень)</c:v>
                </c:pt>
                <c:pt idx="2">
                  <c:v>Математика (базовый уровень)</c:v>
                </c:pt>
                <c:pt idx="3">
                  <c:v>Биология</c:v>
                </c:pt>
                <c:pt idx="4">
                  <c:v>Химия</c:v>
                </c:pt>
                <c:pt idx="5">
                  <c:v>История</c:v>
                </c:pt>
                <c:pt idx="6">
                  <c:v>Обществознание</c:v>
                </c:pt>
                <c:pt idx="7">
                  <c:v>Физика</c:v>
                </c:pt>
                <c:pt idx="8">
                  <c:v>Информатика</c:v>
                </c:pt>
                <c:pt idx="9">
                  <c:v>Английский язык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56.65</c:v>
                </c:pt>
                <c:pt idx="1">
                  <c:v>56.14</c:v>
                </c:pt>
                <c:pt idx="2">
                  <c:v>3.88</c:v>
                </c:pt>
                <c:pt idx="3">
                  <c:v>51.6</c:v>
                </c:pt>
                <c:pt idx="4">
                  <c:v>49.5</c:v>
                </c:pt>
                <c:pt idx="5">
                  <c:v>47</c:v>
                </c:pt>
                <c:pt idx="6">
                  <c:v>51.9</c:v>
                </c:pt>
                <c:pt idx="7">
                  <c:v>50.75</c:v>
                </c:pt>
                <c:pt idx="8">
                  <c:v>73.67</c:v>
                </c:pt>
                <c:pt idx="9">
                  <c:v>63.4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68814464"/>
        <c:axId val="768817208"/>
      </c:lineChart>
      <c:catAx>
        <c:axId val="768814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768817208"/>
        <c:crosses val="autoZero"/>
        <c:auto val="1"/>
        <c:lblAlgn val="ctr"/>
        <c:lblOffset val="100"/>
        <c:noMultiLvlLbl val="0"/>
      </c:catAx>
      <c:valAx>
        <c:axId val="768817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68814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r>
              <a:rPr lang="ru-RU" sz="2000" baseline="0"/>
              <a:t>Результаты ЕГЭ 2024 года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4284634699300365E-2"/>
          <c:y val="0.14364935932823894"/>
          <c:w val="0.90545275590551177"/>
          <c:h val="0.385619610048743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38100">
                <a:solidFill>
                  <a:srgbClr val="00B050"/>
                </a:solidFill>
              </a:ln>
              <a:effectLst/>
            </c:spPr>
          </c:marker>
          <c:cat>
            <c:strRef>
              <c:f>Лист1!$A$2:$A$11</c:f>
              <c:strCache>
                <c:ptCount val="10"/>
                <c:pt idx="0">
                  <c:v>Русский язык</c:v>
                </c:pt>
                <c:pt idx="1">
                  <c:v>Математика (профильный уровень)</c:v>
                </c:pt>
                <c:pt idx="2">
                  <c:v>Математика (базовый уровень)</c:v>
                </c:pt>
                <c:pt idx="3">
                  <c:v>Биология</c:v>
                </c:pt>
                <c:pt idx="4">
                  <c:v>Химия</c:v>
                </c:pt>
                <c:pt idx="5">
                  <c:v>История</c:v>
                </c:pt>
                <c:pt idx="6">
                  <c:v>Обществознание</c:v>
                </c:pt>
                <c:pt idx="7">
                  <c:v>Физика</c:v>
                </c:pt>
                <c:pt idx="8">
                  <c:v>Информатика</c:v>
                </c:pt>
                <c:pt idx="9">
                  <c:v>Английский язык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65</c:v>
                </c:pt>
                <c:pt idx="1">
                  <c:v>43.88</c:v>
                </c:pt>
                <c:pt idx="2">
                  <c:v>3.88</c:v>
                </c:pt>
                <c:pt idx="3">
                  <c:v>39</c:v>
                </c:pt>
                <c:pt idx="4">
                  <c:v>27</c:v>
                </c:pt>
                <c:pt idx="5">
                  <c:v>56</c:v>
                </c:pt>
                <c:pt idx="6">
                  <c:v>46.33</c:v>
                </c:pt>
                <c:pt idx="7">
                  <c:v>39</c:v>
                </c:pt>
                <c:pt idx="8">
                  <c:v>51</c:v>
                </c:pt>
                <c:pt idx="9">
                  <c:v>48.33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ln w="69850" cap="rnd">
              <a:solidFill>
                <a:srgbClr val="0823A8"/>
              </a:solidFill>
              <a:bevel/>
            </a:ln>
            <a:effectLst/>
          </c:spPr>
          <c:marker>
            <c:symbol val="circle"/>
            <c:size val="5"/>
            <c:spPr>
              <a:solidFill>
                <a:srgbClr val="0823A8"/>
              </a:solidFill>
              <a:ln w="9525">
                <a:solidFill>
                  <a:srgbClr val="0823A8"/>
                </a:solidFill>
              </a:ln>
              <a:effectLst/>
            </c:spPr>
          </c:marker>
          <c:cat>
            <c:strRef>
              <c:f>Лист1!$A$2:$A$11</c:f>
              <c:strCache>
                <c:ptCount val="10"/>
                <c:pt idx="0">
                  <c:v>Русский язык</c:v>
                </c:pt>
                <c:pt idx="1">
                  <c:v>Математика (профильный уровень)</c:v>
                </c:pt>
                <c:pt idx="2">
                  <c:v>Математика (базовый уровень)</c:v>
                </c:pt>
                <c:pt idx="3">
                  <c:v>Биология</c:v>
                </c:pt>
                <c:pt idx="4">
                  <c:v>Химия</c:v>
                </c:pt>
                <c:pt idx="5">
                  <c:v>История</c:v>
                </c:pt>
                <c:pt idx="6">
                  <c:v>Обществознание</c:v>
                </c:pt>
                <c:pt idx="7">
                  <c:v>Физика</c:v>
                </c:pt>
                <c:pt idx="8">
                  <c:v>Информатика</c:v>
                </c:pt>
                <c:pt idx="9">
                  <c:v>Английский язык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56.65</c:v>
                </c:pt>
                <c:pt idx="1">
                  <c:v>56.14</c:v>
                </c:pt>
                <c:pt idx="2">
                  <c:v>3.88</c:v>
                </c:pt>
                <c:pt idx="3">
                  <c:v>51.6</c:v>
                </c:pt>
                <c:pt idx="4">
                  <c:v>49.5</c:v>
                </c:pt>
                <c:pt idx="5">
                  <c:v>47</c:v>
                </c:pt>
                <c:pt idx="6">
                  <c:v>51.9</c:v>
                </c:pt>
                <c:pt idx="7">
                  <c:v>50.75</c:v>
                </c:pt>
                <c:pt idx="8">
                  <c:v>73.67</c:v>
                </c:pt>
                <c:pt idx="9">
                  <c:v>63.4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Приморский край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strRef>
              <c:f>Лист1!$A$2:$A$11</c:f>
              <c:strCache>
                <c:ptCount val="10"/>
                <c:pt idx="0">
                  <c:v>Русский язык</c:v>
                </c:pt>
                <c:pt idx="1">
                  <c:v>Математика (профильный уровень)</c:v>
                </c:pt>
                <c:pt idx="2">
                  <c:v>Математика (базовый уровень)</c:v>
                </c:pt>
                <c:pt idx="3">
                  <c:v>Биология</c:v>
                </c:pt>
                <c:pt idx="4">
                  <c:v>Химия</c:v>
                </c:pt>
                <c:pt idx="5">
                  <c:v>История</c:v>
                </c:pt>
                <c:pt idx="6">
                  <c:v>Обществознание</c:v>
                </c:pt>
                <c:pt idx="7">
                  <c:v>Физика</c:v>
                </c:pt>
                <c:pt idx="8">
                  <c:v>Информатика</c:v>
                </c:pt>
                <c:pt idx="9">
                  <c:v>Английский язык</c:v>
                </c:pt>
              </c:strCache>
            </c:strRef>
          </c:cat>
          <c:val>
            <c:numRef>
              <c:f>Лист1!$E$2:$E$11</c:f>
              <c:numCache>
                <c:formatCode>General</c:formatCode>
                <c:ptCount val="10"/>
                <c:pt idx="0">
                  <c:v>60.8</c:v>
                </c:pt>
                <c:pt idx="1">
                  <c:v>59.02</c:v>
                </c:pt>
                <c:pt idx="2">
                  <c:v>4.1500000000000004</c:v>
                </c:pt>
                <c:pt idx="3">
                  <c:v>51.74</c:v>
                </c:pt>
                <c:pt idx="4">
                  <c:v>55.14</c:v>
                </c:pt>
                <c:pt idx="5">
                  <c:v>55.89</c:v>
                </c:pt>
                <c:pt idx="6">
                  <c:v>53.01</c:v>
                </c:pt>
                <c:pt idx="7">
                  <c:v>59.88</c:v>
                </c:pt>
                <c:pt idx="8">
                  <c:v>53.48</c:v>
                </c:pt>
                <c:pt idx="9">
                  <c:v>58.82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6849056"/>
        <c:axId val="366839256"/>
      </c:line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Лист1!$A$2:$A$11</c:f>
              <c:strCache>
                <c:ptCount val="10"/>
                <c:pt idx="0">
                  <c:v>Русский язык</c:v>
                </c:pt>
                <c:pt idx="1">
                  <c:v>Математика (профильный уровень)</c:v>
                </c:pt>
                <c:pt idx="2">
                  <c:v>Математика (базовый уровень)</c:v>
                </c:pt>
                <c:pt idx="3">
                  <c:v>Биология</c:v>
                </c:pt>
                <c:pt idx="4">
                  <c:v>Химия</c:v>
                </c:pt>
                <c:pt idx="5">
                  <c:v>История</c:v>
                </c:pt>
                <c:pt idx="6">
                  <c:v>Обществознание</c:v>
                </c:pt>
                <c:pt idx="7">
                  <c:v>Физика</c:v>
                </c:pt>
                <c:pt idx="8">
                  <c:v>Информатика</c:v>
                </c:pt>
                <c:pt idx="9">
                  <c:v>Английский язык</c:v>
                </c:pt>
              </c:strCache>
            </c:strRef>
          </c:cat>
          <c:val>
            <c:numRef>
              <c:f>Лист1!$D$2:$D$11</c:f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6849056"/>
        <c:axId val="366839256"/>
      </c:lineChart>
      <c:catAx>
        <c:axId val="366849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366839256"/>
        <c:crosses val="autoZero"/>
        <c:auto val="1"/>
        <c:lblAlgn val="ctr"/>
        <c:lblOffset val="100"/>
        <c:noMultiLvlLbl val="0"/>
      </c:catAx>
      <c:valAx>
        <c:axId val="366839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36684905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solidFill>
            <a:srgbClr val="0066FF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 b="1" i="0" baseline="0">
          <a:latin typeface="Times New Roman" panose="02020603050405020304" pitchFamily="18" charset="0"/>
        </a:defRPr>
      </a:pPr>
      <a:endParaRPr lang="ru-RU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ЕГЭ 2024 года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9.5754991277379339E-2"/>
          <c:y val="0.1313492833089441"/>
          <c:w val="0.90424502643691274"/>
          <c:h val="0.385619610048743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Яковлевский МО</c:v>
                </c:pt>
              </c:strCache>
            </c:strRef>
          </c:tx>
          <c:spPr>
            <a:ln w="38100" cap="rnd">
              <a:solidFill>
                <a:srgbClr val="0066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66FF"/>
              </a:solidFill>
              <a:ln w="38100">
                <a:solidFill>
                  <a:srgbClr val="0066FF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8015091863517073E-2"/>
                  <c:y val="3.77280964879390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4959536307961507E-2"/>
                  <c:y val="7.34423822022246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9774351122776366E-2"/>
                  <c:y val="-1.3859205099362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7366943715368995E-2"/>
                  <c:y val="3.37598425196850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0231481481481567E-2"/>
                  <c:y val="4.56646044244469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4.3385462233887513E-2"/>
                  <c:y val="4.16963504561929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Русский язык</c:v>
                </c:pt>
                <c:pt idx="1">
                  <c:v>Математика (профильный уровень)</c:v>
                </c:pt>
                <c:pt idx="2">
                  <c:v>Математика (базовый уровень)</c:v>
                </c:pt>
                <c:pt idx="3">
                  <c:v>Биология</c:v>
                </c:pt>
                <c:pt idx="4">
                  <c:v>Химия</c:v>
                </c:pt>
                <c:pt idx="5">
                  <c:v>История</c:v>
                </c:pt>
                <c:pt idx="6">
                  <c:v>Обществознание</c:v>
                </c:pt>
                <c:pt idx="7">
                  <c:v>Физика</c:v>
                </c:pt>
                <c:pt idx="8">
                  <c:v>Информатика</c:v>
                </c:pt>
                <c:pt idx="9">
                  <c:v>Английский язык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56.65</c:v>
                </c:pt>
                <c:pt idx="1">
                  <c:v>56.14</c:v>
                </c:pt>
                <c:pt idx="2">
                  <c:v>3.88</c:v>
                </c:pt>
                <c:pt idx="3">
                  <c:v>51.6</c:v>
                </c:pt>
                <c:pt idx="4">
                  <c:v>49.5</c:v>
                </c:pt>
                <c:pt idx="5">
                  <c:v>47</c:v>
                </c:pt>
                <c:pt idx="6">
                  <c:v>51.9</c:v>
                </c:pt>
                <c:pt idx="7">
                  <c:v>50.75</c:v>
                </c:pt>
                <c:pt idx="8">
                  <c:v>73.67</c:v>
                </c:pt>
                <c:pt idx="9">
                  <c:v>63.4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Приморский край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5700277048702255E-2"/>
                  <c:y val="-4.56052368453943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7922499270924468E-2"/>
                  <c:y val="-4.95734908136483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670713035870512E-2"/>
                  <c:y val="-6.9414760654918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181138815981336E-2"/>
                  <c:y val="4.56646044244469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4.8015091863517059E-2"/>
                  <c:y val="5.36011123609548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6192949839603383E-2"/>
                  <c:y val="2.97915885514310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Русский язык</c:v>
                </c:pt>
                <c:pt idx="1">
                  <c:v>Математика (профильный уровень)</c:v>
                </c:pt>
                <c:pt idx="2">
                  <c:v>Математика (базовый уровень)</c:v>
                </c:pt>
                <c:pt idx="3">
                  <c:v>Биология</c:v>
                </c:pt>
                <c:pt idx="4">
                  <c:v>Химия</c:v>
                </c:pt>
                <c:pt idx="5">
                  <c:v>История</c:v>
                </c:pt>
                <c:pt idx="6">
                  <c:v>Обществознание</c:v>
                </c:pt>
                <c:pt idx="7">
                  <c:v>Физика</c:v>
                </c:pt>
                <c:pt idx="8">
                  <c:v>Информатика</c:v>
                </c:pt>
                <c:pt idx="9">
                  <c:v>Английский язык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60.69</c:v>
                </c:pt>
                <c:pt idx="1">
                  <c:v>58.57</c:v>
                </c:pt>
                <c:pt idx="2">
                  <c:v>4.1399999999999997</c:v>
                </c:pt>
                <c:pt idx="3">
                  <c:v>50.63</c:v>
                </c:pt>
                <c:pt idx="4">
                  <c:v>54.53</c:v>
                </c:pt>
                <c:pt idx="5">
                  <c:v>55.68</c:v>
                </c:pt>
                <c:pt idx="6">
                  <c:v>53.31</c:v>
                </c:pt>
                <c:pt idx="7">
                  <c:v>59.77</c:v>
                </c:pt>
                <c:pt idx="8">
                  <c:v>51.75</c:v>
                </c:pt>
                <c:pt idx="9">
                  <c:v>58.54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Русский язык</c:v>
                </c:pt>
                <c:pt idx="1">
                  <c:v>Математика (профильный уровень)</c:v>
                </c:pt>
                <c:pt idx="2">
                  <c:v>Математика (базовый уровень)</c:v>
                </c:pt>
                <c:pt idx="3">
                  <c:v>Биология</c:v>
                </c:pt>
                <c:pt idx="4">
                  <c:v>Химия</c:v>
                </c:pt>
                <c:pt idx="5">
                  <c:v>История</c:v>
                </c:pt>
                <c:pt idx="6">
                  <c:v>Обществознание</c:v>
                </c:pt>
                <c:pt idx="7">
                  <c:v>Физика</c:v>
                </c:pt>
                <c:pt idx="8">
                  <c:v>Информатика</c:v>
                </c:pt>
                <c:pt idx="9">
                  <c:v>Английский язык</c:v>
                </c:pt>
              </c:strCache>
            </c:strRef>
          </c:cat>
          <c:val>
            <c:numRef>
              <c:f>Лист1!$D$2:$D$11</c:f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54495416"/>
        <c:axId val="754492672"/>
      </c:lineChart>
      <c:catAx>
        <c:axId val="754495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754492672"/>
        <c:crosses val="autoZero"/>
        <c:auto val="1"/>
        <c:lblAlgn val="ctr"/>
        <c:lblOffset val="100"/>
        <c:noMultiLvlLbl val="0"/>
      </c:catAx>
      <c:valAx>
        <c:axId val="754492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54495416"/>
        <c:crosses val="autoZero"/>
        <c:crossBetween val="between"/>
      </c:valAx>
      <c:spPr>
        <a:noFill/>
        <a:ln>
          <a:solidFill>
            <a:srgbClr val="0066FF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0.02839</cdr:x>
      <cdr:y>0.75152</cdr:y>
    </cdr:from>
    <cdr:to>
      <cdr:x>0.97648</cdr:x>
      <cdr:y>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36884" y="4861702"/>
          <a:ext cx="11251933" cy="16074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12 место в региональном рейтинге по результатам сдачи ЕГЭ</a:t>
          </a:r>
        </a:p>
        <a:p xmlns:a="http://schemas.openxmlformats.org/drawingml/2006/main"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Средний балл по Информатике выше РФ – 73,67</a:t>
          </a:r>
        </a:p>
        <a:p xmlns:a="http://schemas.openxmlformats.org/drawingml/2006/main"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Высокий балл (от 82 до 92) – 4 человека (русский язык, английский язык, история, информатика, обществознание) 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2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6513" y="0"/>
            <a:ext cx="29432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D68C23-6087-4F16-A820-A51A8DF1F55B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242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32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6513" y="9428163"/>
            <a:ext cx="29432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84AF48-40F8-4C51-8FE1-C51BCB1DA8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652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4AF48-40F8-4C51-8FE1-C51BCB1DA8E7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801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D76E3-4166-4CD9-8E06-5950474BBD14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67D7-96C7-46E4-BFF5-B8ECE3C2CE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96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D76E3-4166-4CD9-8E06-5950474BBD14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67D7-96C7-46E4-BFF5-B8ECE3C2CE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957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D76E3-4166-4CD9-8E06-5950474BBD14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67D7-96C7-46E4-BFF5-B8ECE3C2CE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908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D76E3-4166-4CD9-8E06-5950474BBD14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67D7-96C7-46E4-BFF5-B8ECE3C2CE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32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D76E3-4166-4CD9-8E06-5950474BBD14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67D7-96C7-46E4-BFF5-B8ECE3C2CE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67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D76E3-4166-4CD9-8E06-5950474BBD14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67D7-96C7-46E4-BFF5-B8ECE3C2CE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536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D76E3-4166-4CD9-8E06-5950474BBD14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67D7-96C7-46E4-BFF5-B8ECE3C2CE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832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D76E3-4166-4CD9-8E06-5950474BBD14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67D7-96C7-46E4-BFF5-B8ECE3C2CE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04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D76E3-4166-4CD9-8E06-5950474BBD14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67D7-96C7-46E4-BFF5-B8ECE3C2CE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312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D76E3-4166-4CD9-8E06-5950474BBD14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67D7-96C7-46E4-BFF5-B8ECE3C2CE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384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D76E3-4166-4CD9-8E06-5950474BBD14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67D7-96C7-46E4-BFF5-B8ECE3C2CE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73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D76E3-4166-4CD9-8E06-5950474BBD14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267D7-96C7-46E4-BFF5-B8ECE3C2CE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665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7" Type="http://schemas.openxmlformats.org/officeDocument/2006/relationships/image" Target="../media/image2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.xml"/><Relationship Id="rId5" Type="http://schemas.openxmlformats.org/officeDocument/2006/relationships/image" Target="../media/image27.png"/><Relationship Id="rId4" Type="http://schemas.openxmlformats.org/officeDocument/2006/relationships/chart" Target="../charts/char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chart" Target="../charts/char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chart" Target="../charts/chart14.xml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27.png"/><Relationship Id="rId10" Type="http://schemas.openxmlformats.org/officeDocument/2006/relationships/image" Target="../media/image36.jfif"/><Relationship Id="rId4" Type="http://schemas.openxmlformats.org/officeDocument/2006/relationships/chart" Target="../charts/chart15.xml"/><Relationship Id="rId9" Type="http://schemas.openxmlformats.org/officeDocument/2006/relationships/image" Target="../media/image35.jf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fif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image" Target="../media/image27.png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image" Target="../media/image27.png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-80684"/>
            <a:ext cx="12191999" cy="693868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071" y="234971"/>
            <a:ext cx="10515600" cy="1325563"/>
          </a:xfrm>
        </p:spPr>
        <p:txBody>
          <a:bodyPr/>
          <a:lstStyle/>
          <a:p>
            <a:pPr algn="ctr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Яковлевский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муниципальный округ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468" y="1687348"/>
            <a:ext cx="5911969" cy="4627188"/>
          </a:xfr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2860" y="476412"/>
            <a:ext cx="1620221" cy="969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343" y="1741011"/>
            <a:ext cx="5073093" cy="344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545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7026441" cy="6938683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1683158"/>
              </p:ext>
            </p:extLst>
          </p:nvPr>
        </p:nvGraphicFramePr>
        <p:xfrm>
          <a:off x="582705" y="3469341"/>
          <a:ext cx="6732495" cy="2949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65457798"/>
              </p:ext>
            </p:extLst>
          </p:nvPr>
        </p:nvGraphicFramePr>
        <p:xfrm>
          <a:off x="5836023" y="268941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82705" y="3469341"/>
            <a:ext cx="7135906" cy="32541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549152" y="143435"/>
            <a:ext cx="6400800" cy="354105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57" y="834"/>
            <a:ext cx="12193057" cy="6937849"/>
          </a:xfrm>
          <a:prstGeom prst="rect">
            <a:avLst/>
          </a:prstGeom>
        </p:spPr>
      </p:pic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4191475653"/>
              </p:ext>
            </p:extLst>
          </p:nvPr>
        </p:nvGraphicFramePr>
        <p:xfrm>
          <a:off x="1662490" y="1722095"/>
          <a:ext cx="8945974" cy="4900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520792" y="641768"/>
            <a:ext cx="8720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Уровни 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сформированности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функциональной грамотности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обучающихся 8 – 9 классов</a:t>
            </a:r>
            <a:endParaRPr lang="ru-RU" sz="2400" dirty="0"/>
          </a:p>
        </p:txBody>
      </p:sp>
      <p:pic>
        <p:nvPicPr>
          <p:cNvPr id="11" name="object 18"/>
          <p:cNvPicPr/>
          <p:nvPr/>
        </p:nvPicPr>
        <p:blipFill>
          <a:blip r:embed="rId7" cstate="print"/>
          <a:stretch>
            <a:fillRect/>
          </a:stretch>
        </p:blipFill>
        <p:spPr>
          <a:xfrm rot="547080">
            <a:off x="10167561" y="982191"/>
            <a:ext cx="1736978" cy="1268018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9654139" y="2181904"/>
            <a:ext cx="2295813" cy="120618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решению практико-ориентированных заданий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204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7026441" cy="6938683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1683158"/>
              </p:ext>
            </p:extLst>
          </p:nvPr>
        </p:nvGraphicFramePr>
        <p:xfrm>
          <a:off x="582705" y="3469341"/>
          <a:ext cx="6732495" cy="2949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65457798"/>
              </p:ext>
            </p:extLst>
          </p:nvPr>
        </p:nvGraphicFramePr>
        <p:xfrm>
          <a:off x="5836023" y="268941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82705" y="3469341"/>
            <a:ext cx="7135906" cy="32541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549152" y="143435"/>
            <a:ext cx="6400800" cy="354105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29" y="-39925"/>
            <a:ext cx="12193057" cy="6937849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5456"/>
              </p:ext>
            </p:extLst>
          </p:nvPr>
        </p:nvGraphicFramePr>
        <p:xfrm>
          <a:off x="1210832" y="1068341"/>
          <a:ext cx="9770334" cy="52323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57600"/>
                <a:gridCol w="2213811"/>
                <a:gridCol w="1982804"/>
                <a:gridCol w="1916119"/>
              </a:tblGrid>
              <a:tr h="2639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класс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класс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3913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Математическая грамотность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39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недостаточный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 (17%)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(8%)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(13%)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39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низкий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 (9%)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(9%)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(9%)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39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средний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(25%)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 (36%)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 (31%)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39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повышенный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 (42%)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 (32%)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 (35%)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39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высокий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(7%)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(15%)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(12%)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3913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Читательская грамотность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39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недостаточный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(22%)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(1%)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(11%)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39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низкий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(19%)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(4%)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(11%)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39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средний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(27%)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(13%)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 (20%)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45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повышенный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(26%)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(37%)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 (32%)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39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высокий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(6%)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 (45%)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 (26%)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3913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Естественнонаучная грамотность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39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недостаточный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(12%)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(12%)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(12%)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39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низкий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(18%)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(39%)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 (29%)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39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средний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(27%)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(30%)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 (28%)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39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повышенный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(24%)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(16%)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(20%)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09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высокий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(19%)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(2%)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(11%)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295819" y="102676"/>
            <a:ext cx="59661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Распределение уровней по направлениям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467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4372118"/>
              </p:ext>
            </p:extLst>
          </p:nvPr>
        </p:nvGraphicFramePr>
        <p:xfrm>
          <a:off x="838200" y="1825625"/>
          <a:ext cx="10515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505200"/>
                <a:gridCol w="35052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755" y="-80484"/>
            <a:ext cx="12193057" cy="6937849"/>
          </a:xfrm>
          <a:prstGeom prst="rect">
            <a:avLst/>
          </a:prstGeom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145346"/>
              </p:ext>
            </p:extLst>
          </p:nvPr>
        </p:nvGraphicFramePr>
        <p:xfrm>
          <a:off x="465749" y="1473073"/>
          <a:ext cx="11238571" cy="51972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84356"/>
                <a:gridCol w="3965609"/>
                <a:gridCol w="3888606"/>
              </a:tblGrid>
              <a:tr h="6283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образовательной организации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2023-2024 учебный год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2024-2025 учебный год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2375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«СОШ №1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с.Новосысоевка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Яблоновский филиал МБОУ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«СОШ №1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с.Новосысоевка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Медицинский класс  - 10 класс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Агрокласс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7 класс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Медицинский класс  - 10 класс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Медицинский класс  - 11 класс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Основы журналистики - 7 класс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Агрокласс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7 класс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Агрокласс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8 класс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952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«СОШ №2 с.Новосысоевка»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Юридический класс – 8 класс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Юридический класс – 9 класс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Психолого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педагогический класс – 7 класс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283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«СОШ №1 с.Варфоломеевка»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Агрокласс – 7 класс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Агрокласс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7 класс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Агрокласс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8 класс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335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«СОШ №2 с.Варфоломеевка»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Психолого-педагогический класс – 10 класс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Психолого-педагогический класс – 10 класс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Психолого-педагогический класс – 11 класс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458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«СОШ с.Яковлевка»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Психолого-педагогический класс – 10 класс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Психолого-педагогический класс – 11 класс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Психолого-педагогический класс – 10 класс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Психолого-педагогический класс – 11 класс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Швейное дело – 8 класс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283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специализированных классов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специализированных классов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Скругленный прямоугольник 11"/>
          <p:cNvSpPr/>
          <p:nvPr/>
        </p:nvSpPr>
        <p:spPr>
          <a:xfrm>
            <a:off x="7940842" y="-80484"/>
            <a:ext cx="4251158" cy="87938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Кластерная политика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868" y="0"/>
            <a:ext cx="1658256" cy="138391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8237" y="30483"/>
            <a:ext cx="2859272" cy="135342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6622" y="-80484"/>
            <a:ext cx="2097206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638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7026441" cy="6938683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1683158"/>
              </p:ext>
            </p:extLst>
          </p:nvPr>
        </p:nvGraphicFramePr>
        <p:xfrm>
          <a:off x="582705" y="3469341"/>
          <a:ext cx="6732495" cy="2949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65457798"/>
              </p:ext>
            </p:extLst>
          </p:nvPr>
        </p:nvGraphicFramePr>
        <p:xfrm>
          <a:off x="5836023" y="268941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82705" y="3469341"/>
            <a:ext cx="7135906" cy="32541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549152" y="143435"/>
            <a:ext cx="6400800" cy="354105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57" y="834"/>
            <a:ext cx="12193057" cy="6937849"/>
          </a:xfrm>
          <a:prstGeom prst="rect">
            <a:avLst/>
          </a:prstGeom>
        </p:spPr>
      </p:pic>
      <p:pic>
        <p:nvPicPr>
          <p:cNvPr id="10" name="Рисунок 9" descr="Фотографии со страницы сообщества «ПРОГРАММА «ОРЛЯТА РОССИИ ...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14" y="1540041"/>
            <a:ext cx="1827950" cy="1049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Юнармия — Википедия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42" y="2723938"/>
            <a:ext cx="1096564" cy="149080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041583" y="314257"/>
            <a:ext cx="6949440" cy="9721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по направлению «Воспитание»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Новый визуальный код «Движения первых» показали в ...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81" y="4435244"/>
            <a:ext cx="1650616" cy="104980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2810577" y="1759036"/>
            <a:ext cx="2310063" cy="6184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452 – 81%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804398" y="3096114"/>
            <a:ext cx="2310063" cy="6184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132 – 15% 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810577" y="4594517"/>
            <a:ext cx="2310063" cy="6184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420 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442" y="1788802"/>
            <a:ext cx="1831106" cy="1229648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9363777" y="1907811"/>
            <a:ext cx="2310063" cy="6184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ОО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458" y="3269625"/>
            <a:ext cx="1555231" cy="1555231"/>
          </a:xfrm>
          <a:prstGeom prst="rect">
            <a:avLst/>
          </a:prstGeom>
        </p:spPr>
      </p:pic>
      <p:sp>
        <p:nvSpPr>
          <p:cNvPr id="18" name="Скругленный прямоугольник 17"/>
          <p:cNvSpPr/>
          <p:nvPr/>
        </p:nvSpPr>
        <p:spPr>
          <a:xfrm>
            <a:off x="9287199" y="3689379"/>
            <a:ext cx="2310063" cy="6184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ОО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193" y="5024572"/>
            <a:ext cx="1594300" cy="1644606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9429884" y="5537673"/>
            <a:ext cx="2310063" cy="6184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ОО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58" y="5616691"/>
            <a:ext cx="1174661" cy="1174661"/>
          </a:xfrm>
          <a:prstGeom prst="rect">
            <a:avLst/>
          </a:prstGeom>
        </p:spPr>
      </p:pic>
      <p:sp>
        <p:nvSpPr>
          <p:cNvPr id="23" name="Скругленный прямоугольник 22"/>
          <p:cNvSpPr/>
          <p:nvPr/>
        </p:nvSpPr>
        <p:spPr>
          <a:xfrm>
            <a:off x="2792176" y="5845947"/>
            <a:ext cx="2310063" cy="6184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ОО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185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79849"/>
            <a:ext cx="12193057" cy="69378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73729" y="183714"/>
            <a:ext cx="85200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Профориентационная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работа в школах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8173263"/>
              </p:ext>
            </p:extLst>
          </p:nvPr>
        </p:nvGraphicFramePr>
        <p:xfrm>
          <a:off x="4273616" y="1241658"/>
          <a:ext cx="7547659" cy="53566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71652"/>
                <a:gridCol w="3353310"/>
                <a:gridCol w="1122697"/>
              </a:tblGrid>
              <a:tr h="5561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проведения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2915" marR="329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2915" marR="329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участников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2915" marR="329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9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 Чугуевка ООО «Эко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Тойз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2915" marR="329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Яблоновский филиал МБОУ «СОШ № 1 с.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Новосысоевка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2915" marR="329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2915" marR="329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9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Владивосток, интерактивный музей истории России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2915" marR="329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«СОШ № 1 с. Варфоломеевка2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2915" marR="329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2915" marR="329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2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Спасск-Дальний, АО «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Спасскцемент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2915" marR="329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«СОШ № 2 с.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Новосысоевка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2915" marR="329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2915" marR="329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2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Спасск-Дальний, АО «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Спасскцемент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2915" marR="329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«СОШ № 1 с.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Новосысоевка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2915" marR="329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2915" marR="329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25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 открытых дверей ПИК г. Арсеньев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2915" marR="329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«СОШ № 1 с. Новосысоевка», МБОУ «СОШ № 2 с. Новосысоевка»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2915" marR="329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2915" marR="329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86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КГА «Спасский педагогический колледж», КГУ ПОУ «Спасский политехнический колледж»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2915" marR="329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«СОШ с. Яковлевка»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2915" marR="329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2915" marR="329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9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Пожарная часть Яковлевского муниципального округа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2915" marR="329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 школы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2915" marR="329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2915" marR="329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6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Войсковая часть 64845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2915" marR="329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«СОШ № 1 с. Новосысоевка», МБОУ «СОШ № 2 с. Новосысоевка», МБОУ «СОШ № 1 с. Варфоломеевка2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2915" marR="329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2915" marR="329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Рисунок 5" descr="Пушкинская карта | ВИЭМ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58" y="1029902"/>
            <a:ext cx="1431140" cy="13705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2261936" y="1277233"/>
            <a:ext cx="1318661" cy="87589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Присоединяйтесь к проекту «Арсеньевская карта»!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40" y="2737370"/>
            <a:ext cx="1431140" cy="116950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2261936" y="2884171"/>
            <a:ext cx="1318661" cy="87589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170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В России стартует обновленный проект «Билет в будущее ...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76" y="4263221"/>
            <a:ext cx="1249303" cy="118390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2322726" y="4368222"/>
            <a:ext cx="1318661" cy="87589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374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76" y="5608838"/>
            <a:ext cx="1575518" cy="1115254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2322727" y="5705471"/>
            <a:ext cx="1318661" cy="87589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 занятия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12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79849"/>
            <a:ext cx="12193057" cy="6937849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69968"/>
              </p:ext>
            </p:extLst>
          </p:nvPr>
        </p:nvGraphicFramePr>
        <p:xfrm>
          <a:off x="512819" y="965290"/>
          <a:ext cx="11165303" cy="55540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6191"/>
                <a:gridCol w="1441350"/>
                <a:gridCol w="1279781"/>
                <a:gridCol w="1450369"/>
                <a:gridCol w="1279781"/>
                <a:gridCol w="1445107"/>
                <a:gridCol w="973926"/>
                <a:gridCol w="1048798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общеобразовательной организации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Первая смена, июнь, тематика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детей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Вторая смена, июль, тематика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детей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Третья смена, август, тематика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детей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«СОШ с. Яковлевка»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Движение Первых, Юнармия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Движение первых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Движение Первых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Бельцовский филиал МБОУ «СОШ с. Яковлевка»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Экологическая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Орлята России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Покровский филиал МБОУ «СОШ с. Яковлевка»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Содружество Орлят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Орлята России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«СОШ № 1 с. Новосысоевка»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Патриотическое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Юный натуралист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Яблоновский филиал МБОУ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1 с. Новосысоевка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Моя малая Родина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Спортивно-оздоровительная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Художественно –эстетическое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«СОШ № 1 с.Варфоломеевка»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Патриотическая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Спортивно-оздоровит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Физкультурно-оздоровит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«СОШ № 2 с. Варфоломеевка»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Историко-краеведческая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Экологическая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Интелектуальная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«СОШ № 2 с. Новосысоевка»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Художественная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Патриотическая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Юный натуралист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560321" y="144378"/>
            <a:ext cx="7382577" cy="6352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Летняя оздоровительная кампания - 2024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609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9849"/>
            <a:ext cx="12193057" cy="6937849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409065"/>
              </p:ext>
            </p:extLst>
          </p:nvPr>
        </p:nvGraphicFramePr>
        <p:xfrm>
          <a:off x="404261" y="737970"/>
          <a:ext cx="11328935" cy="49001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4875"/>
                <a:gridCol w="1186880"/>
                <a:gridCol w="1091651"/>
                <a:gridCol w="1389246"/>
                <a:gridCol w="1985137"/>
                <a:gridCol w="1985137"/>
                <a:gridCol w="1586009"/>
              </a:tblGrid>
              <a:tr h="599942">
                <a:tc rowSpan="2">
                  <a:txBody>
                    <a:bodyPr/>
                    <a:lstStyle/>
                    <a:p>
                      <a:pPr algn="ct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Общеобразовательная организация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0" marR="54140" marT="0" marB="0" anchor="ctr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Дополнительная смена</a:t>
                      </a:r>
                    </a:p>
                    <a:p>
                      <a:pPr algn="ct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01.02. – 29.02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0" marR="5414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смена</a:t>
                      </a:r>
                    </a:p>
                    <a:p>
                      <a:pPr algn="ct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03.06-24.06</a:t>
                      </a:r>
                    </a:p>
                    <a:p>
                      <a:pPr algn="ct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0" marR="5414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смена </a:t>
                      </a:r>
                    </a:p>
                    <a:p>
                      <a:pPr algn="ct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1.07.- 19.07.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0" marR="5414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смена</a:t>
                      </a:r>
                    </a:p>
                    <a:p>
                      <a:pPr algn="ct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29.07.- 16.08.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0" marR="5414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Дополнительная смена </a:t>
                      </a:r>
                    </a:p>
                    <a:p>
                      <a:pPr algn="ct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12.08. – 31.08.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0" marR="5414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0" marR="54140" marT="0" marB="0"/>
                </a:tc>
              </a:tr>
              <a:tr h="3343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человек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0" marR="54140" marT="0" marB="0"/>
                </a:tc>
                <a:tc>
                  <a:txBody>
                    <a:bodyPr/>
                    <a:lstStyle/>
                    <a:p>
                      <a:pPr algn="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человек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0" marR="54140" marT="0" marB="0"/>
                </a:tc>
                <a:tc>
                  <a:txBody>
                    <a:bodyPr/>
                    <a:lstStyle/>
                    <a:p>
                      <a:pPr algn="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человек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0" marR="54140" marT="0" marB="0"/>
                </a:tc>
                <a:tc>
                  <a:txBody>
                    <a:bodyPr/>
                    <a:lstStyle/>
                    <a:p>
                      <a:pPr algn="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человек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0" marR="54140" marT="0" marB="0"/>
                </a:tc>
                <a:tc>
                  <a:txBody>
                    <a:bodyPr/>
                    <a:lstStyle/>
                    <a:p>
                      <a:pPr algn="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человек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0" marR="54140" marT="0" marB="0"/>
                </a:tc>
                <a:tc>
                  <a:txBody>
                    <a:bodyPr/>
                    <a:lstStyle/>
                    <a:p>
                      <a:pPr algn="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человек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0" marR="54140" marT="0" marB="0"/>
                </a:tc>
              </a:tr>
              <a:tr h="463497">
                <a:tc>
                  <a:txBody>
                    <a:bodyPr/>
                    <a:lstStyle/>
                    <a:p>
                      <a:pPr algn="just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1 с.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Новосысоевка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0" marR="54140" marT="0" marB="0" anchor="ctr"/>
                </a:tc>
                <a:tc>
                  <a:txBody>
                    <a:bodyPr/>
                    <a:lstStyle/>
                    <a:p>
                      <a:pPr algn="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0" marR="54140" marT="0" marB="0"/>
                </a:tc>
                <a:tc>
                  <a:txBody>
                    <a:bodyPr/>
                    <a:lstStyle/>
                    <a:p>
                      <a:pPr algn="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0" marR="54140" marT="0" marB="0"/>
                </a:tc>
                <a:tc>
                  <a:txBody>
                    <a:bodyPr/>
                    <a:lstStyle/>
                    <a:p>
                      <a:pPr algn="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0" marR="54140" marT="0" marB="0"/>
                </a:tc>
                <a:tc>
                  <a:txBody>
                    <a:bodyPr/>
                    <a:lstStyle/>
                    <a:p>
                      <a:pPr algn="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0" marR="54140" marT="0" marB="0"/>
                </a:tc>
                <a:tc>
                  <a:txBody>
                    <a:bodyPr/>
                    <a:lstStyle/>
                    <a:p>
                      <a:pPr algn="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0" marR="54140" marT="0" marB="0"/>
                </a:tc>
                <a:tc>
                  <a:txBody>
                    <a:bodyPr/>
                    <a:lstStyle/>
                    <a:p>
                      <a:pPr algn="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0" marR="54140" marT="0" marB="0"/>
                </a:tc>
              </a:tr>
              <a:tr h="463497">
                <a:tc>
                  <a:txBody>
                    <a:bodyPr/>
                    <a:lstStyle/>
                    <a:p>
                      <a:pPr algn="just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Яблоновский филиал МБОУ СОШ № 1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Новосысоевка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0" marR="54140" marT="0" marB="0" anchor="ctr"/>
                </a:tc>
                <a:tc>
                  <a:txBody>
                    <a:bodyPr/>
                    <a:lstStyle/>
                    <a:p>
                      <a:pPr algn="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0" marR="54140" marT="0" marB="0"/>
                </a:tc>
                <a:tc>
                  <a:txBody>
                    <a:bodyPr/>
                    <a:lstStyle/>
                    <a:p>
                      <a:pPr algn="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0" marR="54140" marT="0" marB="0"/>
                </a:tc>
                <a:tc>
                  <a:txBody>
                    <a:bodyPr/>
                    <a:lstStyle/>
                    <a:p>
                      <a:pPr algn="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0" marR="54140" marT="0" marB="0"/>
                </a:tc>
                <a:tc>
                  <a:txBody>
                    <a:bodyPr/>
                    <a:lstStyle/>
                    <a:p>
                      <a:pPr algn="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0" marR="54140" marT="0" marB="0"/>
                </a:tc>
                <a:tc>
                  <a:txBody>
                    <a:bodyPr/>
                    <a:lstStyle/>
                    <a:p>
                      <a:pPr algn="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0" marR="54140" marT="0" marB="0"/>
                </a:tc>
                <a:tc>
                  <a:txBody>
                    <a:bodyPr/>
                    <a:lstStyle/>
                    <a:p>
                      <a:pPr algn="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0" marR="54140" marT="0" marB="0"/>
                </a:tc>
              </a:tr>
              <a:tr h="308998">
                <a:tc>
                  <a:txBody>
                    <a:bodyPr/>
                    <a:lstStyle/>
                    <a:p>
                      <a:pPr algn="just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с. Яковлевка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0" marR="54140" marT="0" marB="0" anchor="ctr"/>
                </a:tc>
                <a:tc>
                  <a:txBody>
                    <a:bodyPr/>
                    <a:lstStyle/>
                    <a:p>
                      <a:pPr algn="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0" marR="54140" marT="0" marB="0"/>
                </a:tc>
                <a:tc>
                  <a:txBody>
                    <a:bodyPr/>
                    <a:lstStyle/>
                    <a:p>
                      <a:pPr algn="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0" marR="54140" marT="0" marB="0"/>
                </a:tc>
                <a:tc>
                  <a:txBody>
                    <a:bodyPr/>
                    <a:lstStyle/>
                    <a:p>
                      <a:pPr algn="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0" marR="54140" marT="0" marB="0"/>
                </a:tc>
                <a:tc>
                  <a:txBody>
                    <a:bodyPr/>
                    <a:lstStyle/>
                    <a:p>
                      <a:pPr algn="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0" marR="54140" marT="0" marB="0"/>
                </a:tc>
                <a:tc>
                  <a:txBody>
                    <a:bodyPr/>
                    <a:lstStyle/>
                    <a:p>
                      <a:pPr algn="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0" marR="54140" marT="0" marB="0"/>
                </a:tc>
                <a:tc>
                  <a:txBody>
                    <a:bodyPr/>
                    <a:lstStyle/>
                    <a:p>
                      <a:pPr algn="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0" marR="54140" marT="0" marB="0"/>
                </a:tc>
              </a:tr>
              <a:tr h="463497">
                <a:tc>
                  <a:txBody>
                    <a:bodyPr/>
                    <a:lstStyle/>
                    <a:p>
                      <a:pPr algn="just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Покровский филиал  </a:t>
                      </a:r>
                    </a:p>
                    <a:p>
                      <a:pPr algn="just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МБОУ СОШ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Яковлевка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0" marR="54140" marT="0" marB="0" anchor="ctr"/>
                </a:tc>
                <a:tc>
                  <a:txBody>
                    <a:bodyPr/>
                    <a:lstStyle/>
                    <a:p>
                      <a:pPr algn="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0" marR="54140" marT="0" marB="0"/>
                </a:tc>
                <a:tc>
                  <a:txBody>
                    <a:bodyPr/>
                    <a:lstStyle/>
                    <a:p>
                      <a:pPr algn="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0" marR="54140" marT="0" marB="0"/>
                </a:tc>
                <a:tc>
                  <a:txBody>
                    <a:bodyPr/>
                    <a:lstStyle/>
                    <a:p>
                      <a:pPr algn="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0" marR="54140" marT="0" marB="0"/>
                </a:tc>
                <a:tc>
                  <a:txBody>
                    <a:bodyPr/>
                    <a:lstStyle/>
                    <a:p>
                      <a:pPr algn="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0" marR="54140" marT="0" marB="0"/>
                </a:tc>
                <a:tc>
                  <a:txBody>
                    <a:bodyPr/>
                    <a:lstStyle/>
                    <a:p>
                      <a:pPr algn="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0" marR="54140" marT="0" marB="0"/>
                </a:tc>
                <a:tc>
                  <a:txBody>
                    <a:bodyPr/>
                    <a:lstStyle/>
                    <a:p>
                      <a:pPr algn="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0" marR="54140" marT="0" marB="0"/>
                </a:tc>
              </a:tr>
              <a:tr h="463497">
                <a:tc>
                  <a:txBody>
                    <a:bodyPr/>
                    <a:lstStyle/>
                    <a:p>
                      <a:pPr algn="just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Бельцовский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филиал </a:t>
                      </a:r>
                    </a:p>
                    <a:p>
                      <a:pPr algn="just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СОШс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Яковлевка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0" marR="54140" marT="0" marB="0" anchor="ctr"/>
                </a:tc>
                <a:tc>
                  <a:txBody>
                    <a:bodyPr/>
                    <a:lstStyle/>
                    <a:p>
                      <a:pPr algn="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0" marR="54140" marT="0" marB="0"/>
                </a:tc>
                <a:tc>
                  <a:txBody>
                    <a:bodyPr/>
                    <a:lstStyle/>
                    <a:p>
                      <a:pPr algn="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0" marR="54140" marT="0" marB="0"/>
                </a:tc>
                <a:tc>
                  <a:txBody>
                    <a:bodyPr/>
                    <a:lstStyle/>
                    <a:p>
                      <a:pPr algn="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0" marR="54140" marT="0" marB="0"/>
                </a:tc>
                <a:tc>
                  <a:txBody>
                    <a:bodyPr/>
                    <a:lstStyle/>
                    <a:p>
                      <a:pPr algn="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0" marR="54140" marT="0" marB="0"/>
                </a:tc>
                <a:tc>
                  <a:txBody>
                    <a:bodyPr/>
                    <a:lstStyle/>
                    <a:p>
                      <a:pPr algn="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0" marR="54140" marT="0" marB="0"/>
                </a:tc>
                <a:tc>
                  <a:txBody>
                    <a:bodyPr/>
                    <a:lstStyle/>
                    <a:p>
                      <a:pPr algn="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0" marR="54140" marT="0" marB="0"/>
                </a:tc>
              </a:tr>
              <a:tr h="308998">
                <a:tc>
                  <a:txBody>
                    <a:bodyPr/>
                    <a:lstStyle/>
                    <a:p>
                      <a:pPr algn="just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2 с.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Новосысоевка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0" marR="54140" marT="0" marB="0" anchor="ctr"/>
                </a:tc>
                <a:tc>
                  <a:txBody>
                    <a:bodyPr/>
                    <a:lstStyle/>
                    <a:p>
                      <a:pPr algn="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0" marR="54140" marT="0" marB="0"/>
                </a:tc>
                <a:tc>
                  <a:txBody>
                    <a:bodyPr/>
                    <a:lstStyle/>
                    <a:p>
                      <a:pPr algn="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0" marR="54140" marT="0" marB="0"/>
                </a:tc>
                <a:tc>
                  <a:txBody>
                    <a:bodyPr/>
                    <a:lstStyle/>
                    <a:p>
                      <a:pPr algn="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0" marR="54140" marT="0" marB="0"/>
                </a:tc>
                <a:tc>
                  <a:txBody>
                    <a:bodyPr/>
                    <a:lstStyle/>
                    <a:p>
                      <a:pPr algn="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0" marR="54140" marT="0" marB="0"/>
                </a:tc>
                <a:tc>
                  <a:txBody>
                    <a:bodyPr/>
                    <a:lstStyle/>
                    <a:p>
                      <a:pPr algn="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0" marR="54140" marT="0" marB="0"/>
                </a:tc>
                <a:tc>
                  <a:txBody>
                    <a:bodyPr/>
                    <a:lstStyle/>
                    <a:p>
                      <a:pPr algn="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0" marR="54140" marT="0" marB="0"/>
                </a:tc>
              </a:tr>
              <a:tr h="463497">
                <a:tc>
                  <a:txBody>
                    <a:bodyPr/>
                    <a:lstStyle/>
                    <a:p>
                      <a:pPr algn="just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</a:t>
                      </a:r>
                    </a:p>
                    <a:p>
                      <a:pPr algn="just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1с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Варфоломеевка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0" marR="54140" marT="0" marB="0" anchor="ctr"/>
                </a:tc>
                <a:tc>
                  <a:txBody>
                    <a:bodyPr/>
                    <a:lstStyle/>
                    <a:p>
                      <a:pPr algn="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0" marR="54140" marT="0" marB="0"/>
                </a:tc>
                <a:tc>
                  <a:txBody>
                    <a:bodyPr/>
                    <a:lstStyle/>
                    <a:p>
                      <a:pPr algn="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0" marR="54140" marT="0" marB="0"/>
                </a:tc>
                <a:tc>
                  <a:txBody>
                    <a:bodyPr/>
                    <a:lstStyle/>
                    <a:p>
                      <a:pPr algn="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0" marR="54140" marT="0" marB="0"/>
                </a:tc>
                <a:tc>
                  <a:txBody>
                    <a:bodyPr/>
                    <a:lstStyle/>
                    <a:p>
                      <a:pPr algn="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0" marR="54140" marT="0" marB="0"/>
                </a:tc>
                <a:tc>
                  <a:txBody>
                    <a:bodyPr/>
                    <a:lstStyle/>
                    <a:p>
                      <a:pPr algn="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0" marR="54140" marT="0" marB="0"/>
                </a:tc>
                <a:tc>
                  <a:txBody>
                    <a:bodyPr/>
                    <a:lstStyle/>
                    <a:p>
                      <a:pPr algn="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0" marR="54140" marT="0" marB="0"/>
                </a:tc>
              </a:tr>
              <a:tr h="308998">
                <a:tc>
                  <a:txBody>
                    <a:bodyPr/>
                    <a:lstStyle/>
                    <a:p>
                      <a:pPr algn="just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№2 с. Варфоломеевка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0" marR="54140" marT="0" marB="0" anchor="ctr"/>
                </a:tc>
                <a:tc>
                  <a:txBody>
                    <a:bodyPr/>
                    <a:lstStyle/>
                    <a:p>
                      <a:pPr algn="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0" marR="54140" marT="0" marB="0"/>
                </a:tc>
                <a:tc>
                  <a:txBody>
                    <a:bodyPr/>
                    <a:lstStyle/>
                    <a:p>
                      <a:pPr algn="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0" marR="54140" marT="0" marB="0"/>
                </a:tc>
                <a:tc>
                  <a:txBody>
                    <a:bodyPr/>
                    <a:lstStyle/>
                    <a:p>
                      <a:pPr algn="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0" marR="54140" marT="0" marB="0"/>
                </a:tc>
                <a:tc>
                  <a:txBody>
                    <a:bodyPr/>
                    <a:lstStyle/>
                    <a:p>
                      <a:pPr algn="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0" marR="54140" marT="0" marB="0"/>
                </a:tc>
                <a:tc>
                  <a:txBody>
                    <a:bodyPr/>
                    <a:lstStyle/>
                    <a:p>
                      <a:pPr algn="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0" marR="54140" marT="0" marB="0"/>
                </a:tc>
                <a:tc>
                  <a:txBody>
                    <a:bodyPr/>
                    <a:lstStyle/>
                    <a:p>
                      <a:pPr algn="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0" marR="54140" marT="0" marB="0"/>
                </a:tc>
              </a:tr>
              <a:tr h="154499">
                <a:tc>
                  <a:txBody>
                    <a:bodyPr/>
                    <a:lstStyle/>
                    <a:p>
                      <a:pPr algn="just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0" marR="54140" marT="0" marB="0" anchor="ctr"/>
                </a:tc>
                <a:tc>
                  <a:txBody>
                    <a:bodyPr/>
                    <a:lstStyle/>
                    <a:p>
                      <a:pPr algn="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0" marR="54140" marT="0" marB="0"/>
                </a:tc>
                <a:tc>
                  <a:txBody>
                    <a:bodyPr/>
                    <a:lstStyle/>
                    <a:p>
                      <a:pPr algn="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0" marR="54140" marT="0" marB="0"/>
                </a:tc>
                <a:tc>
                  <a:txBody>
                    <a:bodyPr/>
                    <a:lstStyle/>
                    <a:p>
                      <a:pPr algn="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0" marR="54140" marT="0" marB="0"/>
                </a:tc>
                <a:tc>
                  <a:txBody>
                    <a:bodyPr/>
                    <a:lstStyle/>
                    <a:p>
                      <a:pPr algn="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0" marR="54140" marT="0" marB="0"/>
                </a:tc>
                <a:tc>
                  <a:txBody>
                    <a:bodyPr/>
                    <a:lstStyle/>
                    <a:p>
                      <a:pPr algn="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0" marR="54140" marT="0" marB="0"/>
                </a:tc>
                <a:tc>
                  <a:txBody>
                    <a:bodyPr/>
                    <a:lstStyle/>
                    <a:p>
                      <a:pPr algn="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0" marR="54140" marT="0" marB="0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531444" y="211756"/>
            <a:ext cx="7546207" cy="3946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Трудоустройство - 2024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6648" y="5775158"/>
            <a:ext cx="10520413" cy="6256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Летняя практика в ОО 5 – 8, 10 классы (июнь – август) – 10 дней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https://avatars.mds.yandex.net/i?id=5424785957ed6ccfd367c8157c5ec88cb9face17-11008180-images-thumbs&amp;n=1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43668" y="5697220"/>
            <a:ext cx="1304925" cy="1160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Picture background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116" y="5744845"/>
            <a:ext cx="1543050" cy="1113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605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-80684"/>
            <a:ext cx="12191999" cy="693868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«Школа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59" y="2027658"/>
            <a:ext cx="2238375" cy="983829"/>
          </a:xfrm>
        </p:spPr>
      </p:pic>
      <p:sp>
        <p:nvSpPr>
          <p:cNvPr id="6" name="Прямоугольник 5"/>
          <p:cNvSpPr/>
          <p:nvPr/>
        </p:nvSpPr>
        <p:spPr>
          <a:xfrm>
            <a:off x="3783107" y="2020328"/>
            <a:ext cx="5235388" cy="9838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100% школ принимают участие в реализации проекта 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59" y="3400877"/>
            <a:ext cx="2238375" cy="136862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783107" y="3593274"/>
            <a:ext cx="5235388" cy="9838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100% школ приняли участие в самодиагностике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83107" y="5009698"/>
            <a:ext cx="5235388" cy="9838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школа – базовый уровень;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школы – средний уровень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986" y="4941608"/>
            <a:ext cx="1407391" cy="140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9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7" y="0"/>
            <a:ext cx="12193057" cy="693784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728" y="0"/>
            <a:ext cx="10515600" cy="732155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целевой модели наставничества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9343793"/>
              </p:ext>
            </p:extLst>
          </p:nvPr>
        </p:nvGraphicFramePr>
        <p:xfrm>
          <a:off x="3638348" y="732155"/>
          <a:ext cx="7998597" cy="62615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1286"/>
                <a:gridCol w="513524"/>
                <a:gridCol w="579794"/>
                <a:gridCol w="775600"/>
                <a:gridCol w="775600"/>
                <a:gridCol w="862060"/>
                <a:gridCol w="862060"/>
                <a:gridCol w="792891"/>
                <a:gridCol w="792891"/>
                <a:gridCol w="792891"/>
              </a:tblGrid>
              <a:tr h="427843">
                <a:tc rowSpan="2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1530350" algn="l"/>
                          <a:tab pos="3275330" algn="l"/>
                        </a:tabLs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Образовательная</a:t>
                      </a:r>
                      <a:r>
                        <a:rPr lang="en-US" sz="1100" spc="-26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32" marR="46132" marT="0" marB="0"/>
                </a:tc>
                <a:tc gridSpan="3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Наставничество по форме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«учитель – учитель»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32" marR="4613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Наставничество по форме 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«учитель – ученик»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32" marR="4613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1245235" algn="l"/>
                          <a:tab pos="1335405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Наставничество по форме 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  <a:tabLst>
                          <a:tab pos="1245235" algn="l"/>
                          <a:tab pos="1335405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«ученик – ученик»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32" marR="4613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113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85"/>
                        </a:spcBef>
                        <a:spcAft>
                          <a:spcPts val="0"/>
                        </a:spcAft>
                        <a:tabLst>
                          <a:tab pos="3155315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наставничества по </a:t>
                      </a:r>
                      <a:r>
                        <a:rPr lang="ru-RU" sz="1200" spc="-26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форме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– учитель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32" marR="46132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наставников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приказу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32" marR="46132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молодых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32" marR="46132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наставничества по форме «Учитель – ученик»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32" marR="46132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наставников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приказу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32" marR="46132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85"/>
                        </a:spcBef>
                        <a:spcAft>
                          <a:spcPts val="0"/>
                        </a:spcAft>
                        <a:tabLst>
                          <a:tab pos="1145540" algn="l"/>
                          <a:tab pos="1415415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наставляемых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32" marR="46132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наставничества по форме «Ученик – ученик»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32" marR="46132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наставников (по приказу)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32" marR="46132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85"/>
                        </a:spcBef>
                        <a:spcAft>
                          <a:spcPts val="0"/>
                        </a:spcAft>
                        <a:tabLst>
                          <a:tab pos="2370455" algn="l"/>
                        </a:tabLst>
                      </a:pP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наставляемых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32" marR="46132" marT="0" marB="0"/>
                </a:tc>
              </a:tr>
              <a:tr h="285229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«СОШ с.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Яковлевка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32" marR="46132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32" marR="46132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32" marR="46132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720725" algn="l"/>
                        </a:tabLs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32" marR="46132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32" marR="46132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32" marR="46132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32" marR="46132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418590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32" marR="46132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32" marR="46132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32" marR="46132" marT="0" marB="0"/>
                </a:tc>
              </a:tr>
              <a:tr h="285229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Покровский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филиал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32" marR="46132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32" marR="46132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32" marR="46132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32" marR="46132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32" marR="46132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32" marR="46132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32" marR="46132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32" marR="46132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32" marR="46132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32" marR="46132" marT="0" marB="0"/>
                </a:tc>
              </a:tr>
              <a:tr h="285229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Бельцовский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филиал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32" marR="46132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32" marR="46132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32" marR="46132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205990" algn="l"/>
                        </a:tabLs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32" marR="46132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32" marR="46132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32" marR="46132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32" marR="46132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32" marR="46132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32" marR="46132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32" marR="46132" marT="0" marB="0"/>
                </a:tc>
              </a:tr>
              <a:tr h="42784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1 с.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Новосысоевка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32" marR="46132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100580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32" marR="46132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32" marR="46132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32" marR="46132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32" marR="46132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32" marR="46132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32" marR="46132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32" marR="46132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32" marR="46132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32" marR="46132" marT="0" marB="0"/>
                </a:tc>
              </a:tr>
              <a:tr h="285229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85"/>
                        </a:spcBef>
                        <a:spcAft>
                          <a:spcPts val="0"/>
                        </a:spcAft>
                        <a:tabLst>
                          <a:tab pos="2540635" algn="l"/>
                        </a:tabLst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Яблоновский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филиал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32" marR="46132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32" marR="46132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32" marR="46132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32" marR="46132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32" marR="46132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32" marR="46132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32" marR="46132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155825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32" marR="46132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32" marR="46132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137410" algn="l"/>
                        </a:tabLs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32" marR="46132" marT="0" marB="0"/>
                </a:tc>
              </a:tr>
              <a:tr h="42784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85"/>
                        </a:spcBef>
                        <a:spcAft>
                          <a:spcPts val="0"/>
                        </a:spcAft>
                        <a:tabLst>
                          <a:tab pos="2491740" algn="l"/>
                        </a:tabLs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2 с.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Новосысоевка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32" marR="46132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32" marR="46132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32" marR="46132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32" marR="46132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32" marR="46132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32" marR="46132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11455" algn="l"/>
                          <a:tab pos="306705" algn="l"/>
                          <a:tab pos="323850" algn="l"/>
                          <a:tab pos="497205" algn="l"/>
                        </a:tabLs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32" marR="46132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32" marR="46132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32" marR="46132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32" marR="46132" marT="0" marB="0"/>
                </a:tc>
              </a:tr>
              <a:tr h="570458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85"/>
                        </a:spcBef>
                        <a:spcAft>
                          <a:spcPts val="0"/>
                        </a:spcAft>
                        <a:tabLst>
                          <a:tab pos="2491740" algn="l"/>
                        </a:tabLs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1 с.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Варфоломеевка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32" marR="46132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32" marR="46132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172970" algn="l"/>
                        </a:tabLs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32" marR="46132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32" marR="46132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32" marR="46132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32" marR="46132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32" marR="46132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32" marR="46132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32" marR="46132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32" marR="46132" marT="0" marB="0"/>
                </a:tc>
              </a:tr>
              <a:tr h="570458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85"/>
                        </a:spcBef>
                        <a:spcAft>
                          <a:spcPts val="0"/>
                        </a:spcAft>
                        <a:tabLst>
                          <a:tab pos="2491740" algn="l"/>
                        </a:tabLs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с.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Варфоломеевка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32" marR="46132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32" marR="46132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172970" algn="l"/>
                        </a:tabLs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32" marR="46132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32" marR="46132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32" marR="46132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32" marR="46132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32" marR="46132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32" marR="46132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32" marR="46132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32" marR="46132" marT="0" marB="0"/>
                </a:tc>
              </a:tr>
            </a:tbl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212526225"/>
              </p:ext>
            </p:extLst>
          </p:nvPr>
        </p:nvGraphicFramePr>
        <p:xfrm>
          <a:off x="-814938" y="1553243"/>
          <a:ext cx="5486400" cy="410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306636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-80684"/>
            <a:ext cx="12191999" cy="693868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80683"/>
            <a:ext cx="10515600" cy="88750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кадрового потенциала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9523771"/>
              </p:ext>
            </p:extLst>
          </p:nvPr>
        </p:nvGraphicFramePr>
        <p:xfrm>
          <a:off x="838200" y="815789"/>
          <a:ext cx="10515600" cy="61372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4882"/>
                <a:gridCol w="3805518"/>
                <a:gridCol w="3505200"/>
              </a:tblGrid>
              <a:tr h="37651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мероприятия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участников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Примечание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педагогических работников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Учителей – 114</a:t>
                      </a:r>
                    </a:p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Педагогов доп.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образования – 12</a:t>
                      </a:r>
                    </a:p>
                    <a:p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Воспитателей - 32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Аттестация педагогических работников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высшая – 27;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первая – 59 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Курсы повышения квалификации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Академия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Минпросвещения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ГАУ ДПО ПК ИРО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оценке компетенций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ИКТ компетенции – 85;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управленческие компетенции – 9;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предметные компетенции – 78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Высокий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46</a:t>
                      </a:r>
                    </a:p>
                    <a:p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– 126</a:t>
                      </a:r>
                    </a:p>
                    <a:p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Ниже базового - 7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добровольной сертификации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93 балла,</a:t>
                      </a:r>
                    </a:p>
                    <a:p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 – 88 баллов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113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конкурсах профессионального мастерства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уровень – 18;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победителей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1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Региональный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уровень – 4;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место – 1 педагог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1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Всероссийский уровень - 5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программы «Земский учитель»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– 1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педработник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  - 3 </a:t>
                      </a:r>
                      <a:r>
                        <a:rPr lang="ru-RU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педработника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9135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141068"/>
            <a:ext cx="12191999" cy="6999068"/>
          </a:xfrm>
          <a:prstGeom prst="rect">
            <a:avLst/>
          </a:prstGeom>
        </p:spPr>
      </p:pic>
      <p:grpSp>
        <p:nvGrpSpPr>
          <p:cNvPr id="5" name="object 4"/>
          <p:cNvGrpSpPr/>
          <p:nvPr/>
        </p:nvGrpSpPr>
        <p:grpSpPr>
          <a:xfrm>
            <a:off x="1331718" y="30255"/>
            <a:ext cx="3791414" cy="792897"/>
            <a:chOff x="2318034" y="915905"/>
            <a:chExt cx="3148399" cy="658686"/>
          </a:xfrm>
        </p:grpSpPr>
        <p:pic>
          <p:nvPicPr>
            <p:cNvPr id="6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18034" y="915905"/>
              <a:ext cx="779926" cy="658686"/>
            </a:xfrm>
            <a:prstGeom prst="rect">
              <a:avLst/>
            </a:prstGeom>
          </p:spPr>
        </p:pic>
        <p:pic>
          <p:nvPicPr>
            <p:cNvPr id="7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84954" y="1110284"/>
              <a:ext cx="2281479" cy="269325"/>
            </a:xfrm>
            <a:prstGeom prst="rect">
              <a:avLst/>
            </a:prstGeom>
          </p:spPr>
        </p:pic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454" y="-56298"/>
            <a:ext cx="1148678" cy="9652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996" y="-63080"/>
            <a:ext cx="781491" cy="958884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026" y="-28695"/>
            <a:ext cx="1620221" cy="969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022" y="-47691"/>
            <a:ext cx="1757317" cy="98849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940489" y="2320831"/>
            <a:ext cx="98944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«Стратегические государственные ориентиры развития образования в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Яковлевском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муниципальном округе»</a:t>
            </a:r>
            <a:endParaRPr lang="ru-RU" sz="36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792136" y="5426015"/>
            <a:ext cx="2491215" cy="116456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199502" y="5737441"/>
            <a:ext cx="40694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августа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305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-80684"/>
            <a:ext cx="12191999" cy="6938683"/>
          </a:xfrm>
          <a:prstGeom prst="rect">
            <a:avLst/>
          </a:prstGeom>
        </p:spPr>
      </p:pic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3"/>
          <a:srcRect l="7536" t="14539" r="8123" b="4503"/>
          <a:stretch/>
        </p:blipFill>
        <p:spPr bwMode="auto">
          <a:xfrm>
            <a:off x="592428" y="218941"/>
            <a:ext cx="11243257" cy="62591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777774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514951" y="-80683"/>
            <a:ext cx="12191999" cy="693868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68328" y="308008"/>
            <a:ext cx="6987941" cy="6448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Охват дополнительным образованием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132447" y="1270534"/>
            <a:ext cx="6840352" cy="150154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количество программ – 105;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том числе МБУ ДО «ДООСЦ» - 30.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число детей, имеющих действующие зачисления – 1325;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число бюджетных зачислений – 2057;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в системе ПФДО – 7.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04774" y="3210026"/>
            <a:ext cx="2897204" cy="108765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МБУ ДО «ДООСЦ» - 747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32447" y="5179193"/>
            <a:ext cx="2897204" cy="108765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«СОШ № 2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с.Новосысоевка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- 168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07819" y="3210026"/>
            <a:ext cx="2897204" cy="108284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«СОШ №2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с.Варфоломеевка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- 72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04774" y="5179192"/>
            <a:ext cx="2897204" cy="108765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«СОШ №1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с.Варфоломеевка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- 104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154202" y="5179191"/>
            <a:ext cx="2897204" cy="108765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«СОШ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с.Яковлевка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-620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154202" y="3197994"/>
            <a:ext cx="2897204" cy="108765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«СОШ № 1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с.Новосысоевка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- 554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63" y="-80683"/>
            <a:ext cx="3504735" cy="310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469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2191999" cy="693868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7902"/>
            <a:ext cx="10515600" cy="55824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обучающихся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2927940"/>
              </p:ext>
            </p:extLst>
          </p:nvPr>
        </p:nvGraphicFramePr>
        <p:xfrm>
          <a:off x="607359" y="894046"/>
          <a:ext cx="10977282" cy="6689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04012"/>
                <a:gridCol w="1443317"/>
                <a:gridCol w="4329953"/>
              </a:tblGrid>
              <a:tr h="61651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мероприятия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участников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Примечание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651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Аттестат с отличием об основном общем образовании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МБОУ «СОШ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с.Яковлевка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– 3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«СОШ № 1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с.Новосысоевка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- 4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14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Аттестаты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отличием и медали «За особые успехи в учении»</a:t>
                      </a:r>
                      <a:endParaRPr lang="ru-RU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степени – 4;</a:t>
                      </a:r>
                      <a:endParaRPr lang="en-US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степени - 2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14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Всероссийская олимпиада школьников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, региональный этап</a:t>
                      </a:r>
                      <a:endParaRPr lang="ru-RU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место по технологии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«СОШ № 1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с.Новосысоевка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495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Всероссийский конкурс исследовательских и проектных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работ школьников «Высший пилотаж»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Tx/>
                        <a:buChar char="-"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 государства и общества – 1 призовое место;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«Химия» - 1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призовое место;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«История» – 1 призовое место»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495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VIII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Всероссийский конкурс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«История местного самоуправления моего края» в номинации «История местного самоуправления моего края от середины XVIII века до настоящего времени»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Диплом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III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степени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4954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Открытая региональная научно-практическая конференция школьников «Опыт прошлого – достижения будущего»</a:t>
                      </a: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Tx/>
                        <a:buChar char="-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Секция «Историко-краеведческая» - 2 место;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Секция «Естественно-научная» - 1 место;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515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Олимпиада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учи.ру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по математике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место 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01875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9849"/>
            <a:ext cx="12193057" cy="693784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32547" y="-79849"/>
            <a:ext cx="9124750" cy="7054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на 2024-2025 учебный год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8200" y="625642"/>
            <a:ext cx="10134600" cy="62323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кластерной сетевой модели, создание опорной школы в муниципалитете.</a:t>
            </a:r>
          </a:p>
          <a:p>
            <a:pPr marL="342900" indent="-342900" algn="just"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образования через реализацию школьной кластерной политики.</a:t>
            </a:r>
          </a:p>
          <a:p>
            <a:pPr marL="342900" indent="-342900" algn="just"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муниципального стандарта специализированных классов.</a:t>
            </a:r>
          </a:p>
          <a:p>
            <a:pPr marL="342900" indent="-342900" algn="just"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новой инфраструктуры через обновление материально-технической базы, благоустройство территорий образовательных организаций.</a:t>
            </a:r>
          </a:p>
          <a:p>
            <a:pPr marL="342900" indent="-342900" algn="just"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охвата детей дополнительным образованием  до 90 % за счет развития естественно-научного, технического и конструкторского направлений.</a:t>
            </a:r>
          </a:p>
          <a:p>
            <a:pPr marL="342900" indent="-342900" algn="just"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 качества подготовки школьников к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ВсОШ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обеспечить 100% охват ШЭ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ВсОШ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 эффективных практик сетевого взаимодействия ОО с детскими и молодёжными общественными объединениями.</a:t>
            </a:r>
          </a:p>
          <a:p>
            <a:pPr marL="342900" indent="-342900" algn="just"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Усилить работу по увековечиванию </a:t>
            </a:r>
            <a:r>
              <a:rPr lang="ru-RU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памяти  земляков, 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СВО.</a:t>
            </a:r>
          </a:p>
          <a:p>
            <a:pPr marL="342900" indent="-342900" algn="ctr">
              <a:buAutoNum type="arabicPeriod"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AutoNum type="arabicPeriod"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9926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682" y="62753"/>
            <a:ext cx="8875059" cy="458096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775447" y="3905437"/>
            <a:ext cx="10515600" cy="7382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СПАСИБО ЗА ВНИМАНИЕ!</a:t>
            </a:r>
          </a:p>
          <a:p>
            <a:pPr marL="0" indent="0" algn="ctr">
              <a:buNone/>
            </a:pPr>
            <a:endParaRPr lang="ru-RU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370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80683"/>
            <a:ext cx="12191999" cy="6938683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6529" y="866599"/>
            <a:ext cx="11689977" cy="5158077"/>
          </a:xfrm>
        </p:spPr>
        <p:txBody>
          <a:bodyPr>
            <a:normAutofit fontScale="25000" lnSpcReduction="20000"/>
          </a:bodyPr>
          <a:lstStyle/>
          <a:p>
            <a:pPr marL="0" lvl="0" indent="0" algn="just">
              <a:lnSpc>
                <a:spcPct val="120000"/>
              </a:lnSpc>
              <a:spcAft>
                <a:spcPts val="0"/>
              </a:spcAft>
              <a:buSzPts val="1200"/>
              <a:buNone/>
              <a:tabLst>
                <a:tab pos="970280" algn="l"/>
              </a:tabLst>
            </a:pPr>
            <a:r>
              <a:rPr lang="ru-RU" sz="6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ru-RU" sz="6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Задачи на 2023-2024 учебный год</a:t>
            </a:r>
          </a:p>
          <a:p>
            <a:pPr lvl="0" algn="just">
              <a:lnSpc>
                <a:spcPct val="120000"/>
              </a:lnSpc>
              <a:spcAft>
                <a:spcPts val="0"/>
              </a:spcAft>
              <a:buSzPts val="1200"/>
              <a:tabLst>
                <a:tab pos="970280" algn="l"/>
              </a:tabLst>
            </a:pPr>
            <a:r>
              <a:rPr lang="ru-RU" sz="5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Региональные:</a:t>
            </a:r>
          </a:p>
          <a:p>
            <a:pPr marL="0" lvl="0" indent="0" algn="just">
              <a:lnSpc>
                <a:spcPct val="120000"/>
              </a:lnSpc>
              <a:spcAft>
                <a:spcPts val="0"/>
              </a:spcAft>
              <a:buSzPts val="1200"/>
              <a:buNone/>
              <a:tabLst>
                <a:tab pos="970280" algn="l"/>
              </a:tabLst>
            </a:pPr>
            <a:r>
              <a:rPr lang="ru-RU" sz="5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5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56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ля муниципалитетов: </a:t>
            </a:r>
            <a:r>
              <a:rPr lang="ru-RU" sz="5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провести анализ и корректировку программы развития муниципалитета для достижения поставленной цели;</a:t>
            </a:r>
          </a:p>
          <a:p>
            <a:pPr lvl="0" algn="just">
              <a:lnSpc>
                <a:spcPct val="120000"/>
              </a:lnSpc>
              <a:spcAft>
                <a:spcPts val="0"/>
              </a:spcAft>
              <a:buSzPts val="1200"/>
              <a:buFontTx/>
              <a:buChar char="-"/>
              <a:tabLst>
                <a:tab pos="970280" algn="l"/>
              </a:tabLst>
            </a:pPr>
            <a:r>
              <a:rPr lang="ru-RU" sz="56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для образовательных организаций: </a:t>
            </a:r>
            <a:r>
              <a:rPr lang="ru-RU" sz="5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провести анализ и корректировку программы развития по всем направлениям для достижения поставленной цели;</a:t>
            </a:r>
          </a:p>
          <a:p>
            <a:pPr lvl="0" algn="just">
              <a:lnSpc>
                <a:spcPct val="120000"/>
              </a:lnSpc>
              <a:spcAft>
                <a:spcPts val="0"/>
              </a:spcAft>
              <a:buSzPts val="1200"/>
              <a:tabLst>
                <a:tab pos="970280" algn="l"/>
              </a:tabLst>
            </a:pPr>
            <a:r>
              <a:rPr lang="ru-RU" sz="5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Муниципальные:</a:t>
            </a:r>
          </a:p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SzPts val="1200"/>
              <a:buFont typeface="Times New Roman" panose="02020603050405020304" pitchFamily="18" charset="0"/>
              <a:buChar char="-"/>
              <a:tabLst>
                <a:tab pos="970280" algn="l"/>
              </a:tabLst>
            </a:pPr>
            <a:r>
              <a:rPr lang="ru-RU" sz="56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кадрового потенциала: </a:t>
            </a:r>
          </a:p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SzPts val="1200"/>
              <a:buFont typeface="Times New Roman" panose="02020603050405020304" pitchFamily="18" charset="0"/>
              <a:buChar char="-"/>
              <a:tabLst>
                <a:tab pos="970280" algn="l"/>
              </a:tabLst>
            </a:pPr>
            <a:r>
              <a:rPr lang="ru-RU" sz="5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разработка</a:t>
            </a:r>
            <a:r>
              <a:rPr lang="ru-RU" sz="5600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5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системы</a:t>
            </a:r>
            <a:r>
              <a:rPr lang="ru-RU" sz="56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5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формирования</a:t>
            </a:r>
            <a:r>
              <a:rPr lang="ru-RU" sz="5600" spc="-1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5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кадрового</a:t>
            </a:r>
            <a:r>
              <a:rPr lang="ru-RU" sz="56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5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резерва;</a:t>
            </a:r>
          </a:p>
          <a:p>
            <a:pPr marL="342900" marR="438150" lvl="0" indent="-342900" algn="just">
              <a:lnSpc>
                <a:spcPct val="120000"/>
              </a:lnSpc>
              <a:spcAft>
                <a:spcPts val="0"/>
              </a:spcAft>
              <a:buSzPts val="1200"/>
              <a:buFont typeface="Times New Roman" panose="02020603050405020304" pitchFamily="18" charset="0"/>
              <a:buChar char="-"/>
            </a:pPr>
            <a:r>
              <a:rPr lang="ru-RU" sz="5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</a:t>
            </a:r>
            <a:r>
              <a:rPr lang="ru-RU" sz="56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5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системы</a:t>
            </a:r>
            <a:r>
              <a:rPr lang="ru-RU" sz="56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5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работы</a:t>
            </a:r>
            <a:r>
              <a:rPr lang="ru-RU" sz="56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5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56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5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руководителями</a:t>
            </a:r>
            <a:r>
              <a:rPr lang="ru-RU" sz="56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5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общеобразовательных</a:t>
            </a:r>
            <a:r>
              <a:rPr lang="ru-RU" sz="56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5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организаций</a:t>
            </a:r>
            <a:r>
              <a:rPr lang="ru-RU" sz="56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5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ru-RU" sz="56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5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развитию</a:t>
            </a:r>
            <a:r>
              <a:rPr lang="ru-RU" sz="56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5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внутришкольных</a:t>
            </a:r>
            <a:r>
              <a:rPr lang="ru-RU" sz="56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5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механизмов</a:t>
            </a:r>
            <a:r>
              <a:rPr lang="ru-RU" sz="56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5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управления</a:t>
            </a:r>
            <a:r>
              <a:rPr lang="ru-RU" sz="56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5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качеством</a:t>
            </a:r>
            <a:r>
              <a:rPr lang="ru-RU" sz="56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5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образования;</a:t>
            </a:r>
          </a:p>
          <a:p>
            <a:pPr marL="342900" marR="436245" lvl="0" indent="-342900" algn="just">
              <a:lnSpc>
                <a:spcPct val="120000"/>
              </a:lnSpc>
              <a:spcAft>
                <a:spcPts val="0"/>
              </a:spcAft>
              <a:buSzPts val="1200"/>
              <a:buFont typeface="Times New Roman" panose="02020603050405020304" pitchFamily="18" charset="0"/>
              <a:buChar char="-"/>
              <a:tabLst>
                <a:tab pos="988695" algn="l"/>
              </a:tabLst>
            </a:pPr>
            <a:r>
              <a:rPr lang="ru-RU" sz="5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сопровождение педагогов от профессиональной</a:t>
            </a:r>
            <a:r>
              <a:rPr lang="ru-RU" sz="56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5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подготовки</a:t>
            </a:r>
            <a:r>
              <a:rPr lang="ru-RU" sz="5600" spc="-4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5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5600" spc="-3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5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развития</a:t>
            </a:r>
            <a:r>
              <a:rPr lang="ru-RU" sz="5600" spc="-4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5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компетентностей</a:t>
            </a:r>
            <a:r>
              <a:rPr lang="ru-RU" sz="5600" spc="-4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5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ru-RU" sz="5600" spc="-4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5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личностно-профессионального</a:t>
            </a:r>
            <a:r>
              <a:rPr lang="ru-RU" sz="5600" spc="-4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5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роста</a:t>
            </a:r>
            <a:r>
              <a:rPr lang="ru-RU" sz="5600" spc="-4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5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педагогов;</a:t>
            </a:r>
          </a:p>
          <a:p>
            <a:pPr marL="342900" marR="437515" lvl="0" indent="-342900" algn="just">
              <a:lnSpc>
                <a:spcPct val="120000"/>
              </a:lnSpc>
              <a:spcAft>
                <a:spcPts val="0"/>
              </a:spcAft>
              <a:buSzPts val="1200"/>
              <a:buFont typeface="Times New Roman" panose="02020603050405020304" pitchFamily="18" charset="0"/>
              <a:buChar char="-"/>
              <a:tabLst>
                <a:tab pos="989965" algn="l"/>
              </a:tabLst>
            </a:pPr>
            <a:r>
              <a:rPr lang="ru-RU" sz="5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выявление, продвижение и</a:t>
            </a:r>
            <a:r>
              <a:rPr lang="ru-RU" sz="56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5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распространение эффективных педагогических и управленческих</a:t>
            </a:r>
            <a:r>
              <a:rPr lang="ru-RU" sz="56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5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практик, в том числе через развитие профессиональных</a:t>
            </a:r>
            <a:r>
              <a:rPr lang="ru-RU" sz="56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5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сообществ</a:t>
            </a:r>
            <a:r>
              <a:rPr lang="ru-RU" sz="56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5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педагогов;</a:t>
            </a:r>
          </a:p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SzPts val="1200"/>
              <a:buFont typeface="Times New Roman" panose="02020603050405020304" pitchFamily="18" charset="0"/>
              <a:buChar char="-"/>
              <a:tabLst>
                <a:tab pos="970280" algn="l"/>
              </a:tabLst>
            </a:pPr>
            <a:r>
              <a:rPr lang="ru-RU" sz="5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распространение</a:t>
            </a:r>
            <a:r>
              <a:rPr lang="ru-RU" sz="56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5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успешных</a:t>
            </a:r>
            <a:r>
              <a:rPr lang="ru-RU" sz="5600" spc="-1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5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практик</a:t>
            </a:r>
            <a:r>
              <a:rPr lang="ru-RU" sz="5600" spc="-2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5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региональной</a:t>
            </a:r>
            <a:r>
              <a:rPr lang="ru-RU" sz="5600" spc="-2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5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модели</a:t>
            </a:r>
            <a:r>
              <a:rPr lang="ru-RU" sz="5600" spc="-3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5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наставничества;</a:t>
            </a:r>
          </a:p>
          <a:p>
            <a:pPr marL="342900" marR="436880" lvl="0" indent="-342900" algn="just">
              <a:lnSpc>
                <a:spcPct val="120000"/>
              </a:lnSpc>
              <a:spcAft>
                <a:spcPts val="0"/>
              </a:spcAft>
              <a:buSzPts val="1200"/>
              <a:buFont typeface="Times New Roman" panose="02020603050405020304" pitchFamily="18" charset="0"/>
              <a:buChar char="-"/>
              <a:tabLst>
                <a:tab pos="1073785" algn="l"/>
              </a:tabLst>
            </a:pPr>
            <a:r>
              <a:rPr lang="ru-RU" sz="5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</a:t>
            </a:r>
            <a:r>
              <a:rPr lang="ru-RU" sz="56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5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консультационно-методической</a:t>
            </a:r>
            <a:r>
              <a:rPr lang="ru-RU" sz="56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5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поддержки</a:t>
            </a:r>
            <a:r>
              <a:rPr lang="ru-RU" sz="56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5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школ</a:t>
            </a:r>
            <a:r>
              <a:rPr lang="ru-RU" sz="56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5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56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5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низкими</a:t>
            </a:r>
            <a:r>
              <a:rPr lang="ru-RU" sz="56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5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образовательными</a:t>
            </a:r>
            <a:r>
              <a:rPr lang="ru-RU" sz="5600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5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результатами;</a:t>
            </a:r>
          </a:p>
          <a:p>
            <a:pPr marL="342900" marR="435610" lvl="0" indent="-342900" algn="just">
              <a:lnSpc>
                <a:spcPct val="120000"/>
              </a:lnSpc>
              <a:spcAft>
                <a:spcPts val="0"/>
              </a:spcAft>
              <a:buSzPts val="1200"/>
              <a:buFont typeface="Times New Roman" panose="02020603050405020304" pitchFamily="18" charset="0"/>
              <a:buChar char="-"/>
              <a:tabLst>
                <a:tab pos="997585" algn="l"/>
              </a:tabLst>
            </a:pPr>
            <a:r>
              <a:rPr lang="ru-RU" sz="5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консультационно-методической поддержки школ, на базе которых</a:t>
            </a:r>
            <a:r>
              <a:rPr lang="ru-RU" sz="56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5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созданы</a:t>
            </a:r>
            <a:r>
              <a:rPr lang="ru-RU" sz="5600" spc="-1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5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Центры</a:t>
            </a:r>
            <a:r>
              <a:rPr lang="ru-RU" sz="5600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5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естественно-научного</a:t>
            </a:r>
            <a:r>
              <a:rPr lang="ru-RU" sz="5600" spc="-1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5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5600" spc="-1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5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технологического</a:t>
            </a:r>
            <a:r>
              <a:rPr lang="ru-RU" sz="5600" spc="-1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5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образования</a:t>
            </a:r>
            <a:r>
              <a:rPr lang="ru-RU" sz="56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5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«Точка</a:t>
            </a:r>
            <a:r>
              <a:rPr lang="ru-RU" sz="5600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5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роста»;</a:t>
            </a:r>
          </a:p>
          <a:p>
            <a:pPr marL="342900" marR="436245" indent="-342900" algn="just">
              <a:lnSpc>
                <a:spcPct val="120000"/>
              </a:lnSpc>
              <a:buSzPts val="1200"/>
              <a:buFont typeface="Times New Roman" panose="02020603050405020304" pitchFamily="18" charset="0"/>
              <a:buChar char="-"/>
              <a:tabLst>
                <a:tab pos="979805" algn="l"/>
              </a:tabLst>
            </a:pPr>
            <a:r>
              <a:rPr lang="ru-RU" sz="5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реализация</a:t>
            </a:r>
            <a:r>
              <a:rPr lang="ru-RU" sz="5600" spc="-2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5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кластерной</a:t>
            </a:r>
            <a:r>
              <a:rPr lang="ru-RU" sz="5600" spc="-1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5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политики</a:t>
            </a:r>
            <a:r>
              <a:rPr lang="ru-RU" sz="56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5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5600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5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системе</a:t>
            </a:r>
            <a:r>
              <a:rPr lang="ru-RU" sz="5600" spc="-2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5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образования</a:t>
            </a:r>
            <a:r>
              <a:rPr lang="ru-RU" sz="5600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5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Яковлевского муниципального округа;</a:t>
            </a:r>
            <a:endParaRPr lang="ru-RU" sz="5600" dirty="0" smtClean="0"/>
          </a:p>
          <a:p>
            <a:pPr marL="342900" marR="436245" lvl="0" indent="-342900" algn="just">
              <a:lnSpc>
                <a:spcPct val="120000"/>
              </a:lnSpc>
              <a:spcAft>
                <a:spcPts val="0"/>
              </a:spcAft>
              <a:buSzPts val="1200"/>
              <a:buFont typeface="Times New Roman" panose="02020603050405020304" pitchFamily="18" charset="0"/>
              <a:buChar char="-"/>
              <a:tabLst>
                <a:tab pos="979805" algn="l"/>
              </a:tabLst>
            </a:pPr>
            <a:r>
              <a:rPr lang="ru-RU" sz="5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повышение качества подготовки обучающихся к ГИА – 9, ГИА – 11, в том числе</a:t>
            </a:r>
            <a:r>
              <a:rPr lang="ru-RU" sz="56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5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обучающихся</a:t>
            </a:r>
            <a:r>
              <a:rPr lang="ru-RU" sz="56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5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«группы риска».</a:t>
            </a:r>
          </a:p>
          <a:p>
            <a:endParaRPr lang="ru-RU" sz="43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71718" y="3918"/>
            <a:ext cx="118961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  <a:buSzPts val="1200"/>
              <a:tabLst>
                <a:tab pos="970280" algn="l"/>
              </a:tabLst>
            </a:pP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Цель: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Полное и гармоничное встраивание в национальную суверенную систему образования 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2558" y="95634"/>
            <a:ext cx="11577918" cy="7709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03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422456"/>
            <a:ext cx="12327558" cy="73241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5941" y="-40664"/>
            <a:ext cx="4791636" cy="755463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Финансы 2024-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725" y="755884"/>
            <a:ext cx="1205753" cy="120575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537861" y="931813"/>
            <a:ext cx="2429435" cy="9054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Закуплено 4944 учебников на сумму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3 693 242,85 руб.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422" y="1840414"/>
            <a:ext cx="1515035" cy="151503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9537861" y="2204652"/>
            <a:ext cx="2495708" cy="9054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Оснащено 6 кабинетов ОБЗР на сумму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6 287 794, 46 руб.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422" y="3390800"/>
            <a:ext cx="1545290" cy="86986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9604134" y="3355449"/>
            <a:ext cx="2429435" cy="9054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Оформлены школьные пространства в 5 школах на сумму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5 496 350, 0 руб.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67184" y="24456"/>
            <a:ext cx="35260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r>
              <a:rPr lang="ru-RU" sz="3200" dirty="0">
                <a:solidFill>
                  <a:srgbClr val="0A0A0A"/>
                </a:solidFill>
                <a:latin typeface="Times New Roman" panose="02020603050405020304" pitchFamily="18" charset="0"/>
              </a:rPr>
              <a:t>516 875 002,21 </a:t>
            </a:r>
            <a:r>
              <a:rPr lang="ru-RU" sz="3200" dirty="0" err="1">
                <a:solidFill>
                  <a:srgbClr val="0A0A0A"/>
                </a:solidFill>
                <a:latin typeface="Times New Roman" panose="02020603050405020304" pitchFamily="18" charset="0"/>
              </a:rPr>
              <a:t>руб</a:t>
            </a:r>
            <a:endParaRPr lang="ru-RU" sz="3200" dirty="0">
              <a:solidFill>
                <a:srgbClr val="0A0A0A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106021"/>
              </p:ext>
            </p:extLst>
          </p:nvPr>
        </p:nvGraphicFramePr>
        <p:xfrm>
          <a:off x="22361" y="801007"/>
          <a:ext cx="7907059" cy="1010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10059"/>
                <a:gridCol w="2463605"/>
                <a:gridCol w="243339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бюджет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Краевой бюджет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latin typeface="Times New Roman" panose="02020603050405020304" pitchFamily="18" charset="0"/>
                        </a:rPr>
                        <a:t>34</a:t>
                      </a:r>
                      <a:r>
                        <a:rPr lang="ru-RU" sz="3600" b="1" baseline="0" dirty="0" smtClean="0">
                          <a:latin typeface="Times New Roman" panose="02020603050405020304" pitchFamily="18" charset="0"/>
                        </a:rPr>
                        <a:t> 971 926,15</a:t>
                      </a:r>
                      <a:endParaRPr lang="ru-RU" sz="3600" b="1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anose="02020603050405020304" pitchFamily="18" charset="0"/>
                        </a:rPr>
                        <a:t>282 817 133,00</a:t>
                      </a:r>
                      <a:endParaRPr lang="ru-RU" sz="2800" b="1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anose="02020603050405020304" pitchFamily="18" charset="0"/>
                        </a:rPr>
                        <a:t>199 085 943,06</a:t>
                      </a:r>
                      <a:endParaRPr lang="ru-RU" sz="2800" b="1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8" name="Прямая со стрелкой 17"/>
          <p:cNvCxnSpPr/>
          <p:nvPr/>
        </p:nvCxnSpPr>
        <p:spPr>
          <a:xfrm>
            <a:off x="1043537" y="1867622"/>
            <a:ext cx="9625" cy="413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1154" y="2259308"/>
            <a:ext cx="2369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Выплаты за классное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1043537" y="2829911"/>
            <a:ext cx="0" cy="5603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05878" y="3337335"/>
            <a:ext cx="24544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 плата советников по воспитанию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1072412" y="4146869"/>
            <a:ext cx="0" cy="519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4406" y="4666633"/>
            <a:ext cx="2184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 1-4 классы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1076420" y="4986938"/>
            <a:ext cx="9625" cy="3003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12681" y="5241786"/>
            <a:ext cx="2380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Капитальный ремонт спортивных залов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Прямая со стрелкой 35"/>
          <p:cNvCxnSpPr/>
          <p:nvPr/>
        </p:nvCxnSpPr>
        <p:spPr>
          <a:xfrm>
            <a:off x="4065352" y="1837248"/>
            <a:ext cx="0" cy="413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896865" y="2151368"/>
            <a:ext cx="26084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 плата педагогических работников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Прямая со стрелкой 38"/>
          <p:cNvCxnSpPr/>
          <p:nvPr/>
        </p:nvCxnSpPr>
        <p:spPr>
          <a:xfrm>
            <a:off x="4039400" y="3008503"/>
            <a:ext cx="0" cy="3469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884995" y="3182426"/>
            <a:ext cx="2523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выплаты педагогическим работникам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4039400" y="3988633"/>
            <a:ext cx="0" cy="3657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821334" y="4294935"/>
            <a:ext cx="2300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расходы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Прямая со стрелкой 44"/>
          <p:cNvCxnSpPr/>
          <p:nvPr/>
        </p:nvCxnSpPr>
        <p:spPr>
          <a:xfrm>
            <a:off x="4039400" y="4579959"/>
            <a:ext cx="0" cy="3738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892816" y="4901568"/>
            <a:ext cx="223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</a:t>
            </a:r>
            <a:r>
              <a:rPr lang="ru-RU" dirty="0" smtClean="0"/>
              <a:t> </a:t>
            </a:r>
            <a:r>
              <a:rPr lang="ru-RU" dirty="0" smtClean="0">
                <a:latin typeface="Times New Roman" panose="02020603050405020304" pitchFamily="18" charset="0"/>
              </a:rPr>
              <a:t>5-11 классы</a:t>
            </a:r>
            <a:endParaRPr lang="ru-RU" dirty="0">
              <a:latin typeface="Times New Roman" panose="02020603050405020304" pitchFamily="18" charset="0"/>
            </a:endParaRPr>
          </a:p>
        </p:txBody>
      </p:sp>
      <p:cxnSp>
        <p:nvCxnSpPr>
          <p:cNvPr id="48" name="Прямая со стрелкой 47"/>
          <p:cNvCxnSpPr/>
          <p:nvPr/>
        </p:nvCxnSpPr>
        <p:spPr>
          <a:xfrm>
            <a:off x="4044213" y="5158727"/>
            <a:ext cx="0" cy="2853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884995" y="5354484"/>
            <a:ext cx="2073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Летний</a:t>
            </a:r>
            <a:r>
              <a:rPr lang="ru-RU" dirty="0" smtClean="0"/>
              <a:t> </a:t>
            </a:r>
            <a:r>
              <a:rPr lang="ru-RU" dirty="0" smtClean="0">
                <a:latin typeface="Times New Roman" panose="02020603050405020304" pitchFamily="18" charset="0"/>
              </a:rPr>
              <a:t>отдых</a:t>
            </a:r>
            <a:endParaRPr lang="ru-RU" dirty="0">
              <a:latin typeface="Times New Roman" panose="02020603050405020304" pitchFamily="18" charset="0"/>
            </a:endParaRPr>
          </a:p>
        </p:txBody>
      </p:sp>
      <p:cxnSp>
        <p:nvCxnSpPr>
          <p:cNvPr id="53" name="Прямая со стрелкой 52"/>
          <p:cNvCxnSpPr/>
          <p:nvPr/>
        </p:nvCxnSpPr>
        <p:spPr>
          <a:xfrm>
            <a:off x="4024820" y="5626108"/>
            <a:ext cx="9625" cy="3231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2935941" y="5857348"/>
            <a:ext cx="26550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Компенсация</a:t>
            </a:r>
            <a:r>
              <a:rPr lang="ru-RU" dirty="0" smtClean="0"/>
              <a:t> </a:t>
            </a:r>
            <a:r>
              <a:rPr lang="ru-RU" dirty="0" smtClean="0">
                <a:latin typeface="Times New Roman" panose="02020603050405020304" pitchFamily="18" charset="0"/>
              </a:rPr>
              <a:t>родительской платы (детский сад)</a:t>
            </a:r>
            <a:endParaRPr lang="ru-RU" dirty="0">
              <a:latin typeface="Times New Roman" panose="02020603050405020304" pitchFamily="18" charset="0"/>
            </a:endParaRPr>
          </a:p>
        </p:txBody>
      </p:sp>
      <p:cxnSp>
        <p:nvCxnSpPr>
          <p:cNvPr id="57" name="Прямая со стрелкой 56"/>
          <p:cNvCxnSpPr/>
          <p:nvPr/>
        </p:nvCxnSpPr>
        <p:spPr>
          <a:xfrm>
            <a:off x="6489464" y="1819880"/>
            <a:ext cx="6621" cy="3530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5408643" y="2051921"/>
            <a:ext cx="2337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</a:t>
            </a:r>
            <a:r>
              <a:rPr lang="ru-RU" dirty="0" smtClean="0"/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плата работников ОО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0" name="Прямая со стрелкой 59"/>
          <p:cNvCxnSpPr/>
          <p:nvPr/>
        </p:nvCxnSpPr>
        <p:spPr>
          <a:xfrm>
            <a:off x="6496085" y="2634820"/>
            <a:ext cx="0" cy="3736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5479970" y="2940284"/>
            <a:ext cx="1971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Льготное</a:t>
            </a:r>
            <a:r>
              <a:rPr lang="ru-RU" dirty="0" smtClean="0"/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3" name="Прямая со стрелкой 62"/>
          <p:cNvCxnSpPr/>
          <p:nvPr/>
        </p:nvCxnSpPr>
        <p:spPr>
          <a:xfrm>
            <a:off x="6496085" y="3239615"/>
            <a:ext cx="0" cy="2867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5455564" y="3483521"/>
            <a:ext cx="2081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  <a:r>
              <a:rPr lang="ru-RU" dirty="0" smtClean="0"/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ПБ и антитеррору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6" name="Прямая со стрелкой 65"/>
          <p:cNvCxnSpPr/>
          <p:nvPr/>
        </p:nvCxnSpPr>
        <p:spPr>
          <a:xfrm flipH="1">
            <a:off x="6503495" y="4049904"/>
            <a:ext cx="1372" cy="317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5505311" y="4326903"/>
            <a:ext cx="1971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Доступная среда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1" name="Прямая со стрелкой 70"/>
          <p:cNvCxnSpPr/>
          <p:nvPr/>
        </p:nvCxnSpPr>
        <p:spPr>
          <a:xfrm>
            <a:off x="6515295" y="4634155"/>
            <a:ext cx="0" cy="2397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5524122" y="4834513"/>
            <a:ext cx="2030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Трудоустройство детей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4" name="Прямая со стрелкой 73"/>
          <p:cNvCxnSpPr/>
          <p:nvPr/>
        </p:nvCxnSpPr>
        <p:spPr>
          <a:xfrm>
            <a:off x="6518317" y="5336298"/>
            <a:ext cx="0" cy="2432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5517132" y="5626108"/>
            <a:ext cx="1971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</a:rPr>
              <a:t>Текущие ремонты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r>
              <a:rPr lang="ru-RU" dirty="0" smtClean="0">
                <a:latin typeface="Times New Roman" panose="02020603050405020304" pitchFamily="18" charset="0"/>
              </a:rPr>
              <a:t> МТБ</a:t>
            </a:r>
            <a:endParaRPr lang="ru-RU" dirty="0">
              <a:latin typeface="Times New Roman" panose="02020603050405020304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9604134" y="4553696"/>
            <a:ext cx="2429435" cy="80021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Капитальный ремонт спортивных залов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5 208 831,35 руб.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2" name="Рисунок 8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254" y="4389347"/>
            <a:ext cx="1419022" cy="1236761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36254" y="5699862"/>
            <a:ext cx="1438457" cy="1077611"/>
          </a:xfrm>
          <a:prstGeom prst="rect">
            <a:avLst/>
          </a:prstGeom>
        </p:spPr>
      </p:pic>
      <p:sp>
        <p:nvSpPr>
          <p:cNvPr id="84" name="TextBox 83"/>
          <p:cNvSpPr txBox="1"/>
          <p:nvPr/>
        </p:nvSpPr>
        <p:spPr>
          <a:xfrm>
            <a:off x="9596430" y="5844604"/>
            <a:ext cx="2430220" cy="80021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территории МБОУ СОШ   с. Яковлевка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1 647 717,76 руб.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63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2191999" cy="693868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7176" y="50835"/>
            <a:ext cx="4369960" cy="65685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ject 10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93608" y="1800036"/>
            <a:ext cx="681318" cy="986118"/>
          </a:xfrm>
          <a:prstGeom prst="rect">
            <a:avLst/>
          </a:prstGeom>
        </p:spPr>
      </p:pic>
      <p:pic>
        <p:nvPicPr>
          <p:cNvPr id="6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4477" y="3003672"/>
            <a:ext cx="917222" cy="8624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84" y="823194"/>
            <a:ext cx="950259" cy="95025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728420" y="707686"/>
            <a:ext cx="3498097" cy="10923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школ, 3 филиала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детских сада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учреждение дополнительного образования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28421" y="2029001"/>
            <a:ext cx="3292668" cy="6275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6 школах открыты Центры образования «Точка роста»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11" y="4130210"/>
            <a:ext cx="1371269" cy="125456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794401" y="4360786"/>
            <a:ext cx="3267636" cy="8202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школы оснащены цифровой лабораторией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50" y="5506786"/>
            <a:ext cx="949734" cy="92124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794401" y="5607757"/>
            <a:ext cx="3267636" cy="8202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школы оснащены цифровым образовательным контентом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140" y="164250"/>
            <a:ext cx="914398" cy="91439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7288307" y="1367614"/>
            <a:ext cx="3191436" cy="6006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100% школ открыты школьные хоры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070" y="1306052"/>
            <a:ext cx="970125" cy="970125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7288307" y="298182"/>
            <a:ext cx="3191436" cy="6006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100% школ открыты школьные театры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731" y="2342765"/>
            <a:ext cx="1205087" cy="1205087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7325767" y="2621914"/>
            <a:ext cx="3191436" cy="6006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80% школ открыты школьные музеи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94401" y="3222549"/>
            <a:ext cx="3267636" cy="6006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 школах отремонтированы спортивные залы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068" y="3547852"/>
            <a:ext cx="1101170" cy="1108753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7358747" y="3789532"/>
            <a:ext cx="3191436" cy="6006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100% школ открыты школьные спортивные клубы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731" y="5803952"/>
            <a:ext cx="1971675" cy="731628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8089660" y="4656605"/>
            <a:ext cx="3191436" cy="18789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100% педагогических работников заведены во ФГИС «Моя школа» и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Сферум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098" y="4811969"/>
            <a:ext cx="843110" cy="85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9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80683"/>
            <a:ext cx="12191999" cy="693868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0284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«Повышение качества образования»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83680" y="2067806"/>
            <a:ext cx="5091763" cy="9838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20.09.2023   -    1470 чел.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83679" y="3260912"/>
            <a:ext cx="5091763" cy="9838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25.05.2024   -  1455 чел.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83678" y="4629752"/>
            <a:ext cx="5409399" cy="20213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Успевает по итогам года – 1448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Переведены условно – 6 чел.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Оставлен на повторный курс обучения – 1 чел.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288758" y="2067805"/>
            <a:ext cx="5778363" cy="4448497"/>
          </a:xfrm>
        </p:spPr>
        <p:txBody>
          <a:bodyPr>
            <a:normAutofit fontScale="92500" lnSpcReduction="10000"/>
          </a:bodyPr>
          <a:lstStyle/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Успеваемость – 99,5 %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образования – 34,2 %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Успевает на «5»  - 64 чел.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Успевает на «4» и «5» – 491 чел.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Успевает с одной «4» – 8 чел.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Успевает с одной «3» – 31 чел.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учебных программ – 100 %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6149" y="1500645"/>
            <a:ext cx="3999501" cy="199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509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7026441" cy="6938683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1683158"/>
              </p:ext>
            </p:extLst>
          </p:nvPr>
        </p:nvGraphicFramePr>
        <p:xfrm>
          <a:off x="582705" y="3469341"/>
          <a:ext cx="6732495" cy="2949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65457798"/>
              </p:ext>
            </p:extLst>
          </p:nvPr>
        </p:nvGraphicFramePr>
        <p:xfrm>
          <a:off x="5836023" y="268941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82705" y="3469341"/>
            <a:ext cx="7135906" cy="32541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549152" y="143435"/>
            <a:ext cx="6400800" cy="354105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57" y="-54213"/>
            <a:ext cx="12193057" cy="6937849"/>
          </a:xfrm>
          <a:prstGeom prst="rect">
            <a:avLst/>
          </a:prstGeom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262965" y="-404260"/>
            <a:ext cx="6651057" cy="700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ВПР,  4 классы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751737"/>
              </p:ext>
            </p:extLst>
          </p:nvPr>
        </p:nvGraphicFramePr>
        <p:xfrm>
          <a:off x="582705" y="439269"/>
          <a:ext cx="10741791" cy="6347247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2427595"/>
                <a:gridCol w="2078549"/>
                <a:gridCol w="2078549"/>
                <a:gridCol w="2078549"/>
                <a:gridCol w="2078549"/>
              </a:tblGrid>
              <a:tr h="339413"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язык»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4698" marR="3469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53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Группы участники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4698" marR="34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4698" marR="34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4698" marR="34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4698" marR="34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4698" marR="34698" marT="0" marB="0"/>
                </a:tc>
              </a:tr>
              <a:tr h="4853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Приморский край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4698" marR="34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6,46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4698" marR="34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32,95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4698" marR="34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44,84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4698" marR="34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15,74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4698" marR="34698" marT="0" marB="0"/>
                </a:tc>
              </a:tr>
              <a:tr h="7280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Яковлевский муниципальный округ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4698" marR="34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10,45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4698" marR="34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30,6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4698" marR="34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43,28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4698" marR="34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15,67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4698" marR="34698" marT="0" marB="0"/>
                </a:tc>
              </a:tr>
              <a:tr h="424234"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«Математика»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4698" marR="3469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53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Группы участники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4698" marR="34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4698" marR="34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4698" marR="34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4698" marR="34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4698" marR="34698" marT="0" marB="0"/>
                </a:tc>
              </a:tr>
              <a:tr h="4853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Приморский край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4698" marR="34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3,19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4698" marR="34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23,7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4698" marR="34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45,88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4698" marR="34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27,24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4698" marR="34698" marT="0" marB="0"/>
                </a:tc>
              </a:tr>
              <a:tr h="7280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Яковлевский муниципальный округ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4698" marR="34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3,85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4698" marR="34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27,69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4698" marR="34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4698" marR="34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28,46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4698" marR="34698" marT="0" marB="0"/>
                </a:tc>
              </a:tr>
              <a:tr h="424234"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«Окружающий мир»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4698" marR="3469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53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Группы участники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4698" marR="34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4698" marR="34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4698" marR="34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4698" marR="34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4698" marR="34698" marT="0" marB="0"/>
                </a:tc>
              </a:tr>
              <a:tr h="4853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Приморский край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4698" marR="34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1,12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4698" marR="34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21,54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4698" marR="34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56,58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4698" marR="34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20,76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4698" marR="34698" marT="0" marB="0"/>
                </a:tc>
              </a:tr>
              <a:tr h="7280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Яковлевский муниципальный округ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4698" marR="34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4698" marR="34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24,82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4698" marR="34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54,74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4698" marR="34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20,44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4698" marR="3469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8210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7026441" cy="6938683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1683158"/>
              </p:ext>
            </p:extLst>
          </p:nvPr>
        </p:nvGraphicFramePr>
        <p:xfrm>
          <a:off x="582705" y="3469341"/>
          <a:ext cx="6732495" cy="2949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65457798"/>
              </p:ext>
            </p:extLst>
          </p:nvPr>
        </p:nvGraphicFramePr>
        <p:xfrm>
          <a:off x="5836023" y="268941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82705" y="3469341"/>
            <a:ext cx="7135906" cy="32541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549152" y="143435"/>
            <a:ext cx="6400800" cy="354105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57" y="0"/>
            <a:ext cx="12193057" cy="6937849"/>
          </a:xfrm>
          <a:prstGeom prst="rect">
            <a:avLst/>
          </a:prstGeom>
        </p:spPr>
      </p:pic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793157398"/>
              </p:ext>
            </p:extLst>
          </p:nvPr>
        </p:nvGraphicFramePr>
        <p:xfrm>
          <a:off x="231006" y="143435"/>
          <a:ext cx="11761883" cy="6580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27166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7026441" cy="6938683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1683158"/>
              </p:ext>
            </p:extLst>
          </p:nvPr>
        </p:nvGraphicFramePr>
        <p:xfrm>
          <a:off x="582705" y="3469341"/>
          <a:ext cx="6732495" cy="2949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65457798"/>
              </p:ext>
            </p:extLst>
          </p:nvPr>
        </p:nvGraphicFramePr>
        <p:xfrm>
          <a:off x="5836023" y="268941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82705" y="3469341"/>
            <a:ext cx="7135906" cy="32541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549152" y="143435"/>
            <a:ext cx="6400800" cy="354105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29" y="-39925"/>
            <a:ext cx="12193057" cy="6937849"/>
          </a:xfrm>
          <a:prstGeom prst="rect">
            <a:avLst/>
          </a:prstGeom>
        </p:spPr>
      </p:pic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924235666"/>
              </p:ext>
            </p:extLst>
          </p:nvPr>
        </p:nvGraphicFramePr>
        <p:xfrm>
          <a:off x="0" y="143435"/>
          <a:ext cx="11867949" cy="6469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0347026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</TotalTime>
  <Words>2422</Words>
  <Application>Microsoft Office PowerPoint</Application>
  <PresentationFormat>Широкоэкранный</PresentationFormat>
  <Paragraphs>684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Тема Office</vt:lpstr>
      <vt:lpstr>Яковлевский муниципальный округ</vt:lpstr>
      <vt:lpstr>Презентация PowerPoint</vt:lpstr>
      <vt:lpstr>Презентация PowerPoint</vt:lpstr>
      <vt:lpstr>Финансы 2024-</vt:lpstr>
      <vt:lpstr>Инфраструктура</vt:lpstr>
      <vt:lpstr>Реализация проекта  «Повышение качества образования»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Реализация проекта  «Школа Минпросвещения России»</vt:lpstr>
      <vt:lpstr>Реализация целевой модели наставничества</vt:lpstr>
      <vt:lpstr>Развитие кадрового потенциала</vt:lpstr>
      <vt:lpstr>Презентация PowerPoint</vt:lpstr>
      <vt:lpstr>Презентация PowerPoint</vt:lpstr>
      <vt:lpstr>Достижения обучающихся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Новикова Валентина Васильевна</cp:lastModifiedBy>
  <cp:revision>75</cp:revision>
  <cp:lastPrinted>2024-08-26T11:27:23Z</cp:lastPrinted>
  <dcterms:created xsi:type="dcterms:W3CDTF">2024-08-21T04:33:39Z</dcterms:created>
  <dcterms:modified xsi:type="dcterms:W3CDTF">2024-08-26T11:31:11Z</dcterms:modified>
</cp:coreProperties>
</file>