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7"/>
  </p:notes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58" r:id="rId11"/>
    <p:sldId id="271" r:id="rId12"/>
    <p:sldId id="270" r:id="rId13"/>
    <p:sldId id="286" r:id="rId14"/>
    <p:sldId id="287" r:id="rId15"/>
    <p:sldId id="288" r:id="rId16"/>
    <p:sldId id="289" r:id="rId17"/>
    <p:sldId id="290" r:id="rId18"/>
    <p:sldId id="298" r:id="rId19"/>
    <p:sldId id="269" r:id="rId20"/>
    <p:sldId id="275" r:id="rId21"/>
    <p:sldId id="274" r:id="rId22"/>
    <p:sldId id="268" r:id="rId23"/>
    <p:sldId id="273" r:id="rId24"/>
    <p:sldId id="272" r:id="rId25"/>
    <p:sldId id="276" r:id="rId26"/>
    <p:sldId id="277" r:id="rId27"/>
    <p:sldId id="278" r:id="rId28"/>
    <p:sldId id="280" r:id="rId29"/>
    <p:sldId id="281" r:id="rId30"/>
    <p:sldId id="283" r:id="rId31"/>
    <p:sldId id="282" r:id="rId32"/>
    <p:sldId id="284" r:id="rId33"/>
    <p:sldId id="285" r:id="rId34"/>
    <p:sldId id="291" r:id="rId35"/>
    <p:sldId id="292" r:id="rId36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11318760725385E-2"/>
          <c:y val="0.13660235668259083"/>
          <c:w val="0.57084141706936142"/>
          <c:h val="0.8633976433174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B085-489D-9751-B8D142BCAE8E}"/>
              </c:ext>
            </c:extLst>
          </c:dPt>
          <c:dLbls>
            <c:dLbl>
              <c:idx val="0"/>
              <c:layout>
                <c:manualLayout>
                  <c:x val="0.10998611494957861"/>
                  <c:y val="-8.895556743695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5-489D-9751-B8D142BCAE8E}"/>
                </c:ext>
              </c:extLst>
            </c:dLbl>
            <c:dLbl>
              <c:idx val="1"/>
              <c:layout>
                <c:manualLayout>
                  <c:x val="-8.2873482377072885E-2"/>
                  <c:y val="8.436701477613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5-489D-9751-B8D142BCAE8E}"/>
                </c:ext>
              </c:extLst>
            </c:dLbl>
            <c:dLbl>
              <c:idx val="2"/>
              <c:layout>
                <c:manualLayout>
                  <c:x val="-0.12977254134297292"/>
                  <c:y val="-1.984883624041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5-489D-9751-B8D142BCAE8E}"/>
                </c:ext>
              </c:extLst>
            </c:dLbl>
            <c:dLbl>
              <c:idx val="3"/>
              <c:layout>
                <c:manualLayout>
                  <c:x val="-8.5435410757849675E-2"/>
                  <c:y val="-7.206161120986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5-489D-9751-B8D142BCAE8E}"/>
                </c:ext>
              </c:extLst>
            </c:dLbl>
            <c:dLbl>
              <c:idx val="4"/>
              <c:layout>
                <c:manualLayout>
                  <c:x val="-3.6593787558958098E-2"/>
                  <c:y val="-7.64057465837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5-489D-9751-B8D142BCAE8E}"/>
                </c:ext>
              </c:extLst>
            </c:dLbl>
            <c:dLbl>
              <c:idx val="5"/>
              <c:layout>
                <c:manualLayout>
                  <c:x val="3.4721578226845316E-2"/>
                  <c:y val="-7.175626319297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5-489D-9751-B8D142BCAE8E}"/>
                </c:ext>
              </c:extLst>
            </c:dLbl>
            <c:dLbl>
              <c:idx val="6"/>
              <c:layout>
                <c:manualLayout>
                  <c:x val="7.3593866062632157E-2"/>
                  <c:y val="-6.647612070881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85-489D-9751-B8D142BCAE8E}"/>
                </c:ext>
              </c:extLst>
            </c:dLbl>
            <c:dLbl>
              <c:idx val="7"/>
              <c:layout>
                <c:manualLayout>
                  <c:x val="0.11956809665776347"/>
                  <c:y val="-2.560913370736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5-489D-9751-B8D142BCA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товары, релизуемые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государственная пошлина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86.18</c:v>
                </c:pt>
                <c:pt idx="1">
                  <c:v>4.68</c:v>
                </c:pt>
                <c:pt idx="2">
                  <c:v>0.82</c:v>
                </c:pt>
                <c:pt idx="3">
                  <c:v>1.86</c:v>
                </c:pt>
                <c:pt idx="4">
                  <c:v>1.39</c:v>
                </c:pt>
                <c:pt idx="5">
                  <c:v>0.57999999999999996</c:v>
                </c:pt>
                <c:pt idx="6">
                  <c:v>3.95</c:v>
                </c:pt>
                <c:pt idx="7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5-489D-9751-B8D142BCA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65789143263237049"/>
          <c:y val="1.5368540922353643E-2"/>
          <c:w val="0.33887247147011212"/>
          <c:h val="0.914779955004999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42876717401775E-2"/>
          <c:y val="6.7047923037791127E-2"/>
          <c:w val="0.5887969075560805"/>
          <c:h val="0.7238062729872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395639.83</c:v>
                </c:pt>
                <c:pt idx="1">
                  <c:v>449041.39</c:v>
                </c:pt>
                <c:pt idx="2">
                  <c:v>430865</c:v>
                </c:pt>
                <c:pt idx="3">
                  <c:v>479322</c:v>
                </c:pt>
                <c:pt idx="4">
                  <c:v>513211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B-4338-AFA8-1172AC8778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413621.22824000003</c:v>
                </c:pt>
                <c:pt idx="1">
                  <c:v>522386.31406</c:v>
                </c:pt>
                <c:pt idx="2">
                  <c:v>439812.85564000002</c:v>
                </c:pt>
                <c:pt idx="3">
                  <c:v>424729.4167</c:v>
                </c:pt>
                <c:pt idx="4">
                  <c:v>436685.43144000001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B-4338-AFA8-1172AC877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73280"/>
        <c:axId val="33474816"/>
      </c:barChart>
      <c:catAx>
        <c:axId val="3347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74816"/>
        <c:crosses val="autoZero"/>
        <c:auto val="1"/>
        <c:lblAlgn val="ctr"/>
        <c:lblOffset val="100"/>
        <c:noMultiLvlLbl val="0"/>
      </c:catAx>
      <c:valAx>
        <c:axId val="334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7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40634081593272"/>
          <c:y val="2.0455745212882757E-2"/>
          <c:w val="0.21319877713392468"/>
          <c:h val="0.26901389641991297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6FE-46ED-B55E-6A590E900013}"/>
              </c:ext>
            </c:extLst>
          </c:dPt>
          <c:dLbls>
            <c:dLbl>
              <c:idx val="0"/>
              <c:layout>
                <c:manualLayout>
                  <c:x val="-0.15018640716333662"/>
                  <c:y val="-0.12642037248168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E-46ED-B55E-6A590E900013}"/>
                </c:ext>
              </c:extLst>
            </c:dLbl>
            <c:dLbl>
              <c:idx val="1"/>
              <c:layout>
                <c:manualLayout>
                  <c:x val="4.6028755089590437E-2"/>
                  <c:y val="-5.74993787258127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FE-46ED-B55E-6A590E900013}"/>
                </c:ext>
              </c:extLst>
            </c:dLbl>
            <c:dLbl>
              <c:idx val="2"/>
              <c:layout>
                <c:manualLayout>
                  <c:x val="3.4750098429609189E-2"/>
                  <c:y val="5.21030454593350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FE-46ED-B55E-6A590E900013}"/>
                </c:ext>
              </c:extLst>
            </c:dLbl>
            <c:dLbl>
              <c:idx val="4"/>
              <c:layout>
                <c:manualLayout>
                  <c:x val="8.0065421580837999E-4"/>
                  <c:y val="-0.11127956269195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FE-46ED-B55E-6A590E900013}"/>
                </c:ext>
              </c:extLst>
            </c:dLbl>
            <c:dLbl>
              <c:idx val="6"/>
              <c:layout>
                <c:manualLayout>
                  <c:x val="-0.14308321248906067"/>
                  <c:y val="-4.4493061820273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FE-46ED-B55E-6A590E900013}"/>
                </c:ext>
              </c:extLst>
            </c:dLbl>
            <c:dLbl>
              <c:idx val="7"/>
              <c:layout>
                <c:manualLayout>
                  <c:x val="-0.16182680481895773"/>
                  <c:y val="-0.114356874724393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FE-46ED-B55E-6A590E90001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FE-46ED-B55E-6A590E900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16.73</c:v>
                </c:pt>
                <c:pt idx="1">
                  <c:v>0.15</c:v>
                </c:pt>
                <c:pt idx="2">
                  <c:v>4.6900000000000004</c:v>
                </c:pt>
                <c:pt idx="3">
                  <c:v>2.67</c:v>
                </c:pt>
                <c:pt idx="4">
                  <c:v>56.6</c:v>
                </c:pt>
                <c:pt idx="5">
                  <c:v>6.99</c:v>
                </c:pt>
                <c:pt idx="6">
                  <c:v>11.19</c:v>
                </c:pt>
                <c:pt idx="7">
                  <c:v>0.24</c:v>
                </c:pt>
                <c:pt idx="8">
                  <c:v>0.72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6FE-46ED-B55E-6A590E9000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E6FE-46ED-B55E-6A590E9000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2A-E6FE-46ED-B55E-6A590E90001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2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4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6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8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A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C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E-E6FE-46ED-B55E-6A590E9000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3F-E6FE-46ED-B55E-6A590E90001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816C-160C-4AC0-9B08-BEA7E259CB10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DA4B-EE35-46C9-BA8C-B9F5F15BD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DA4B-EE35-46C9-BA8C-B9F5F15BD7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8036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52295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3233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52919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1379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7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0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694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7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7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1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35768" y="5661248"/>
            <a:ext cx="2160240" cy="534957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2024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Яковлевка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90" y="3865"/>
            <a:ext cx="3024336" cy="2139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2736304" cy="3491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008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Бюджет Яковлевского муниципального </a:t>
            </a:r>
          </a:p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округа (</a:t>
            </a:r>
            <a:r>
              <a:rPr lang="ru-RU" sz="3600" b="1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проект</a:t>
            </a:r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)</a:t>
            </a:r>
            <a:endParaRPr lang="en-US" sz="3600" dirty="0">
              <a:solidFill>
                <a:srgbClr val="956B43">
                  <a:lumMod val="50000"/>
                </a:srgbClr>
              </a:solidFill>
              <a:latin typeface="Broadway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73225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проектом решения Думы Яковлевского муниципального округа </a:t>
            </a:r>
          </a:p>
        </p:txBody>
      </p:sp>
    </p:spTree>
    <p:extLst>
      <p:ext uri="{BB962C8B-B14F-4D97-AF65-F5344CB8AC3E}">
        <p14:creationId xmlns:p14="http://schemas.microsoft.com/office/powerpoint/2010/main" val="16019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структуре доходов бюджета Яковлевского мунипального округа за 2023 год, ожидаемых за 2024 год и  запланированных объемах на 2025 год  и плановый период 2026 и 2027 годов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58761851"/>
              </p:ext>
            </p:extLst>
          </p:nvPr>
        </p:nvGraphicFramePr>
        <p:xfrm>
          <a:off x="501106" y="946568"/>
          <a:ext cx="8208912" cy="557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97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5402" y="0"/>
            <a:ext cx="830306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Сведения</a:t>
            </a:r>
            <a:r>
              <a:rPr kumimoji="0" lang="ru-RU" b="1" i="0" u="none" strike="noStrike" kern="0" cap="none" spc="0" normalizeH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расходах</a:t>
            </a: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Яковлевского муниципального округа за 2023 год, плановых назначениях на 2024 год, на 2025 год и плановый период 2026 и 2027 годов в разрезе муниципальных программ, рублей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2395"/>
              </p:ext>
            </p:extLst>
          </p:nvPr>
        </p:nvGraphicFramePr>
        <p:xfrm>
          <a:off x="445401" y="1011086"/>
          <a:ext cx="8253196" cy="551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7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 проектом на 2025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 проектом на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 проектом на 2027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4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371 782 348,22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73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2024 - 2030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505 082 193,20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456 196 046,30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491 110 578,16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517 570 241,16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8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48 468 830,87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89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75 547 727,85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93 502 242,14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68 333 046,54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68 914 412,17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88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55 969 422,54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57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103 889 614,46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77 785 085,48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83 070 344,50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87 903 244,50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7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33061"/>
              </p:ext>
            </p:extLst>
          </p:nvPr>
        </p:nvGraphicFramePr>
        <p:xfrm>
          <a:off x="467544" y="332656"/>
          <a:ext cx="8291265" cy="6420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2595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41 348 538,54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32 312 026,29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6 608 152,50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5 545 600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5 465 600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5 512 138,02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5 400 000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в Яковлевском муниципальном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районе на 2019 – 2025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2 966 776,60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8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36974"/>
              </p:ext>
            </p:extLst>
          </p:nvPr>
        </p:nvGraphicFramePr>
        <p:xfrm>
          <a:off x="467544" y="332656"/>
          <a:ext cx="8291265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Яковлевского муниципального округа на 2024 - 2030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15 484 954,49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6 073 713,59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2 976 000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2 976 000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Яковлевском муниципальном районе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17 594 673,61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12 446 930,81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2 090 488,22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16 084 348,58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269 778,59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90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населенных пунктов на территории Яковлевского муниципального округа на 2024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10 552 334,74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268 539,08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286 539,08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43 545 431,37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6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57234"/>
              </p:ext>
            </p:extLst>
          </p:nvPr>
        </p:nvGraphicFramePr>
        <p:xfrm>
          <a:off x="395536" y="307424"/>
          <a:ext cx="8291265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89 096 011,66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36 079 898,60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1 417 000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8 694 000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обеспечение органов местного самоуправления Яковлевского муниципального округа на 2019 -2025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8 331 711,10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62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Информационно-техническое обеспечение органов местного самоуправления Яковлевского муниципального округа на 2024-2030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12 350 400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900 000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7 123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7 363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36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Яковлевского муниципального района на 2019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2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27894"/>
              </p:ext>
            </p:extLst>
          </p:nvPr>
        </p:nvGraphicFramePr>
        <p:xfrm>
          <a:off x="395536" y="332656"/>
          <a:ext cx="8424936" cy="638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району на 2019 – 2025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2 646 420,80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округу на 2024 – 2030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3 360 900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3 394 097,98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476 624,83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440 610,22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76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района на 2019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96 339 347,43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округа на 2024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165 422 145,97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47 114 851,22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50 979 528,40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58 673 928,40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03005"/>
              </p:ext>
            </p:extLst>
          </p:nvPr>
        </p:nvGraphicFramePr>
        <p:xfrm>
          <a:off x="395536" y="332656"/>
          <a:ext cx="8424936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Яковлевского муниципального района на 2019 – 2024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1 648 287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Яковлевского муниципального округа на 2024 – 2030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6 702 000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2019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1 280 997,46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251 000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39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9678"/>
              </p:ext>
            </p:extLst>
          </p:nvPr>
        </p:nvGraphicFramePr>
        <p:xfrm>
          <a:off x="395536" y="332656"/>
          <a:ext cx="864096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7 114 844,45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10 479 012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5 400 000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5 400 000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5 400 000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2019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120 000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8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B0F8A-DE78-4F99-859D-5E58691B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7E63DE-EB24-44EE-A8FE-4DE13702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526D5D8-B90C-432B-A7F9-671C7312B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10681"/>
              </p:ext>
            </p:extLst>
          </p:nvPr>
        </p:nvGraphicFramePr>
        <p:xfrm>
          <a:off x="467544" y="404664"/>
          <a:ext cx="9216405" cy="545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20">
                  <a:extLst>
                    <a:ext uri="{9D8B030D-6E8A-4147-A177-3AD203B41FA5}">
                      <a16:colId xmlns:a16="http://schemas.microsoft.com/office/drawing/2014/main" val="590190879"/>
                    </a:ext>
                  </a:extLst>
                </a:gridCol>
                <a:gridCol w="1696112">
                  <a:extLst>
                    <a:ext uri="{9D8B030D-6E8A-4147-A177-3AD203B41FA5}">
                      <a16:colId xmlns:a16="http://schemas.microsoft.com/office/drawing/2014/main" val="3154914589"/>
                    </a:ext>
                  </a:extLst>
                </a:gridCol>
                <a:gridCol w="1487575">
                  <a:extLst>
                    <a:ext uri="{9D8B030D-6E8A-4147-A177-3AD203B41FA5}">
                      <a16:colId xmlns:a16="http://schemas.microsoft.com/office/drawing/2014/main" val="1269261748"/>
                    </a:ext>
                  </a:extLst>
                </a:gridCol>
                <a:gridCol w="1424515">
                  <a:extLst>
                    <a:ext uri="{9D8B030D-6E8A-4147-A177-3AD203B41FA5}">
                      <a16:colId xmlns:a16="http://schemas.microsoft.com/office/drawing/2014/main" val="362868196"/>
                    </a:ext>
                  </a:extLst>
                </a:gridCol>
                <a:gridCol w="1382461">
                  <a:extLst>
                    <a:ext uri="{9D8B030D-6E8A-4147-A177-3AD203B41FA5}">
                      <a16:colId xmlns:a16="http://schemas.microsoft.com/office/drawing/2014/main" val="3859028700"/>
                    </a:ext>
                  </a:extLst>
                </a:gridCol>
                <a:gridCol w="1382461">
                  <a:extLst>
                    <a:ext uri="{9D8B030D-6E8A-4147-A177-3AD203B41FA5}">
                      <a16:colId xmlns:a16="http://schemas.microsoft.com/office/drawing/2014/main" val="3515366355"/>
                    </a:ext>
                  </a:extLst>
                </a:gridCol>
                <a:gridCol w="1382461">
                  <a:extLst>
                    <a:ext uri="{9D8B030D-6E8A-4147-A177-3AD203B41FA5}">
                      <a16:colId xmlns:a16="http://schemas.microsoft.com/office/drawing/2014/main" val="550203543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в Яковлевском муниципальном округе на 2025-2030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59838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территориального общественного самоуправления на территории Яковлевского муниципального округа на 2025-2030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586226"/>
                  </a:ext>
                </a:extLst>
              </a:tr>
              <a:tr h="138538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жилыми помещениями граждан на территории Яковлевского муниципального округа на 2025-2030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86133"/>
                  </a:ext>
                </a:extLst>
              </a:tr>
              <a:tr h="7459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704 638 711,01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1 048 667 251,47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844 416 576,03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865 426 610,09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897 581 354,22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7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45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540" y="-4528"/>
            <a:ext cx="828092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направления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80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стабильных доходных источников и мобилизация в местный бюджет имеющихся резервов поступлений доходов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68446"/>
            <a:ext cx="80288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управления бюджетными расходами, увязанной с формированием муниципальных программ Яковлевского муниципального округа с учетом интеграции  в них региональных проектов, направленных на достижение соответствующих результатов федеральных проектов в рамках решения задач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068960"/>
            <a:ext cx="80288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за своевременным и полным перечислением налогов, сборов и иных платежей в бюджеты бюджетной системы Российской Федерации муниципальными учреждениями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992160"/>
            <a:ext cx="801089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454741"/>
            <a:ext cx="8010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информации о муниципальных финансах Яковлевского муниципального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157192"/>
            <a:ext cx="80108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ответственности главных администраторов доходов бюджета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за качественное прогнозирование доходов бюджета Яковлевского муниципального округа и выполнение в полном объеме утвержденных годовых назначений по доходам местного бюджета, активизация претензионно-исковой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2108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/>
          <p:nvPr/>
        </p:nvSpPr>
        <p:spPr>
          <a:xfrm>
            <a:off x="467544" y="3068960"/>
            <a:ext cx="8220344" cy="34881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 поступающие в бюджет.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средства, выплачиваемые из бюджета.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Бюджетный кредит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форма финансирования бюджетных расходов, которая предусматривает предоставление средств бюджету на возвратной и возмездной основах.</a:t>
            </a:r>
          </a:p>
          <a:p>
            <a:pPr algn="just"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другому бюджету бюджетной системы.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3308"/>
            <a:ext cx="8220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Яковлевского округа!    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параметры бюджета округа на 2025 год и плановый период 2026 и 2027 годов</a:t>
            </a:r>
          </a:p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53584" y="2004898"/>
            <a:ext cx="254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(словарь)</a:t>
            </a:r>
          </a:p>
        </p:txBody>
      </p:sp>
    </p:spTree>
    <p:extLst>
      <p:ext uri="{BB962C8B-B14F-4D97-AF65-F5344CB8AC3E}">
        <p14:creationId xmlns:p14="http://schemas.microsoft.com/office/powerpoint/2010/main" val="406825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36576"/>
            <a:ext cx="82146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Яковлевского муниципального округа на среднесрочный период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45263"/>
              </p:ext>
            </p:extLst>
          </p:nvPr>
        </p:nvGraphicFramePr>
        <p:xfrm>
          <a:off x="-36512" y="671310"/>
          <a:ext cx="9180512" cy="8460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2048">
                <a:tc rowSpan="4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0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178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населения (в среднегодовом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исчислении)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2,309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057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1,827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51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тыс.кв.м. в общей площади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969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Прожиточный минимум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душу населения)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76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руб/мес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46 262,90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53 141,30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59 030,40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64 880,40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65 110,40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70 900,40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71 695,40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77 389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79 180,40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756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% к экон.активному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-17,3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856617"/>
                  </a:ext>
                </a:extLst>
              </a:tr>
              <a:tr h="495756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1 213,5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1 374,4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1 515,9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1 659,9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1 670,5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1 812,2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1 837,7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1 979,9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2 031,4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45446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46262,9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53141,3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59030,4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64880,4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65110,4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70900,4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71695,4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77389,0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78180,4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023099"/>
                  </a:ext>
                </a:extLst>
              </a:tr>
              <a:tr h="96330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330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% к декабрю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105,10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25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4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8493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Яковлевского муниципального округа на 202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0043"/>
              </p:ext>
            </p:extLst>
          </p:nvPr>
        </p:nvGraphicFramePr>
        <p:xfrm>
          <a:off x="467544" y="836712"/>
          <a:ext cx="8208912" cy="579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742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20" y="-9144"/>
            <a:ext cx="8293536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 расходов бюджета Яковлевского муниципального округа по разделам классификации расходов за 2023 год, ожидаемом исполнении за 2024 год и планируемых на 2025 год и плановый период 2026 и 2027 годов, рублей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90529"/>
              </p:ext>
            </p:extLst>
          </p:nvPr>
        </p:nvGraphicFramePr>
        <p:xfrm>
          <a:off x="97192" y="821853"/>
          <a:ext cx="8928992" cy="59167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78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за 2024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Запланировано               на 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Запланировано на 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Запланировано на 2027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5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106608166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118 413 993,73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151 792 069,65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146 193 976,08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150 718 972,08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157 702 244,08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2 124 097,50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2 335 250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1 318 708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1 443 568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1 443 568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31 500,00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510 570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3352223277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63 404 442,40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98 490 569,86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40 953 458,28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25 918 236,86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33 195 236,86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68 848 655,79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72 692 775,99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23 356 616,16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27 015 079,15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27 285 276,76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402 750 077,44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535 725 616,71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494 504 484,30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531 624 297,16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559 899 260,16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59 534 368,80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79 244 964,06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61 068 784,48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65 484 743,50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69 144 244,50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1 150 266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54 232 920,02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77 736 531,67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97 791 340,12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70 832 671,37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71 827 022,49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17 866 578,92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8 446 930,81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2 090 488,22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16 084 348,58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1 269 778,59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7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5 631 453,29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6 523 000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6 763 000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793 988 353,89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1 034 625 278,75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873 677 855,64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907 544 916,70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953 629 631,44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19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9144"/>
            <a:ext cx="8208912" cy="6771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Яковлевского муниципального округа в 2025 году на жилищно-коммунальное хозяйство,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2321" y="1250279"/>
            <a:ext cx="4235341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23 356 616,16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9992" y="1835054"/>
            <a:ext cx="0" cy="2336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1410388" y="2085578"/>
            <a:ext cx="6020796" cy="62249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62381" y="2073927"/>
            <a:ext cx="0" cy="630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1208" y="2068673"/>
            <a:ext cx="0" cy="6354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0"/>
          </p:cNvCxnSpPr>
          <p:nvPr/>
        </p:nvCxnSpPr>
        <p:spPr>
          <a:xfrm flipH="1">
            <a:off x="7417424" y="2068673"/>
            <a:ext cx="13760" cy="6507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7427" y="2691368"/>
            <a:ext cx="1565920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2 100 000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5124" y="2708071"/>
            <a:ext cx="1512168" cy="4462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6 473 713,59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98285" y="2721228"/>
            <a:ext cx="1728192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6 008 152,50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8440" y="2719412"/>
            <a:ext cx="2117968" cy="8309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хозяйства – 8 774 750,07 рублей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79" y="3573016"/>
            <a:ext cx="1565920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95" y="3501008"/>
            <a:ext cx="1640781" cy="122413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447" y="3559879"/>
            <a:ext cx="1663383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3574154"/>
            <a:ext cx="1872208" cy="1209861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18116" y="4819767"/>
            <a:ext cx="157523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Средства запланированы на:            - уплату ежемесячных взносов на капитальный ремонт МКД;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 содержание и капитальный ремонт муниципального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жилищного фонда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438051" y="4954908"/>
            <a:ext cx="16430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Расходы предусматривают оплату уличного освещения и уборку территорий кладбищ Яковлевского района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430689" y="4912100"/>
            <a:ext cx="16633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Данные средства  планируется направить на содержание и модернизацию </a:t>
            </a:r>
          </a:p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коммунальной инфраструктуры </a:t>
            </a:r>
          </a:p>
          <a:p>
            <a:pPr algn="just" eaLnBrk="1" hangingPunct="1">
              <a:buFontTx/>
              <a:buChar char="-"/>
            </a:pP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4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в 2025 году на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1268760"/>
            <a:ext cx="4032448" cy="52322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494 504 484,30 рубля</a:t>
            </a:r>
          </a:p>
        </p:txBody>
      </p:sp>
      <p:sp>
        <p:nvSpPr>
          <p:cNvPr id="6" name="TextBox 25"/>
          <p:cNvSpPr>
            <a:spLocks noChangeArrowheads="1"/>
          </p:cNvSpPr>
          <p:nvPr/>
        </p:nvSpPr>
        <p:spPr bwMode="auto">
          <a:xfrm>
            <a:off x="539592" y="2712377"/>
            <a:ext cx="1440120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81 787 920 рублей</a:t>
            </a:r>
          </a:p>
        </p:txBody>
      </p:sp>
      <p:sp>
        <p:nvSpPr>
          <p:cNvPr id="7" name="TextBox 25"/>
          <p:cNvSpPr>
            <a:spLocks noChangeArrowheads="1"/>
          </p:cNvSpPr>
          <p:nvPr/>
        </p:nvSpPr>
        <p:spPr bwMode="auto">
          <a:xfrm>
            <a:off x="2219168" y="2726004"/>
            <a:ext cx="1397823" cy="95410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 образование -</a:t>
            </a:r>
          </a:p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320 720 648,80 рублей</a:t>
            </a:r>
          </a:p>
        </p:txBody>
      </p:sp>
      <p:sp>
        <p:nvSpPr>
          <p:cNvPr id="8" name="TextBox 25"/>
          <p:cNvSpPr>
            <a:spLocks noChangeArrowheads="1"/>
          </p:cNvSpPr>
          <p:nvPr/>
        </p:nvSpPr>
        <p:spPr bwMode="auto">
          <a:xfrm>
            <a:off x="3758203" y="2718259"/>
            <a:ext cx="1533877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-                       43 769 901 рубль</a:t>
            </a:r>
            <a:endParaRPr lang="ru-RU" alt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5"/>
          <p:cNvSpPr>
            <a:spLocks noChangeArrowheads="1"/>
          </p:cNvSpPr>
          <p:nvPr/>
        </p:nvSpPr>
        <p:spPr bwMode="auto">
          <a:xfrm>
            <a:off x="5385797" y="2689736"/>
            <a:ext cx="1562468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-             500 000 рублей</a:t>
            </a:r>
            <a:endParaRPr lang="ru-RU" altLang="ru-RU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5"/>
          <p:cNvSpPr>
            <a:spLocks noChangeArrowheads="1"/>
          </p:cNvSpPr>
          <p:nvPr/>
        </p:nvSpPr>
        <p:spPr bwMode="auto">
          <a:xfrm>
            <a:off x="7037957" y="2712918"/>
            <a:ext cx="1638499" cy="1169551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вопросы в области образования </a:t>
            </a:r>
          </a:p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47 726 014,50 рублей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10516" y="2204864"/>
            <a:ext cx="664586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1051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18080" y="2204864"/>
            <a:ext cx="0" cy="52114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73030" y="2204864"/>
            <a:ext cx="0" cy="5133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5637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1934834"/>
            <a:ext cx="0" cy="27002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2" y="4005064"/>
            <a:ext cx="15356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7" y="4005063"/>
            <a:ext cx="1397825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03" y="4077072"/>
            <a:ext cx="162759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13" y="4096960"/>
            <a:ext cx="1434444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60" y="4096960"/>
            <a:ext cx="1396266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8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в 2025 году на культуру, кинематографию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2516" y="2924944"/>
            <a:ext cx="2736304" cy="892552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61 068 784,48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300" y="768828"/>
            <a:ext cx="3111212" cy="2062103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подпрограммы «Сохранение и развитие библиотечно-информационного дела в Яковлевском муниципальном округе» на 2024 - 2030 годы расходы по плану предусмотрены в сумме                19 695 056,26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5256" y="4311861"/>
            <a:ext cx="2851200" cy="1815882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мероприятия подпрограммы «Сохранение и развитие культуры в Яковлевском муниципальном округе» на 2024 - 2030 годы расходы запланированы в сумме 47 879 529,22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9272" y="3942530"/>
            <a:ext cx="2577420" cy="255454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реализацию подпрограммы «Патриотическое воспитание граждан Российской Федерации в Яковлевском  муниципальном округе» на 2024 - 2030 годы предусмотрено                     100 000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787742"/>
            <a:ext cx="2448272" cy="132343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мероприятия пожарной безопасности учреждений культуры  планируется направить 200 000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300" y="4857547"/>
            <a:ext cx="2475132" cy="132343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обеспечение деятельности МКУ «Управление культуры» запланировано средств в сумме 9 230 500 рублей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304256" cy="14954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13" y="1007236"/>
            <a:ext cx="1767179" cy="1585286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2324090"/>
            <a:ext cx="2373853" cy="17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9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2025 году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9105" y="3187212"/>
            <a:ext cx="224933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7 791 340,12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12197" y="2536761"/>
            <a:ext cx="2231819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Пенсионное обеспечение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Запланированы средства в сумме 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5 900 000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9798" y="1314546"/>
            <a:ext cx="2231820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организации работы «Поезда здоровья» предусмотрено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 средств местного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1013" y="4712665"/>
            <a:ext cx="2375838" cy="1600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мер социальной поддержки педагогическим работ-никам предусмотрены субвенции из краевого бюджета в сумме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880 000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8466" y="746346"/>
            <a:ext cx="5544615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 жильем молодых семей  запланированы средства бюджетов всех уровней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2 894 097,98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41 619 931,68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рублей, за счет средств федерального бюджета  -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9 834 360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140 000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466" y="3050671"/>
            <a:ext cx="2685690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выплату компенсация части родительской платы  за присмотр и уход за детьми за счет субвенции из краевого бюджета запланированы расходы в сумме  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159 482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рубля.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32 350 468,46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6512" y="4541296"/>
            <a:ext cx="1934513" cy="138499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мероприятия по социализации пожилых людей в обществе планируется направить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130 000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3256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2815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за 2023 год, утвержденных показателях на 2024 год и  проект плановых назначений на 2025 год и плановый период 2026 и 2027 годов,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42985"/>
              </p:ext>
            </p:extLst>
          </p:nvPr>
        </p:nvGraphicFramePr>
        <p:xfrm>
          <a:off x="467544" y="980728"/>
          <a:ext cx="8856984" cy="515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6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4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Родитель (законный представитель), внесший плату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за присмотр и уход за детьми, посещающими образовательные организации дошкольного образования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платы, взимаемой с родителей (законных представителей)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за присмотр и уход за детьми, посещающими образовательные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орга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низации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, реализующие образовательные про граммы дошкольного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1 399 682,01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1 700 877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2 159 482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2 245 966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2 336 381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0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Молодые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 на мероприятия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 обеспечению жильем молодых семей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1 940 400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0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Пенсионеры из числа бывших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обеспечение. Пенсии за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выслугу лет муниципальным служащим Яковлевского муниципального округа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3 034 744,86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936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85196"/>
              </p:ext>
            </p:extLst>
          </p:nvPr>
        </p:nvGraphicFramePr>
        <p:xfrm>
          <a:off x="107504" y="-24837"/>
          <a:ext cx="9073007" cy="710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15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за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2026 год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Дети-сироты, и дети, оставшиеся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помеще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по договорам найма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специализи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рованных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11 750 210,08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18 067 200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9 834 360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10 817 796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10 817 796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277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(молодые специалисты) муниципальных образовательных учреждений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Ежемесячная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ден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ежная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выплата в размере 10 000 рублей,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предостав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ляемая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достиж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ения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трехлетнего педагогического стажа работы в образовательных организациях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Обучающиеся в 1-4 классах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включительно в муниципальных общеобразовательных организациях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</a:t>
                      </a: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8 669 485,89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12 016 620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8 559 500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8 559 500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8 559 500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9527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Дети-сироты и де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, оставшиеся без попечения родителей; дети-инвалиды, дети с туберкулезной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интоксикцией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; де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из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семей,имею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щих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трех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и более несовершеннолетних детей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 в период нахождения в дошкольном учреждении</a:t>
                      </a: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389 540,96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09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8362"/>
              </p:ext>
            </p:extLst>
          </p:nvPr>
        </p:nvGraphicFramePr>
        <p:xfrm>
          <a:off x="179512" y="0"/>
          <a:ext cx="8784976" cy="65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7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Планируется на 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83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Обучающиеся в 5-11 классах из числа много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детных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семей; из семей, имеющих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среднедуше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вой доход ниже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величи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прожиточного мини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мума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установленной в Приморском крае; из семей, находящихся в социально-опасном поло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жении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; из числа детей-сирот и детей,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оставших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без попечения родите лей, за исключением детей, находящихся на полном государственном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573 450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6 676 763,60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7 058 400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7 058 400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7 058 400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32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дополнительным бесплатным питанием детей из семей граждан призванных на военную службу по мобилизации в Вооруженные Силы Российской Федерации, обучающихся в общеобразовательных организациях в период учебного процесса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два раза в день в период учебного процесса в сумме 1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321 729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684 000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684 000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7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836713"/>
            <a:ext cx="811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Дотации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 без установления направления использования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6" y="1484785"/>
            <a:ext cx="819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инвестиции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бюджетные средства, направляемые на создание или увеличение за счет средств бюджета стоимости государственного (муниципального) имущества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2132857"/>
            <a:ext cx="8424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Государственный (муниципальный) долг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6" y="3501008"/>
            <a:ext cx="8208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Расходные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6" y="5070668"/>
            <a:ext cx="793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расходные обязательства, подлежащие исполнению в соответствующем финансовом году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5" y="5661248"/>
            <a:ext cx="8013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Государственное (муниципальное) задание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на  содержание средств массовой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13225"/>
            <a:ext cx="4248472" cy="3970318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Муниципального бюджетного учреждения «Редакция газеты «Сельский труженик» Яковлевского муниципального округа осуществляется в рамках муниципальной Программы «Информационное обеспечение органов местного самоуправления  Яковлевского муниципального округа» на 2024 - 2030 годы. Объем средств на 2024 год –            7 650 000 рублей.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Планируемые ассигнования на 2025 год – 6 300 000 рублей; на 2026 год – 6 523 000 рублей; на 2027 год – 6 763 000 рублей.</a:t>
            </a:r>
          </a:p>
        </p:txBody>
      </p:sp>
      <p:pic>
        <p:nvPicPr>
          <p:cNvPr id="9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56967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0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общественно-значимых проектах Яковлевского муниципального округа в 2025 году за счет средств местного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056176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rgbClr val="FF0000"/>
                </a:solidFill>
                <a:latin typeface="Palatino Linotype"/>
              </a:rPr>
              <a:t>Наименование проекта: </a:t>
            </a:r>
            <a:r>
              <a:rPr lang="ru-RU" sz="1400" b="1" dirty="0">
                <a:latin typeface="Palatino Linotype"/>
              </a:rPr>
              <a:t>Капитальное строительство здания библиотеки в с. Достоевка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0922" y="2021603"/>
            <a:ext cx="3936863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реализации</a:t>
            </a:r>
            <a:r>
              <a:rPr lang="ru-RU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округ, с. Достоевка, ул. Школьная (строительство межпоселенческой библиотеки)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застройки здания – 201 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площадь – 74,8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Этажность – 1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Вместимость – 15 – 20 человек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2023 - 2025 годы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(по источникам финансирования: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год  - 1 000 000 рублей (средства бюджета Яковлевского муниципального округа)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от реализации: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комфортного и качественного библиотечного обслуживания населения с. Достоевка.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9119"/>
            <a:ext cx="3730625" cy="213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81" y="3789040"/>
            <a:ext cx="3160093" cy="1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65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974" y="1045015"/>
            <a:ext cx="345638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«Содержание и благоустройство Яковлевского муниципального округа» на 2024 – 2030 годы,  в 2025 году предусмотрено средств в общей сумме – 6 073 713,59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183" y="3589782"/>
            <a:ext cx="3753144" cy="31393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Программой планируется реализация следующих направлений: содержание территорий и объектов благоустройства – 100 000 рублей; мероприятия по инвентаризации кладбищ – 1 523 857 рублей; приобретение контейнеров для сбора твердых коммунальных отходов и устройство контейнерных площадок – 1 680 000 рублей.</a:t>
            </a:r>
          </a:p>
        </p:txBody>
      </p:sp>
      <p:pic>
        <p:nvPicPr>
          <p:cNvPr id="2050" name="Picture 2" descr="G:\1646303910_26-idei-club-p-krasivii-dvor-mnogokvartirnogo-doma-inter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32447"/>
            <a:ext cx="3736349" cy="25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646303910_6-idei-club-p-krasivii-dvor-mnogokvartirnogo-doma-intere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744416" cy="24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106060" cy="2808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74" y="3717032"/>
            <a:ext cx="4106060" cy="2687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876198"/>
            <a:ext cx="324036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2025 году планируется реализация мероприятий муниципальной программы «Формирование современной городской среды населенных пунктов на территории Яковлевского муниципального округа» на 2024 – 2030 годы в сумме  300 000 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183447"/>
            <a:ext cx="33123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общей суммы предусмотренных расходов: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 краевого бюджета –      - рублей; средства местного бюджета – 300 000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43249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4263" y="-18473"/>
            <a:ext cx="82809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Яковлевского муниципального округа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868"/>
              </p:ext>
            </p:extLst>
          </p:nvPr>
        </p:nvGraphicFramePr>
        <p:xfrm>
          <a:off x="512991" y="908720"/>
          <a:ext cx="8307481" cy="416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9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65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3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Программа муниципальных внутренних заимствований на 2025 год и плановый период 2026 и 2027 годов (источником внутреннего погашения дефицита бюджета предусмо трено получение кредитов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от кредитных организаций)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3 500 000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024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836712"/>
            <a:ext cx="6840760" cy="5262979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Мнение граждан и предложения для обсуждения бюджетных вопросов принимаются Финансовым управлением администрации Яковлевского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адресу: с. Яковлевка, переулок Почтовый, 7,  1 этаж, кабинеты  106, 107, 109, по телефонам: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(423)71 91-3-01 – начальник финансового управления; (423)71 91-1-09 - отдел по формированию местного бюджета;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(423)71 91-6-47 – отдел учета и отчетности.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Электронная почта – fin710@mail.ru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239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4806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8908" y="980728"/>
            <a:ext cx="83529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соответствии с Законом Приморского края от 08 декабря 2022 года № 247-КЗ образован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Приморского края.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расположен в центральной части Приморского края. Площадь округа составляет – 2 400,13 кв.км.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Граничит на западе и юго-западе со Спасским и Анучинским районами, на востоке – с Чугуевским, на севере – с Кировским. С юга к району примыкает территория Арсеньевского городсткого округа. Общая протяженность границ сставляет 600 км.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Расстояние от районного центра – с. Яковлевка до г. Владивостока по железной дороге – 286 км, по автодорогам – 303 км.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908" y="0"/>
            <a:ext cx="823754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деление</a:t>
            </a:r>
          </a:p>
        </p:txBody>
      </p:sp>
    </p:spTree>
    <p:extLst>
      <p:ext uri="{BB962C8B-B14F-4D97-AF65-F5344CB8AC3E}">
        <p14:creationId xmlns:p14="http://schemas.microsoft.com/office/powerpoint/2010/main" val="57208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8" y="722352"/>
            <a:ext cx="50405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92488"/>
            <a:ext cx="3672408" cy="21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07815" cy="1635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83" y="663016"/>
            <a:ext cx="2722873" cy="15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10037"/>
            <a:ext cx="8244408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муниципального округа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2025 год и плановый период 2026 и 2027 годов,  рублей</a:t>
            </a:r>
          </a:p>
        </p:txBody>
      </p:sp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9722"/>
              </p:ext>
            </p:extLst>
          </p:nvPr>
        </p:nvGraphicFramePr>
        <p:xfrm>
          <a:off x="467545" y="1190292"/>
          <a:ext cx="8244407" cy="56549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4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  на  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  на 2026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     на 2027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592943809"/>
                  </a:ext>
                </a:extLst>
              </a:tr>
              <a:tr h="9296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430 865 000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479 322 000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513 211 000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8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439 812 855,64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424 729 416,70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436 685 431,44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0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870 677 855,64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904 051 416,70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949 896 431,44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4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873 677 855,64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907 544 916,70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953 629 631,44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3 000 000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- 3 493 500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- 3 733 200</a:t>
                      </a:r>
                      <a:endParaRPr kumimoji="0" lang="ru-RU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18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5989" y="0"/>
            <a:ext cx="835122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 структура доходов бюджета Яковлевского муниципального округа за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год,  </a:t>
            </a:r>
            <a:r>
              <a:rPr lang="ru-RU" sz="2000" b="1" kern="0" dirty="0" err="1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</a:t>
            </a:r>
            <a:r>
              <a:rPr kumimoji="0" lang="ru-RU" sz="2000" b="1" i="0" u="none" strike="noStrike" kern="0" cap="none" spc="0" normalizeH="0" baseline="0" noProof="0" dirty="0" err="1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аемое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исполнение за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 и планируемые ассигнования на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i="0" u="none" strike="noStrike" kern="0" cap="none" spc="0" normalizeH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 и плановый период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годов, </a:t>
            </a: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рублей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24454"/>
              </p:ext>
            </p:extLst>
          </p:nvPr>
        </p:nvGraphicFramePr>
        <p:xfrm>
          <a:off x="405989" y="1013053"/>
          <a:ext cx="8351221" cy="604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3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2023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за 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2026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2027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0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83">
                <a:tc>
                  <a:txBody>
                    <a:bodyPr/>
                    <a:lstStyle/>
                    <a:p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</a:p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000 1 00 00000 00 0000 000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395 639  832,89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449 041 391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409 565 000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386 722 000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394 111 000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000 1 01 02000 01 0000 110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344 293 621,01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401 295 117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330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 подакцизным товарам (продукции)</a:t>
                      </a:r>
                    </a:p>
                    <a:p>
                      <a:pPr algn="ctr"/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000 1 03 02000 01 0000 110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16 524 930,21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18 131 000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20 175 000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21 117 000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28 394 000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 000 1 05 01000 00 0000 110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1 577 160,88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4 039 000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3 545 000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3 657 000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06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000 1 06 01000 00 0000 110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6 514 308,39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71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000 1 08 03000 01 0000 110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1 294 673,25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2 500 000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2 700 000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230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algn="ctr"/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000 1 11 00000 00 0000 000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11 984 268,76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6 086 305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4083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000 1 12 01042 01 0000 120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1 646 165,79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1 640 000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1 590 000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1 590 000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1 590 000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5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89593"/>
              </p:ext>
            </p:extLst>
          </p:nvPr>
        </p:nvGraphicFramePr>
        <p:xfrm>
          <a:off x="467544" y="332656"/>
          <a:ext cx="8208910" cy="621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688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127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териальных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активов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000 1 14 00000 00 0000 000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10 655 372,59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3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ущерба 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000 1 16 00000 00 0000 000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1 005 153,48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1 170 430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755 000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2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ИНЫЕ ДОХОДЫ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000 1 13 01000 00 0000 130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1 17  01000 00 0000 130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144 178,53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179 539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593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000 2 00 00000 00 0000 000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413 621 228,34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522 386 314,06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439 812 855,64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424 729 416,70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436 685 431,44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ДОТАЦИИ                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000 2 02 10000 00 0000 150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35 880 210,94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47 476 136,50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461 000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000 2 02 20000 00 0000 150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71 352 064,85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81 670 025,44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24 926 387,59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29 619 885,39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14 769 300,89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000 2 02 30000 00 0000 150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293 065 970,51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364 543 597,32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368 867 993,25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373 905 817,15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400 712 416,39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1127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000  2 02 40000 00 0000 150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13 322 982,04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28 696 554,80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22 557 474,80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21 203 714,16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21 203 714,16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961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809 261 061,23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971 427 705,06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870 677 855,64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904 051 416,70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949 896 431,44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0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-12357"/>
            <a:ext cx="8291264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 доходов  бюджета Яковлевского муниципального района на 2025 год (в соответствии с проектом решения)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49645844"/>
              </p:ext>
            </p:extLst>
          </p:nvPr>
        </p:nvGraphicFramePr>
        <p:xfrm>
          <a:off x="48320" y="1098855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3389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4192</TotalTime>
  <Words>4343</Words>
  <Application>Microsoft Office PowerPoint</Application>
  <PresentationFormat>Экран (4:3)</PresentationFormat>
  <Paragraphs>1575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Broadway</vt:lpstr>
      <vt:lpstr>Calibri</vt:lpstr>
      <vt:lpstr>Palatino Linotype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Силина_ОВ</cp:lastModifiedBy>
  <cp:revision>330</cp:revision>
  <cp:lastPrinted>2024-11-07T05:24:53Z</cp:lastPrinted>
  <dcterms:created xsi:type="dcterms:W3CDTF">2023-11-20T05:32:12Z</dcterms:created>
  <dcterms:modified xsi:type="dcterms:W3CDTF">2024-11-18T06:16:03Z</dcterms:modified>
</cp:coreProperties>
</file>