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72" r:id="rId3"/>
    <p:sldId id="273" r:id="rId4"/>
    <p:sldId id="274" r:id="rId5"/>
  </p:sldIdLst>
  <p:sldSz cx="10691813" cy="107680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448" y="-120"/>
      </p:cViewPr>
      <p:guideLst>
        <p:guide orient="horz" pos="339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2852928"/>
            <a:ext cx="1923288" cy="30754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1376" y="280416"/>
            <a:ext cx="185928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300" i="1">
                <a:solidFill>
                  <a:srgbClr val="1A237E"/>
                </a:solidFill>
                <a:latin typeface="Arial"/>
              </a:rPr>
              <a:t>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198608" y="286512"/>
            <a:ext cx="17678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2300">
                <a:solidFill>
                  <a:srgbClr val="1A237E"/>
                </a:solidFill>
                <a:latin typeface="Arial"/>
              </a:rPr>
              <a:t>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40280" y="560832"/>
            <a:ext cx="6239256" cy="3931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200" b="1">
                <a:solidFill>
                  <a:srgbClr val="1A237E"/>
                </a:solidFill>
                <a:latin typeface="Times New Roman"/>
              </a:rPr>
              <a:t>ПАМЯТКА ПО ОХРАНЕ ТРУДА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7472" y="1011936"/>
            <a:ext cx="10030968" cy="569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3200" b="1">
                <a:solidFill>
                  <a:srgbClr val="1A237E"/>
                </a:solidFill>
                <a:latin typeface="Times New Roman"/>
              </a:rPr>
              <a:t>при выполнении работ на высоте</a:t>
            </a:r>
          </a:p>
          <a:p>
            <a:pPr indent="0" algn="ctr">
              <a:lnSpc>
                <a:spcPct val="75000"/>
              </a:lnSpc>
            </a:pPr>
            <a:r>
              <a:rPr lang="ru" sz="3200" b="1">
                <a:solidFill>
                  <a:srgbClr val="1A237E"/>
                </a:solidFill>
                <a:latin typeface="Times New Roman"/>
              </a:rPr>
              <a:t>к_______________________________________________’___________’______________________________________________________</a:t>
            </a:r>
            <a:r>
              <a:rPr lang="en-US" sz="3200" b="1">
                <a:solidFill>
                  <a:srgbClr val="1A237E"/>
                </a:solidFill>
                <a:latin typeface="Times New Roman"/>
              </a:rPr>
              <a:t>J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3232" y="1734312"/>
            <a:ext cx="2173224" cy="9845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9000"/>
              </a:lnSpc>
            </a:pPr>
            <a:r>
              <a:rPr lang="ru" sz="1300" b="1">
                <a:latin typeface="Times New Roman"/>
              </a:rPr>
              <a:t>Приказ Минтруда России от 16.11.2020 № 782н «Об утверждении Правил по охране труда при работе на высоте»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5536" y="2569464"/>
            <a:ext cx="179832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>
                <a:solidFill>
                  <a:srgbClr val="1A237E"/>
                </a:solidFill>
                <a:latin typeface="Arial"/>
              </a:rPr>
              <a:t>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68040" y="1719072"/>
            <a:ext cx="3697224" cy="10363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latin typeface="Times New Roman"/>
              </a:rPr>
              <a:t>Приказ Минтруда России от 11.12.2020 № 882н</a:t>
            </a:r>
          </a:p>
          <a:p>
            <a:pPr indent="0" algn="ctr">
              <a:lnSpc>
                <a:spcPct val="97000"/>
              </a:lnSpc>
            </a:pPr>
            <a:r>
              <a:rPr lang="ru" sz="1400" b="1">
                <a:latin typeface="Times New Roman"/>
              </a:rPr>
              <a:t>«Об утверждении Правил по охране труда при производстве дорожных строительных и ремонтно-строительных работ»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321296" y="1670304"/>
            <a:ext cx="3020568" cy="1085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400" b="1">
                <a:latin typeface="Times New Roman"/>
              </a:rPr>
              <a:t>Приказ Минтруда России от 11.12.2020 № 883н</a:t>
            </a:r>
          </a:p>
          <a:p>
            <a:pPr indent="0" algn="ctr">
              <a:lnSpc>
                <a:spcPct val="97000"/>
              </a:lnSpc>
            </a:pPr>
            <a:r>
              <a:rPr lang="ru" sz="1400" b="1">
                <a:latin typeface="Times New Roman"/>
              </a:rPr>
              <a:t>«Об утверждении Правил по охране труда при строительстве, реконструкции и ремонте»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62200" y="2938272"/>
            <a:ext cx="8086344" cy="2983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69900" algn="just"/>
            <a:r>
              <a:rPr lang="ru" sz="1500" b="1">
                <a:solidFill>
                  <a:srgbClr val="880E4F"/>
                </a:solidFill>
                <a:latin typeface="Times New Roman"/>
              </a:rPr>
              <a:t>К работам на высоте относятся работы, при которых:</a:t>
            </a:r>
          </a:p>
          <a:p>
            <a:pPr indent="381000" algn="just"/>
            <a:r>
              <a:rPr lang="ru" sz="1500" b="1">
                <a:solidFill>
                  <a:srgbClr val="880E4F"/>
                </a:solidFill>
                <a:latin typeface="Times New Roman"/>
              </a:rPr>
              <a:t>а) существуют риски, связанные с возможным падением работника с высоты 1,8 м и более, в том числе:</a:t>
            </a:r>
          </a:p>
          <a:p>
            <a:pPr indent="381000" algn="just"/>
            <a:r>
              <a:rPr lang="ru" sz="1500" b="1">
                <a:solidFill>
                  <a:srgbClr val="880E4F"/>
                </a:solidFill>
                <a:latin typeface="Times New Roman"/>
              </a:rPr>
              <a:t>при осуществлении работником подъема на высоту более 5 м, или спуска с высоты более 5 м по лестнице, угол наклона которой к горизонтальной поверхности составляет более 75°;</a:t>
            </a:r>
          </a:p>
          <a:p>
            <a:pPr indent="381000" algn="just"/>
            <a:r>
              <a:rPr lang="ru" sz="1500" b="1">
                <a:solidFill>
                  <a:srgbClr val="880E4F"/>
                </a:solidFill>
                <a:latin typeface="Times New Roman"/>
              </a:rPr>
              <a:t>при проведении работ на площадках на расстоянии ближе 2 м от неогражденных перепадов по высоте более 1,8 м, а также, если высота защитного ограждения площадок менее 1,1 м;</a:t>
            </a:r>
          </a:p>
          <a:p>
            <a:pPr indent="381000" algn="just"/>
            <a:r>
              <a:rPr lang="ru" sz="1500" b="1">
                <a:solidFill>
                  <a:srgbClr val="880E4F"/>
                </a:solidFill>
                <a:latin typeface="Times New Roman"/>
              </a:rPr>
              <a:t>б) существуют риски, связанные с возможным падением работника с высоты менее 1,8 м, если работа проводится над машинами или механизмами, поверхностью жидкости или сыпучих мелкодисперсных материалов, выступающими предметами.</a:t>
            </a:r>
          </a:p>
          <a:p>
            <a:pPr indent="0" algn="r"/>
            <a:r>
              <a:rPr lang="ru" sz="1500" b="1">
                <a:solidFill>
                  <a:srgbClr val="1A237E"/>
                </a:solidFill>
                <a:latin typeface="Times New Roman"/>
              </a:rPr>
              <a:t>К_____________________________________________________________________)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4424" y="6025896"/>
            <a:ext cx="10110216" cy="13197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03700" indent="177800" algn="just"/>
            <a:r>
              <a:rPr lang="ru" sz="1600" b="1">
                <a:solidFill>
                  <a:srgbClr val="880E4F"/>
                </a:solidFill>
                <a:latin typeface="Times New Roman"/>
              </a:rPr>
              <a:t>К выполнению работ на высоте допускаются работники не моложе 18 лет, имеющие необходимую теоретическую и практическую подготовку, прошедшие медицинский осмотр и не имеющие противопоказаний по состоянию здоровья, прошедшие вводный и первичный на рабочем месте инструктажи по охране труда и обучение по специальной программе, аттестованные квалификационной комиссией и получившие допуск на право выполнения этой работы.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736" y="4029456"/>
            <a:ext cx="1825752" cy="2663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38656" y="320040"/>
            <a:ext cx="7906512" cy="3261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600" b="1">
                <a:solidFill>
                  <a:srgbClr val="1A237E"/>
                </a:solidFill>
                <a:latin typeface="Times New Roman"/>
              </a:rPr>
              <a:t>5 ШАГОВ К БЕЗОПАСНОЙ РАБОТЕ НА ВЫСОТЕ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7784" y="911352"/>
            <a:ext cx="2554224" cy="1450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ru" sz="1200" b="1">
                <a:solidFill>
                  <a:srgbClr val="311B92"/>
                </a:solidFill>
                <a:latin typeface="Times New Roman"/>
              </a:rPr>
              <a:t>ШАГ 1. Формирование списка работников, которые допускаются к работе на высоте.</a:t>
            </a:r>
          </a:p>
          <a:p>
            <a:pPr indent="0" algn="ctr">
              <a:lnSpc>
                <a:spcPct val="105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Кто эти работники?</a:t>
            </a:r>
          </a:p>
          <a:p>
            <a:pPr indent="0" algn="ctr">
              <a:lnSpc>
                <a:spcPct val="105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- Мастера;</a:t>
            </a:r>
          </a:p>
          <a:p>
            <a:pPr indent="0" algn="ctr">
              <a:lnSpc>
                <a:spcPct val="105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- Бригадиры;</a:t>
            </a:r>
          </a:p>
          <a:p>
            <a:pPr indent="0" algn="ctr">
              <a:lnSpc>
                <a:spcPct val="105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- Руководители стажировки;</a:t>
            </a:r>
          </a:p>
          <a:p>
            <a:pPr indent="0" algn="ctr">
              <a:lnSpc>
                <a:spcPct val="105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- Работники, которых назначают по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2440" y="2404872"/>
            <a:ext cx="2721864" cy="14173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200" b="1">
                <a:solidFill>
                  <a:srgbClr val="880E4F"/>
                </a:solidFill>
                <a:latin typeface="Times New Roman"/>
              </a:rPr>
              <a:t>наряду-допуску ответственными исполнителями работ на высоте.</a:t>
            </a:r>
          </a:p>
          <a:p>
            <a:pPr indent="0" algn="ctr"/>
            <a:r>
              <a:rPr lang="ru" sz="1200" b="1">
                <a:solidFill>
                  <a:srgbClr val="880E4F"/>
                </a:solidFill>
                <a:latin typeface="Times New Roman"/>
              </a:rPr>
              <a:t>Они должны знать требования охраны труда, безопасные методы и приемы выполнения работ на высоте.</a:t>
            </a:r>
          </a:p>
          <a:p>
            <a:pPr indent="0" algn="ctr"/>
            <a:r>
              <a:rPr lang="ru" sz="1200" b="1">
                <a:solidFill>
                  <a:srgbClr val="880E4F"/>
                </a:solidFill>
                <a:latin typeface="Times New Roman"/>
              </a:rPr>
              <a:t>Работать они могут как в составе бригады, так и под непосредственным контролем ответственного работника.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41776" y="908304"/>
            <a:ext cx="3596640" cy="2993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ru" sz="1100" b="1">
                <a:solidFill>
                  <a:srgbClr val="311B92"/>
                </a:solidFill>
                <a:latin typeface="Times New Roman"/>
              </a:rPr>
              <a:t>ШАГ 2. Распределение работников по 3 группам безопасности.</a:t>
            </a:r>
          </a:p>
          <a:p>
            <a:pPr indent="190500">
              <a:lnSpc>
                <a:spcPct val="105000"/>
              </a:lnSpc>
            </a:pPr>
            <a:r>
              <a:rPr lang="ru" sz="1100" b="1">
                <a:solidFill>
                  <a:srgbClr val="880E4F"/>
                </a:solidFill>
                <a:latin typeface="Times New Roman"/>
              </a:rPr>
              <a:t>- К 1-й относятся работники, допускаемые к работам в составе бригады или под непосредственным контролем работника, назначенного приказом работодателя.</a:t>
            </a:r>
          </a:p>
          <a:p>
            <a:pPr indent="0">
              <a:lnSpc>
                <a:spcPct val="105000"/>
              </a:lnSpc>
            </a:pPr>
            <a:r>
              <a:rPr lang="ru" sz="1100" b="1">
                <a:solidFill>
                  <a:srgbClr val="880E4F"/>
                </a:solidFill>
                <a:latin typeface="Times New Roman"/>
              </a:rPr>
              <a:t>-  Ко 2-й - бригадиры, мастера, руководители</a:t>
            </a:r>
          </a:p>
          <a:p>
            <a:pPr indent="0">
              <a:lnSpc>
                <a:spcPct val="105000"/>
              </a:lnSpc>
            </a:pPr>
            <a:r>
              <a:rPr lang="ru" sz="1100" b="1">
                <a:solidFill>
                  <a:srgbClr val="880E4F"/>
                </a:solidFill>
                <a:latin typeface="Times New Roman"/>
              </a:rPr>
              <a:t>стажировки, а также работники, назначаемые по наряду-допуску ответственными исполнителями работ на высоте и работники, допускаемые к работам в      составе      бригады      из      числа</a:t>
            </a:r>
          </a:p>
          <a:p>
            <a:pPr indent="0">
              <a:lnSpc>
                <a:spcPct val="105000"/>
              </a:lnSpc>
            </a:pPr>
            <a:r>
              <a:rPr lang="ru" sz="1100" b="1">
                <a:solidFill>
                  <a:srgbClr val="880E4F"/>
                </a:solidFill>
                <a:latin typeface="Times New Roman"/>
              </a:rPr>
              <a:t>высококвалифицированных рабочих и специалистов.</a:t>
            </a:r>
          </a:p>
          <a:p>
            <a:pPr indent="0">
              <a:lnSpc>
                <a:spcPct val="105000"/>
              </a:lnSpc>
            </a:pPr>
            <a:r>
              <a:rPr lang="ru" sz="1100" b="1">
                <a:solidFill>
                  <a:srgbClr val="880E4F"/>
                </a:solidFill>
                <a:latin typeface="Times New Roman"/>
              </a:rPr>
              <a:t>- К 3-й группе относят руководителей и специалистов, которые могут проводить обучение по охране труда. Работников, ответственных за безопасность проведения работ на высоте, утверждающих план работ, проводящих осмотры СИЗ.</a:t>
            </a:r>
          </a:p>
          <a:p>
            <a:pPr indent="0">
              <a:lnSpc>
                <a:spcPct val="80000"/>
              </a:lnSpc>
            </a:pPr>
            <a:r>
              <a:rPr lang="ru" sz="1600">
                <a:solidFill>
                  <a:srgbClr val="311B92"/>
                </a:solidFill>
                <a:latin typeface="Arial"/>
              </a:rPr>
              <a:t>.______________________    ______________________У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84136" y="905256"/>
            <a:ext cx="3191256" cy="3005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0" algn="just"/>
            <a:r>
              <a:rPr lang="ru" sz="1100" b="1">
                <a:solidFill>
                  <a:srgbClr val="311B92"/>
                </a:solidFill>
                <a:latin typeface="Times New Roman"/>
              </a:rPr>
              <a:t>ШАГ 3. Проведение обучения работников.</a:t>
            </a:r>
          </a:p>
          <a:p>
            <a:pPr marL="95064" indent="228600" algn="just"/>
            <a:r>
              <a:rPr lang="ru" sz="1100" b="1">
                <a:solidFill>
                  <a:srgbClr val="880E4F"/>
                </a:solidFill>
                <a:latin typeface="Times New Roman"/>
              </a:rPr>
              <a:t>Работодатель обязан организовать до начала проведения работы на высоте обучение безопасным методам и приемам выполнения работ на высоте работников:</a:t>
            </a:r>
          </a:p>
          <a:p>
            <a:pPr marL="95064" indent="228600" algn="just"/>
            <a:r>
              <a:rPr lang="ru" sz="1100" b="1">
                <a:solidFill>
                  <a:srgbClr val="880E4F"/>
                </a:solidFill>
                <a:latin typeface="Times New Roman"/>
              </a:rPr>
              <a:t>а) допускаемых к работам на высоте впервые;</a:t>
            </a:r>
          </a:p>
          <a:p>
            <a:pPr marL="95064" indent="228600" algn="just"/>
            <a:r>
              <a:rPr lang="ru" sz="1100" b="1">
                <a:solidFill>
                  <a:srgbClr val="880E4F"/>
                </a:solidFill>
                <a:latin typeface="Times New Roman"/>
              </a:rPr>
              <a:t>б) переводимых с других работ, если указанные работники ранее не проходили соответствующего обучения;</a:t>
            </a:r>
          </a:p>
          <a:p>
            <a:pPr marL="95064" indent="228600" algn="just"/>
            <a:r>
              <a:rPr lang="ru" sz="1100" b="1">
                <a:solidFill>
                  <a:srgbClr val="880E4F"/>
                </a:solidFill>
                <a:latin typeface="Times New Roman"/>
              </a:rPr>
              <a:t>в) имеющих перерыв в работе на высоте более одного года.</a:t>
            </a:r>
          </a:p>
          <a:p>
            <a:pPr marL="95064" indent="228600" algn="just"/>
            <a:r>
              <a:rPr lang="ru" sz="1100" b="1">
                <a:solidFill>
                  <a:srgbClr val="880E4F"/>
                </a:solidFill>
                <a:latin typeface="Times New Roman"/>
              </a:rPr>
              <a:t>Работники, выполняющие работы на высоте, должные знать и уметь применять безопасные методы и приемы выполнения работ на высоте, а также обладать соответствующими практическими навыками.</a:t>
            </a:r>
          </a:p>
          <a:p>
            <a:pPr indent="0"/>
            <a:r>
              <a:rPr lang="ru" sz="1100" b="1">
                <a:solidFill>
                  <a:srgbClr val="311B92"/>
                </a:solidFill>
                <a:latin typeface="Times New Roman"/>
              </a:rPr>
              <a:t>&lt;_____________________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7096" y="4062984"/>
            <a:ext cx="3761232" cy="1481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28600">
              <a:lnSpc>
                <a:spcPct val="107000"/>
              </a:lnSpc>
            </a:pPr>
            <a:r>
              <a:rPr lang="ru" sz="1200" b="1">
                <a:solidFill>
                  <a:srgbClr val="311B92"/>
                </a:solidFill>
                <a:latin typeface="Times New Roman"/>
              </a:rPr>
              <a:t>ШАГ 4. Проведение проверки знаний по ОТ.</a:t>
            </a:r>
          </a:p>
          <a:p>
            <a:pPr indent="228600">
              <a:lnSpc>
                <a:spcPct val="107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Периодическое обучение работников 1 и 2 групп безопасным методам и приемам выполнения работ на высоте осуществляется не реже 1 раза в 3 года.</a:t>
            </a:r>
          </a:p>
          <a:p>
            <a:pPr indent="228600">
              <a:lnSpc>
                <a:spcPct val="107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Периодическое обучение работников 3 группы безопасным методам и приемам выполнения работ на высоте осуществляется не реже 1 раза в 5 лет.</a:t>
            </a:r>
          </a:p>
          <a:p>
            <a:pPr indent="228600">
              <a:lnSpc>
                <a:spcPct val="107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Экзамен проводится экзаменационными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5593080"/>
            <a:ext cx="3770376" cy="697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106000"/>
              </a:lnSpc>
            </a:pPr>
            <a:r>
              <a:rPr lang="ru" sz="1200" b="1">
                <a:solidFill>
                  <a:srgbClr val="880E4F"/>
                </a:solidFill>
                <a:latin typeface="Times New Roman"/>
              </a:rPr>
              <a:t>комиссиями, создаваемыми приказом руководителя организации. Состав экзаменационных комиссий для приема экзамена у работников, допускаемых к проведению работ на высоте, выполняемых 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7096" y="6306312"/>
            <a:ext cx="3425952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solidFill>
                  <a:srgbClr val="880E4F"/>
                </a:solidFill>
                <a:latin typeface="Times New Roman"/>
              </a:rPr>
              <a:t>оформлением наряда-допуска, формируется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7472" y="6489192"/>
            <a:ext cx="1618488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solidFill>
                  <a:srgbClr val="880E4F"/>
                </a:solidFill>
                <a:latin typeface="Times New Roman"/>
              </a:rPr>
              <a:t>работников 3 группы.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68496" y="6339840"/>
            <a:ext cx="216408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solidFill>
                  <a:srgbClr val="880E4F"/>
                </a:solidFill>
                <a:latin typeface="Times New Roman"/>
              </a:rPr>
              <a:t>из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73168" y="4706112"/>
            <a:ext cx="1280160" cy="3596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4000"/>
              </a:lnSpc>
            </a:pPr>
            <a:r>
              <a:rPr lang="ru" sz="1600" b="1">
                <a:latin typeface="Times New Roman"/>
              </a:rPr>
              <a:t>ПО ОХРАНЕ ТРУДА ПРИ РАБОТЕ НА ВЫСОТЕ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16040" y="4044696"/>
            <a:ext cx="3928872" cy="2203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300" b="1">
                <a:solidFill>
                  <a:srgbClr val="311B92"/>
                </a:solidFill>
                <a:latin typeface="Times New Roman"/>
              </a:rPr>
              <a:t>ШАГ 5. Оформление протоколов и удостоверений по окончании обучения.</a:t>
            </a:r>
          </a:p>
          <a:p>
            <a:pPr indent="203200" algn="just">
              <a:lnSpc>
                <a:spcPct val="97000"/>
              </a:lnSpc>
            </a:pPr>
            <a:r>
              <a:rPr lang="ru" sz="1300" b="1">
                <a:solidFill>
                  <a:srgbClr val="880E4F"/>
                </a:solidFill>
                <a:latin typeface="Times New Roman"/>
              </a:rPr>
              <a:t>Обучение безопасным методам и приемам выполнения работ на высоте завершается экзаменом.</a:t>
            </a:r>
          </a:p>
          <a:p>
            <a:pPr indent="203200" algn="just">
              <a:lnSpc>
                <a:spcPct val="97000"/>
              </a:lnSpc>
            </a:pPr>
            <a:r>
              <a:rPr lang="ru" sz="1300" b="1">
                <a:solidFill>
                  <a:srgbClr val="880E4F"/>
                </a:solidFill>
                <a:latin typeface="Times New Roman"/>
              </a:rPr>
              <a:t>Результаты периодической проверки знаний безопасных методов и приемов выполнения работ на высоте оформляются протоколом комиссии.</a:t>
            </a:r>
          </a:p>
          <a:p>
            <a:pPr indent="203200" algn="just">
              <a:lnSpc>
                <a:spcPct val="97000"/>
              </a:lnSpc>
            </a:pPr>
            <a:r>
              <a:rPr lang="ru" sz="1300" b="1">
                <a:solidFill>
                  <a:srgbClr val="880E4F"/>
                </a:solidFill>
                <a:latin typeface="Times New Roman"/>
              </a:rPr>
              <a:t>Работникам 1, 2 и 3 групп, успешно сдавшим экзамен по результатам проведения обучения и отработке практических умений применения безопасных методов и приемов выполнения работ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370064" y="6281928"/>
            <a:ext cx="2971800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880E4F"/>
                </a:solidFill>
                <a:latin typeface="Times New Roman"/>
              </a:rPr>
              <a:t>выдается удостоверение о допуске 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79464" y="6281928"/>
            <a:ext cx="899160" cy="1432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880E4F"/>
                </a:solidFill>
                <a:latin typeface="Times New Roman"/>
              </a:rPr>
              <a:t>на высоте,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31280" y="6419088"/>
            <a:ext cx="284073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300" b="1">
                <a:solidFill>
                  <a:srgbClr val="880E4F"/>
                </a:solidFill>
                <a:latin typeface="Times New Roman"/>
              </a:rPr>
              <a:t>соответствующим работам на высоте.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280904" y="6537960"/>
            <a:ext cx="167640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1A237E"/>
                </a:solidFill>
                <a:latin typeface="Times New Roman"/>
              </a:rPr>
              <a:t>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02336" y="6873240"/>
            <a:ext cx="9875520" cy="4450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1600" b="1">
                <a:solidFill>
                  <a:srgbClr val="1A237E"/>
                </a:solidFill>
                <a:latin typeface="Times New Roman"/>
              </a:rPr>
              <a:t>Эти простые действия помогут вам не просто придерживаться буквы закона, но обезопасить своих сотрудников, снизить риски и, наконец, избежать жестких штрафов за нарушение правил по охране труда.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192024"/>
            <a:ext cx="3176016" cy="36819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" y="4145280"/>
            <a:ext cx="960120" cy="1091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344" y="5108448"/>
            <a:ext cx="195072" cy="1798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22448" y="5873496"/>
            <a:ext cx="167640" cy="332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31800"/>
            <a:r>
              <a:rPr lang="ru" sz="1300">
                <a:solidFill>
                  <a:srgbClr val="311B92"/>
                </a:solidFill>
                <a:latin typeface="Times New Roman"/>
              </a:rPr>
              <a:t>/</a:t>
            </a:r>
          </a:p>
          <a:p>
            <a:pPr indent="0" algn="ctr">
              <a:lnSpc>
                <a:spcPct val="61000"/>
              </a:lnSpc>
            </a:pPr>
            <a:r>
              <a:rPr lang="en-US" sz="1900">
                <a:solidFill>
                  <a:srgbClr val="911879"/>
                </a:solidFill>
                <a:latin typeface="Arial"/>
              </a:rPr>
              <a:t>F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93264" y="6227064"/>
            <a:ext cx="496824" cy="3383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61000"/>
              </a:lnSpc>
            </a:pPr>
            <a:r>
              <a:rPr lang="ru" sz="2100" i="1">
                <a:solidFill>
                  <a:srgbClr val="311B92"/>
                </a:solidFill>
                <a:latin typeface="Arial"/>
              </a:rPr>
              <a:t>/</a:t>
            </a:r>
          </a:p>
          <a:p>
            <a:pPr indent="0">
              <a:lnSpc>
                <a:spcPct val="58000"/>
              </a:lnSpc>
            </a:pPr>
            <a:r>
              <a:rPr lang="ru" sz="2100" i="1">
                <a:solidFill>
                  <a:srgbClr val="311B92"/>
                </a:solidFill>
                <a:latin typeface="Arial"/>
              </a:rPr>
              <a:t>/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48" y="5891784"/>
            <a:ext cx="2234184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600" b="1">
                <a:solidFill>
                  <a:srgbClr val="EEEEEE"/>
                </a:solidFill>
                <a:latin typeface="Times New Roman"/>
              </a:rPr>
              <a:t>самостоятельной работе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4632" y="6044184"/>
            <a:ext cx="2298192" cy="1188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600" b="1">
                <a:solidFill>
                  <a:srgbClr val="EEEEEE"/>
                </a:solidFill>
                <a:latin typeface="Times New Roman"/>
              </a:rPr>
              <a:t>самостоятельной работе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4632" y="6163056"/>
            <a:ext cx="1914144" cy="2255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600" b="1">
                <a:solidFill>
                  <a:srgbClr val="EEEEEE"/>
                </a:solidFill>
                <a:latin typeface="Times New Roman"/>
              </a:rPr>
              <a:t>не допускаются.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4632" y="6388608"/>
            <a:ext cx="1926336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14300">
              <a:lnSpc>
                <a:spcPct val="84000"/>
              </a:lnSpc>
            </a:pPr>
            <a:r>
              <a:rPr lang="en-US" sz="1800">
                <a:solidFill>
                  <a:srgbClr val="311B92"/>
                </a:solidFill>
                <a:latin typeface="Arial"/>
              </a:rPr>
              <a:t>X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11296" y="201168"/>
            <a:ext cx="6940296" cy="2901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17500" algn="just">
              <a:lnSpc>
                <a:spcPct val="97000"/>
              </a:lnSpc>
              <a:spcAft>
                <a:spcPts val="630"/>
              </a:spcAft>
            </a:pPr>
            <a:r>
              <a:rPr lang="ru" sz="1700" b="1">
                <a:solidFill>
                  <a:srgbClr val="880E4F"/>
                </a:solidFill>
                <a:latin typeface="Times New Roman"/>
              </a:rPr>
              <a:t>Работники, выполняющие работы на высоте, должны иметь квалификацию, соответствующую характеру выполняемых работ. Уровень квалификации подтверждается документом о профессиональном образовании (обучении) и (или) о квалификации.</a:t>
            </a:r>
          </a:p>
          <a:p>
            <a:pPr indent="317500" algn="just">
              <a:lnSpc>
                <a:spcPct val="97000"/>
              </a:lnSpc>
            </a:pPr>
            <a:r>
              <a:rPr lang="ru" sz="1700" b="1">
                <a:solidFill>
                  <a:srgbClr val="880E4F"/>
                </a:solidFill>
                <a:latin typeface="Times New Roman"/>
              </a:rPr>
              <a:t>Необходимость периодического обучения работников, выполняющих работы на высоте с применением средств подмащивания, а также на площадках и рабочих местах с защитными ограждениями высотой </a:t>
            </a:r>
            <a:r>
              <a:rPr lang="en-US" sz="1700" b="1">
                <a:solidFill>
                  <a:srgbClr val="880E4F"/>
                </a:solidFill>
                <a:latin typeface="Times New Roman"/>
              </a:rPr>
              <a:t>1,1 </a:t>
            </a:r>
            <a:r>
              <a:rPr lang="ru" sz="1700" b="1">
                <a:solidFill>
                  <a:srgbClr val="880E4F"/>
                </a:solidFill>
                <a:latin typeface="Times New Roman"/>
              </a:rPr>
              <a:t>м и более, устанавливается работодателем при реализации процедуры подготовки работников по охране труда СУОТ.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76144" y="4593336"/>
            <a:ext cx="347472" cy="600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68000"/>
              </a:lnSpc>
            </a:pPr>
            <a:r>
              <a:rPr lang="en-US" sz="1800">
                <a:solidFill>
                  <a:srgbClr val="311B92"/>
                </a:solidFill>
                <a:latin typeface="Arial"/>
              </a:rPr>
              <a:t>\ \</a:t>
            </a:r>
          </a:p>
          <a:p>
            <a:pPr indent="0" algn="r">
              <a:lnSpc>
                <a:spcPct val="68000"/>
              </a:lnSpc>
            </a:pPr>
            <a:r>
              <a:rPr lang="en-US" sz="1800">
                <a:solidFill>
                  <a:srgbClr val="311B92"/>
                </a:solidFill>
                <a:latin typeface="Arial"/>
              </a:rPr>
              <a:t>\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17976" y="3291840"/>
            <a:ext cx="6717792" cy="1197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17500" algn="just">
              <a:lnSpc>
                <a:spcPct val="97000"/>
              </a:lnSpc>
            </a:pPr>
            <a:r>
              <a:rPr lang="ru" sz="1700" b="1">
                <a:solidFill>
                  <a:srgbClr val="880E4F"/>
                </a:solidFill>
                <a:latin typeface="Times New Roman"/>
              </a:rPr>
              <a:t>Работникам, выполняющим работы на высоте, в том числе с применением средств подмащивания, а также на площадках с защитными ограждениями высотой </a:t>
            </a:r>
            <a:r>
              <a:rPr lang="en-US" sz="1700" b="1">
                <a:solidFill>
                  <a:srgbClr val="880E4F"/>
                </a:solidFill>
                <a:latin typeface="Times New Roman"/>
              </a:rPr>
              <a:t>1,1 </a:t>
            </a:r>
            <a:r>
              <a:rPr lang="ru" sz="1700" b="1">
                <a:solidFill>
                  <a:srgbClr val="880E4F"/>
                </a:solidFill>
                <a:latin typeface="Times New Roman"/>
              </a:rPr>
              <a:t>м и более, а также работникам 1 и 2 групп, при успешном окончании обучения безопасным методам и приемам выполнения работ на высоте 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33216" y="4477512"/>
            <a:ext cx="6678168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17500" algn="just"/>
            <a:r>
              <a:rPr lang="ru" sz="1700" b="1">
                <a:solidFill>
                  <a:srgbClr val="880E4F"/>
                </a:solidFill>
                <a:latin typeface="Times New Roman"/>
              </a:rPr>
              <a:t>получении удостоверения работодатель до начала проведения ими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48912" y="4730496"/>
            <a:ext cx="6086856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17500" algn="just"/>
            <a:r>
              <a:rPr lang="ru" sz="1700" b="1">
                <a:solidFill>
                  <a:srgbClr val="880E4F"/>
                </a:solidFill>
                <a:latin typeface="Times New Roman"/>
              </a:rPr>
              <a:t>на высоте обеспечивает проведение стажировки.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90544" y="4748784"/>
            <a:ext cx="597408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 b="1">
                <a:solidFill>
                  <a:srgbClr val="880E4F"/>
                </a:solidFill>
                <a:latin typeface="Times New Roman"/>
              </a:rPr>
              <a:t>работ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685288" y="5309616"/>
            <a:ext cx="137160" cy="131064"/>
          </a:xfrm>
          <a:prstGeom prst="rect">
            <a:avLst/>
          </a:prstGeom>
          <a:solidFill>
            <a:srgbClr val="EA1E63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solidFill>
                  <a:srgbClr val="EEEEEE"/>
                </a:solidFill>
                <a:latin typeface="Times New Roman"/>
              </a:rPr>
              <a:t>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15512" y="5096256"/>
            <a:ext cx="3127248" cy="786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400" b="1">
                <a:solidFill>
                  <a:srgbClr val="880E4F"/>
                </a:solidFill>
                <a:latin typeface="Times New Roman"/>
              </a:rPr>
              <a:t>тветственность за нарушение Правил охраны труда</a:t>
            </a:r>
          </a:p>
          <a:p>
            <a:pPr indent="0" algn="ctr">
              <a:lnSpc>
                <a:spcPct val="115000"/>
              </a:lnSpc>
            </a:pPr>
            <a:r>
              <a:rPr lang="ru" sz="1400" b="1">
                <a:solidFill>
                  <a:srgbClr val="311B92"/>
                </a:solidFill>
                <a:latin typeface="Times New Roman"/>
              </a:rPr>
              <a:t>Если компания — работодатель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11296" y="5882640"/>
            <a:ext cx="3331464" cy="1533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ru" sz="1400" b="1">
                <a:solidFill>
                  <a:srgbClr val="311B92"/>
                </a:solidFill>
                <a:latin typeface="Times New Roman"/>
              </a:rPr>
              <a:t>не выполняет требования, обозначенные в Правилах, на него налагается штраф. Для должностного лица или ИП штраф составит 15-20 тысяч рублей;</a:t>
            </a:r>
          </a:p>
          <a:p>
            <a:pPr indent="0" algn="ctr">
              <a:lnSpc>
                <a:spcPct val="95000"/>
              </a:lnSpc>
            </a:pPr>
            <a:r>
              <a:rPr lang="ru" sz="1400" b="1">
                <a:solidFill>
                  <a:srgbClr val="311B92"/>
                </a:solidFill>
                <a:latin typeface="Times New Roman"/>
              </a:rPr>
              <a:t>для юридического лица — 110-130 тысяч рублей.</a:t>
            </a:r>
          </a:p>
          <a:p>
            <a:pPr indent="0" algn="just"/>
            <a:r>
              <a:rPr lang="ru" sz="1600" b="1">
                <a:solidFill>
                  <a:srgbClr val="311B92"/>
                </a:solidFill>
                <a:latin typeface="Times New Roman"/>
              </a:rPr>
              <a:t>Ч____________________________7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903720" y="5093208"/>
            <a:ext cx="3535680" cy="2176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52400" algn="just"/>
            <a:r>
              <a:rPr lang="ru" sz="1300" b="1">
                <a:solidFill>
                  <a:srgbClr val="C9211E"/>
                </a:solidFill>
                <a:latin typeface="Times New Roman"/>
              </a:rPr>
              <a:t>Обучение работников безопасным методам и приемам выполнения работ на высоте в заочной форме, а также исключительно с использованием электронного обучения и дистанционных технологий, проведение практических занятий по освоению безопасных методов и приемов выполнения работ на высоте, а также прохождения стажировки в режиме самоподготовки работником не допускается.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903720" y="7211568"/>
            <a:ext cx="3535680" cy="2164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ct val="83000"/>
              </a:lnSpc>
            </a:pPr>
            <a:r>
              <a:rPr lang="ru" sz="1600" b="1">
                <a:solidFill>
                  <a:srgbClr val="1A237E"/>
                </a:solidFill>
                <a:latin typeface="Times New Roman"/>
              </a:rPr>
              <a:t>&lt;______________________________7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789432"/>
            <a:ext cx="2700528" cy="1908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12" y="2877312"/>
            <a:ext cx="2843784" cy="208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1608" y="5157216"/>
            <a:ext cx="2868168" cy="21854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8224" y="332232"/>
            <a:ext cx="9854184" cy="286512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none" lIns="0" tIns="0" rIns="0" bIns="0">
            <a:noAutofit/>
          </a:bodyPr>
          <a:lstStyle/>
          <a:p>
            <a:pPr indent="304800" algn="just"/>
            <a:r>
              <a:rPr lang="ru" sz="2600" b="1">
                <a:solidFill>
                  <a:srgbClr val="1A237E"/>
                </a:solidFill>
                <a:latin typeface="Times New Roman"/>
              </a:rPr>
              <a:t>ОХРАНА ТРУДА НА ПРОИЗВОДСТВЕННЫХ ПЛОЩАДКАХ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8224" y="618744"/>
            <a:ext cx="7363968" cy="2051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ru" sz="1800" b="1">
                <a:solidFill>
                  <a:srgbClr val="1A237E"/>
                </a:solidFill>
                <a:latin typeface="Times New Roman"/>
              </a:rPr>
              <a:t>(                                                             л</a:t>
            </a:r>
          </a:p>
          <a:p>
            <a:pPr indent="304800" algn="just">
              <a:lnSpc>
                <a:spcPct val="97000"/>
              </a:lnSpc>
            </a:pPr>
            <a:r>
              <a:rPr lang="ru" sz="1800" b="1">
                <a:solidFill>
                  <a:srgbClr val="880E4F"/>
                </a:solidFill>
                <a:latin typeface="Times New Roman"/>
              </a:rPr>
              <a:t>Для ограничения доступа работников и посторонних лиц в зоны повышенной опасности, где возможно падение с высоты, травмирование падающими с высоты материалами, инструментом и другими предметами, а также частями конструкций, находящихся в процессе сооружения, обслуживания, ремонта, монтажа или разборки, работодатель должен обеспечить их ограждение.</a:t>
            </a:r>
          </a:p>
          <a:p>
            <a:pPr indent="0">
              <a:lnSpc>
                <a:spcPct val="75000"/>
              </a:lnSpc>
            </a:pPr>
            <a:r>
              <a:rPr lang="ru" sz="2300" i="1">
                <a:solidFill>
                  <a:srgbClr val="1A237E"/>
                </a:solidFill>
                <a:latin typeface="Arial"/>
              </a:rPr>
              <a:t>&lt;________________________________________________________________)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88336" y="4422648"/>
            <a:ext cx="234696" cy="1005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400" b="1">
                <a:solidFill>
                  <a:srgbClr val="5A5B5B"/>
                </a:solidFill>
                <a:latin typeface="Arial"/>
              </a:rPr>
              <a:t>Сжимы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2272" y="3910584"/>
            <a:ext cx="509016" cy="207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400" b="1">
                <a:solidFill>
                  <a:srgbClr val="5A5B5B"/>
                </a:solidFill>
                <a:latin typeface="Arial"/>
              </a:rPr>
              <a:t>Рабочий канат</a:t>
            </a:r>
          </a:p>
          <a:p>
            <a:pPr indent="0"/>
            <a:r>
              <a:rPr lang="ru" sz="400" b="1">
                <a:solidFill>
                  <a:srgbClr val="5A5B5B"/>
                </a:solidFill>
                <a:latin typeface="Arial"/>
              </a:rPr>
              <a:t>• Страховочный канат</a:t>
            </a:r>
          </a:p>
          <a:p>
            <a:pPr indent="0"/>
            <a:r>
              <a:rPr lang="ru" sz="400" b="1">
                <a:solidFill>
                  <a:srgbClr val="5A5B5B"/>
                </a:solidFill>
                <a:latin typeface="Arial"/>
              </a:rPr>
              <a:t>Пригрузы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2272" y="4273296"/>
            <a:ext cx="990600" cy="161544"/>
          </a:xfrm>
          <a:prstGeom prst="rect">
            <a:avLst/>
          </a:prstGeom>
          <a:solidFill>
            <a:srgbClr val="FCFCFC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500" b="1">
                <a:solidFill>
                  <a:srgbClr val="C0F8FC"/>
                </a:solidFill>
                <a:latin typeface="Arial"/>
              </a:rPr>
              <a:t>ЛЮЛЬКА,</a:t>
            </a:r>
          </a:p>
          <a:p>
            <a:pPr indent="0" algn="ctr"/>
            <a:r>
              <a:rPr lang="ru" sz="500" b="1">
                <a:solidFill>
                  <a:srgbClr val="C0F8FC"/>
                </a:solidFill>
                <a:latin typeface="Arial"/>
              </a:rPr>
              <a:t>С КОТОРОЙ НЕ ВЕДУТСЯ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44296" y="4434840"/>
            <a:ext cx="597408" cy="149352"/>
          </a:xfrm>
          <a:prstGeom prst="rect">
            <a:avLst/>
          </a:prstGeom>
          <a:solidFill>
            <a:srgbClr val="FCFCFC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500" b="1">
                <a:solidFill>
                  <a:srgbClr val="C0F8FC"/>
                </a:solidFill>
                <a:latin typeface="Arial"/>
              </a:rPr>
              <a:t>РАБОТЫ, ДОЛЖНА БЫТЬ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32688" y="4584192"/>
            <a:ext cx="426720" cy="143256"/>
          </a:xfrm>
          <a:prstGeom prst="rect">
            <a:avLst/>
          </a:prstGeom>
          <a:solidFill>
            <a:srgbClr val="FCFCFC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500" b="1">
                <a:solidFill>
                  <a:srgbClr val="C0F8FC"/>
                </a:solidFill>
                <a:latin typeface="Arial"/>
              </a:rPr>
              <a:t>ОПУЩЕНА НА ЗЕМЛЮ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3416" y="2895600"/>
            <a:ext cx="691896" cy="1280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000" b="1">
                <a:solidFill>
                  <a:srgbClr val="296B95"/>
                </a:solidFill>
                <a:latin typeface="Times New Roman"/>
              </a:rPr>
              <a:t>ЛЮЛЬКИ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67128" y="3057144"/>
            <a:ext cx="810768" cy="216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700" b="1">
                <a:solidFill>
                  <a:srgbClr val="AB797D"/>
                </a:solidFill>
                <a:latin typeface="Arial"/>
              </a:rPr>
              <a:t>НЕ ПЕРЕГРУЖАЙ ЛЮЛЬКУ!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22576" y="3313176"/>
            <a:ext cx="502920" cy="1005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50" b="1">
                <a:solidFill>
                  <a:srgbClr val="5A5B5B"/>
                </a:solidFill>
                <a:latin typeface="Arial"/>
              </a:rPr>
              <a:t>ЛОВИТЕЛЬ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7848" y="3057144"/>
            <a:ext cx="1091184" cy="167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1000"/>
              </a:lnSpc>
            </a:pPr>
            <a:r>
              <a:rPr lang="ru" sz="550">
                <a:solidFill>
                  <a:srgbClr val="AB797D"/>
                </a:solidFill>
                <a:latin typeface="Arial"/>
              </a:rPr>
              <a:t>Высота ограждения с нерабочей стороны 1,2 м, а с рабочей-1 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18688" y="2974848"/>
            <a:ext cx="7153656" cy="18806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14300">
              <a:lnSpc>
                <a:spcPct val="97000"/>
              </a:lnSpc>
            </a:pPr>
            <a:r>
              <a:rPr lang="ru" sz="1800" b="1">
                <a:solidFill>
                  <a:srgbClr val="880E4F"/>
                </a:solidFill>
                <a:latin typeface="Times New Roman"/>
              </a:rPr>
              <a:t>Выполнение работ с люлек строительных подъемников (вышки) и фасадных подъемников в соответствии с осмотром рабочего места осуществляется с использованием удерживающих или страховочных систем.</a:t>
            </a:r>
          </a:p>
          <a:p>
            <a:pPr indent="114300">
              <a:lnSpc>
                <a:spcPct val="97000"/>
              </a:lnSpc>
            </a:pPr>
            <a:r>
              <a:rPr lang="ru" sz="1800" b="1">
                <a:solidFill>
                  <a:srgbClr val="880E4F"/>
                </a:solidFill>
                <a:latin typeface="Times New Roman"/>
              </a:rPr>
              <a:t>Рабочие места грузоподъемных механизмов, расположенные выше 5 м, должны обеспечиваться средствами эвакуации с высоты, предусмотренными Правилами.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4320" y="5276088"/>
            <a:ext cx="7022592" cy="20787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04800" algn="just">
              <a:lnSpc>
                <a:spcPct val="97000"/>
              </a:lnSpc>
            </a:pPr>
            <a:r>
              <a:rPr lang="ru" sz="1800" b="1">
                <a:solidFill>
                  <a:srgbClr val="880E4F"/>
                </a:solidFill>
                <a:latin typeface="Times New Roman"/>
              </a:rPr>
              <a:t>Леса, подмости и другие приспособления для выполнения работ на высоте должны быть изготовлены по проектам или типовым схемам применения из руководств (инструкций) по эксплуатации изготовителя, и взяты организацией на инвентарный учет.</a:t>
            </a:r>
          </a:p>
          <a:p>
            <a:pPr indent="304800" algn="just">
              <a:lnSpc>
                <a:spcPct val="97000"/>
              </a:lnSpc>
            </a:pPr>
            <a:r>
              <a:rPr lang="ru" sz="1800" b="1">
                <a:solidFill>
                  <a:srgbClr val="880E4F"/>
                </a:solidFill>
                <a:latin typeface="Times New Roman"/>
              </a:rPr>
              <a:t>Использование элементов разных изготовителей в одной инвентарной конструкции лесов и подмостей не допускается без документального подтверждения этими из готовителями их взаимной совместимости.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Произвольный</PresentationFormat>
  <Paragraphs>104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modified xsi:type="dcterms:W3CDTF">2023-07-05T05:07:07Z</dcterms:modified>
</cp:coreProperties>
</file>