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ls" ContentType="application/vnd.ms-exce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notesSlides/notesSlide9.xml" ContentType="application/vnd.openxmlformats-officedocument.presentationml.notesSlide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handoutMasterIdLst>
    <p:handoutMasterId r:id="rId36"/>
  </p:handoutMasterIdLst>
  <p:sldIdLst>
    <p:sldId id="464" r:id="rId2"/>
    <p:sldId id="539" r:id="rId3"/>
    <p:sldId id="496" r:id="rId4"/>
    <p:sldId id="546" r:id="rId5"/>
    <p:sldId id="482" r:id="rId6"/>
    <p:sldId id="549" r:id="rId7"/>
    <p:sldId id="550" r:id="rId8"/>
    <p:sldId id="551" r:id="rId9"/>
    <p:sldId id="563" r:id="rId10"/>
    <p:sldId id="564" r:id="rId11"/>
    <p:sldId id="565" r:id="rId12"/>
    <p:sldId id="568" r:id="rId13"/>
    <p:sldId id="566" r:id="rId14"/>
    <p:sldId id="570" r:id="rId15"/>
    <p:sldId id="569" r:id="rId16"/>
    <p:sldId id="572" r:id="rId17"/>
    <p:sldId id="557" r:id="rId18"/>
    <p:sldId id="548" r:id="rId19"/>
    <p:sldId id="512" r:id="rId20"/>
    <p:sldId id="511" r:id="rId21"/>
    <p:sldId id="507" r:id="rId22"/>
    <p:sldId id="561" r:id="rId23"/>
    <p:sldId id="559" r:id="rId24"/>
    <p:sldId id="553" r:id="rId25"/>
    <p:sldId id="552" r:id="rId26"/>
    <p:sldId id="542" r:id="rId27"/>
    <p:sldId id="555" r:id="rId28"/>
    <p:sldId id="558" r:id="rId29"/>
    <p:sldId id="554" r:id="rId30"/>
    <p:sldId id="562" r:id="rId31"/>
    <p:sldId id="573" r:id="rId32"/>
    <p:sldId id="560" r:id="rId33"/>
    <p:sldId id="541" r:id="rId34"/>
  </p:sldIdLst>
  <p:sldSz cx="9144000" cy="6858000" type="screen4x3"/>
  <p:notesSz cx="6797675" cy="99266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фин" initials="ф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clrMru>
    <a:srgbClr val="FF6600"/>
    <a:srgbClr val="B25693"/>
    <a:srgbClr val="922E62"/>
    <a:srgbClr val="E3D90D"/>
    <a:srgbClr val="4CEB13"/>
    <a:srgbClr val="0066FF"/>
    <a:srgbClr val="9BBB59"/>
    <a:srgbClr val="00CC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snapVertSplitter="1" vertBarState="minimized" horzBarState="maximized">
    <p:restoredLeft sz="34587" autoAdjust="0"/>
    <p:restoredTop sz="86437" autoAdjust="0"/>
  </p:normalViewPr>
  <p:slideViewPr>
    <p:cSldViewPr>
      <p:cViewPr>
        <p:scale>
          <a:sx n="100" d="100"/>
          <a:sy n="100" d="100"/>
        </p:scale>
        <p:origin x="-2730" y="-3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6" y="2202"/>
    </p:cViewPr>
    <p:sldLst>
      <p:sld r:id="rId1" collapse="1"/>
      <p:sld r:id="rId2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_rels/viewProps.xml.rels><?xml version="1.0" encoding="UTF-8" standalone="yes"?>
<Relationships xmlns="http://schemas.openxmlformats.org/package/2006/relationships"><Relationship Id="rId2" Type="http://schemas.openxmlformats.org/officeDocument/2006/relationships/slide" Target="slides/slide8.xml"/><Relationship Id="rId1" Type="http://schemas.openxmlformats.org/officeDocument/2006/relationships/slide" Target="slides/slide3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\\DFIBM\obmen$\_Bce\&#1051;&#1086;&#1089;&#1100;\&#1057;&#1086;&#1074;&#1077;&#1097;&#1072;&#1085;&#1080;&#1077;%20&#1071;&#1085;&#1074;&#1072;&#1088;&#1100;%202011\&#1054;&#1040;&#1044;&#1041;&#1041;\&#1057;&#1083;&#1072;&#1081;&#1076;&#1099;%20&#1054;&#1040;&#1044;&#1041;&#1041;.xls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2.6887280248190412E-2"/>
          <c:y val="4.2372881355935955E-2"/>
          <c:w val="0.95449844881075496"/>
          <c:h val="0.77552055708625856"/>
        </c:manualLayout>
      </c:layout>
      <c:barChart>
        <c:barDir val="col"/>
        <c:grouping val="clustered"/>
        <c:ser>
          <c:idx val="0"/>
          <c:order val="0"/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800" b="1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Val val="1"/>
          </c:dLbls>
          <c:cat>
            <c:strRef>
              <c:f>Лист1!$B$6:$B$10</c:f>
              <c:strCache>
                <c:ptCount val="5"/>
                <c:pt idx="0">
                  <c:v>2006г.</c:v>
                </c:pt>
                <c:pt idx="1">
                  <c:v>2007г.</c:v>
                </c:pt>
                <c:pt idx="2">
                  <c:v>2008г.</c:v>
                </c:pt>
                <c:pt idx="3">
                  <c:v>2009г.</c:v>
                </c:pt>
                <c:pt idx="4">
                  <c:v>2010г.</c:v>
                </c:pt>
              </c:strCache>
            </c:strRef>
          </c:cat>
          <c:val>
            <c:numRef>
              <c:f>Лист1!$C$6:$C$10</c:f>
              <c:numCache>
                <c:formatCode>#,##0</c:formatCode>
                <c:ptCount val="5"/>
                <c:pt idx="0">
                  <c:v>2586.8403916999996</c:v>
                </c:pt>
                <c:pt idx="1">
                  <c:v>3323.6727967499996</c:v>
                </c:pt>
                <c:pt idx="2">
                  <c:v>5791.5468578299997</c:v>
                </c:pt>
                <c:pt idx="3">
                  <c:v>6532.4744473799965</c:v>
                </c:pt>
                <c:pt idx="4">
                  <c:v>7146.2779999999975</c:v>
                </c:pt>
              </c:numCache>
            </c:numRef>
          </c:val>
        </c:ser>
        <c:dLbls>
          <c:showVal val="1"/>
        </c:dLbls>
        <c:axId val="34210560"/>
        <c:axId val="34212864"/>
      </c:barChart>
      <c:catAx>
        <c:axId val="34210560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34212864"/>
        <c:crosses val="autoZero"/>
        <c:auto val="1"/>
        <c:lblAlgn val="ctr"/>
        <c:lblOffset val="100"/>
        <c:tickLblSkip val="1"/>
        <c:tickMarkSkip val="1"/>
      </c:catAx>
      <c:valAx>
        <c:axId val="34212864"/>
        <c:scaling>
          <c:orientation val="minMax"/>
        </c:scaling>
        <c:delete val="1"/>
        <c:axPos val="l"/>
        <c:title>
          <c:tx>
            <c:rich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r>
                  <a:rPr lang="ru-RU"/>
                  <a:t>млн.руб.</a:t>
                </a:r>
              </a:p>
            </c:rich>
          </c:tx>
          <c:layout>
            <c:manualLayout>
              <c:xMode val="edge"/>
              <c:yMode val="edge"/>
              <c:x val="1.1375387797311674E-2"/>
              <c:y val="0.53220338983048243"/>
            </c:manualLayout>
          </c:layout>
          <c:spPr>
            <a:noFill/>
            <a:ln w="25400">
              <a:noFill/>
            </a:ln>
          </c:spPr>
        </c:title>
        <c:numFmt formatCode="#,##0" sourceLinked="1"/>
        <c:tickLblPos val="none"/>
        <c:crossAx val="34210560"/>
        <c:crosses val="autoZero"/>
        <c:crossBetween val="between"/>
      </c:valAx>
    </c:plotArea>
    <c:plotVisOnly val="1"/>
    <c:dispBlanksAs val="gap"/>
  </c:chart>
  <c:spPr>
    <a:noFill/>
    <a:ln w="9525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6"/>
  <c:chart>
    <c:plotArea>
      <c:layout>
        <c:manualLayout>
          <c:layoutTarget val="inner"/>
          <c:xMode val="edge"/>
          <c:yMode val="edge"/>
          <c:x val="0.26595462732253056"/>
          <c:y val="0.2354376444531544"/>
          <c:w val="0.50728155339805825"/>
          <c:h val="0.75724637681160001"/>
        </c:manualLayout>
      </c:layout>
      <c:pieChart>
        <c:varyColors val="1"/>
        <c:ser>
          <c:idx val="0"/>
          <c:order val="0"/>
          <c:explosion val="25"/>
          <c:dPt>
            <c:idx val="0"/>
            <c:explosion val="8"/>
          </c:dPt>
          <c:dLbls>
            <c:dLbl>
              <c:idx val="0"/>
              <c:layout>
                <c:manualLayout>
                  <c:x val="7.0635843916185062E-2"/>
                  <c:y val="-5.0222384045697024E-3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ru-RU" sz="1309" dirty="0" smtClean="0"/>
                      <a:t>НДФЛ</a:t>
                    </a:r>
                    <a:r>
                      <a:rPr lang="ru-RU" sz="1309" dirty="0"/>
                      <a:t>
</a:t>
                    </a:r>
                    <a:r>
                      <a:rPr lang="ru-RU" sz="1309" dirty="0" smtClean="0"/>
                      <a:t>88,5</a:t>
                    </a:r>
                    <a:r>
                      <a:rPr lang="ru-RU" sz="1309" baseline="0" dirty="0" smtClean="0"/>
                      <a:t> </a:t>
                    </a:r>
                    <a:r>
                      <a:rPr lang="ru-RU" sz="1309" dirty="0" smtClean="0"/>
                      <a:t>%</a:t>
                    </a:r>
                    <a:endParaRPr lang="ru-RU" sz="1400" dirty="0"/>
                  </a:p>
                </c:rich>
              </c:tx>
              <c:spPr/>
              <c:dLblPos val="bestFit"/>
            </c:dLbl>
            <c:dLbl>
              <c:idx val="1"/>
              <c:layout>
                <c:manualLayout>
                  <c:x val="-0.11190976124484901"/>
                  <c:y val="7.9760499391859113E-2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ru-RU" sz="1035" dirty="0"/>
                      <a:t>налоги на </a:t>
                    </a:r>
                    <a:r>
                      <a:rPr lang="ru-RU" sz="1035" dirty="0" smtClean="0"/>
                      <a:t>товары, </a:t>
                    </a:r>
                    <a:r>
                      <a:rPr lang="ru-RU" sz="1035" dirty="0"/>
                      <a:t>релизуемые на территории РФ
</a:t>
                    </a:r>
                    <a:r>
                      <a:rPr lang="ru-RU" sz="1035" dirty="0" smtClean="0"/>
                      <a:t>5,1 %</a:t>
                    </a:r>
                    <a:endParaRPr lang="ru-RU" sz="1100" dirty="0"/>
                  </a:p>
                </c:rich>
              </c:tx>
              <c:spPr/>
              <c:dLblPos val="bestFit"/>
            </c:dLbl>
            <c:dLbl>
              <c:idx val="2"/>
              <c:layout>
                <c:manualLayout>
                  <c:x val="-0.14830318554826269"/>
                  <c:y val="7.9167881792554184E-4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ru-RU" sz="1129" dirty="0"/>
                      <a:t>Налоги на совокупный доход
</a:t>
                    </a:r>
                    <a:r>
                      <a:rPr lang="ru-RU" sz="1129" dirty="0" smtClean="0"/>
                      <a:t>1,3 %</a:t>
                    </a:r>
                    <a:endParaRPr lang="ru-RU" sz="1200" dirty="0"/>
                  </a:p>
                </c:rich>
              </c:tx>
              <c:spPr/>
              <c:dLblPos val="bestFit"/>
            </c:dLbl>
            <c:dLbl>
              <c:idx val="3"/>
              <c:layout>
                <c:manualLayout>
                  <c:x val="-0.15197525962753036"/>
                  <c:y val="-9.7956838728493714E-2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ru-RU" sz="1043" baseline="0" dirty="0">
                        <a:solidFill>
                          <a:schemeClr val="tx1"/>
                        </a:solidFill>
                      </a:rPr>
                      <a:t>доходы от использования и продажи  имущества
</a:t>
                    </a:r>
                    <a:r>
                      <a:rPr lang="ru-RU" sz="1043" baseline="0" dirty="0" smtClean="0">
                        <a:solidFill>
                          <a:schemeClr val="tx1"/>
                        </a:solidFill>
                      </a:rPr>
                      <a:t>1,9 %</a:t>
                    </a:r>
                    <a:endParaRPr lang="ru-RU" dirty="0"/>
                  </a:p>
                </c:rich>
              </c:tx>
              <c:spPr/>
              <c:dLblPos val="bestFit"/>
            </c:dLbl>
            <c:dLbl>
              <c:idx val="4"/>
              <c:layout>
                <c:manualLayout>
                  <c:x val="-3.5597967734926216E-3"/>
                  <c:y val="-0.10744476173589552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ru-RU" sz="1129" dirty="0"/>
                      <a:t>государственная пошлина
</a:t>
                    </a:r>
                    <a:r>
                      <a:rPr lang="ru-RU" sz="1129" dirty="0" smtClean="0"/>
                      <a:t>1,0 %</a:t>
                    </a:r>
                    <a:endParaRPr lang="ru-RU" sz="1200" dirty="0"/>
                  </a:p>
                </c:rich>
              </c:tx>
              <c:spPr/>
              <c:dLblPos val="bestFit"/>
            </c:dLbl>
            <c:dLbl>
              <c:idx val="5"/>
              <c:layout>
                <c:manualLayout>
                  <c:x val="0.12326706208114036"/>
                  <c:y val="-0.12110481971935261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ru-RU" sz="1129" dirty="0" smtClean="0"/>
                      <a:t>Прочие 2,2 %</a:t>
                    </a:r>
                    <a:endParaRPr lang="ru-RU" sz="1200" dirty="0"/>
                  </a:p>
                </c:rich>
              </c:tx>
              <c:spPr/>
              <c:dLblPos val="bestFit"/>
            </c:dLbl>
            <c:dLbl>
              <c:idx val="6"/>
              <c:layout>
                <c:manualLayout>
                  <c:x val="0.15019831547185103"/>
                  <c:y val="-7.1963956886908334E-2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ru-RU" sz="1309" dirty="0"/>
                      <a:t>прочие
</a:t>
                    </a:r>
                    <a:r>
                      <a:rPr lang="ru-RU" sz="1309" dirty="0" smtClean="0"/>
                      <a:t>1%</a:t>
                    </a:r>
                    <a:endParaRPr lang="ru-RU" sz="1400" dirty="0"/>
                  </a:p>
                </c:rich>
              </c:tx>
              <c:spPr/>
              <c:dLblPos val="bestFit"/>
            </c:dLbl>
            <c:dLblPos val="bestFit"/>
            <c:showCatName val="1"/>
            <c:showPercent val="1"/>
            <c:showLeaderLines val="1"/>
          </c:dLbls>
          <c:cat>
            <c:strRef>
              <c:f>Лист2!$A$1:$A$6</c:f>
              <c:strCache>
                <c:ptCount val="6"/>
                <c:pt idx="0">
                  <c:v>НДФЛ</c:v>
                </c:pt>
                <c:pt idx="1">
                  <c:v>налоги на товар, релизуемые на территории РФ</c:v>
                </c:pt>
                <c:pt idx="2">
                  <c:v>Налоги на совокупный доход</c:v>
                </c:pt>
                <c:pt idx="3">
                  <c:v>доходы от использования и продажи  имущества</c:v>
                </c:pt>
                <c:pt idx="4">
                  <c:v>государственная пошлина</c:v>
                </c:pt>
                <c:pt idx="5">
                  <c:v>прочие</c:v>
                </c:pt>
              </c:strCache>
            </c:strRef>
          </c:cat>
          <c:val>
            <c:numRef>
              <c:f>Лист2!$B$1:$B$6</c:f>
              <c:numCache>
                <c:formatCode>General</c:formatCode>
                <c:ptCount val="6"/>
                <c:pt idx="0">
                  <c:v>84.5</c:v>
                </c:pt>
                <c:pt idx="1">
                  <c:v>7.4</c:v>
                </c:pt>
                <c:pt idx="2">
                  <c:v>2.1</c:v>
                </c:pt>
                <c:pt idx="3">
                  <c:v>3.9</c:v>
                </c:pt>
                <c:pt idx="4">
                  <c:v>1</c:v>
                </c:pt>
                <c:pt idx="5">
                  <c:v>1.1000000000000001</c:v>
                </c:pt>
              </c:numCache>
            </c:numRef>
          </c:val>
        </c:ser>
        <c:firstSliceAng val="0"/>
      </c:pieChart>
      <c:spPr>
        <a:noFill/>
        <a:ln w="25407">
          <a:noFill/>
        </a:ln>
      </c:spPr>
    </c:plotArea>
    <c:plotVisOnly val="1"/>
    <c:dispBlanksAs val="zero"/>
  </c:chart>
  <c:txPr>
    <a:bodyPr/>
    <a:lstStyle/>
    <a:p>
      <a:pPr>
        <a:defRPr sz="1687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4"/>
  <c:chart>
    <c:view3D>
      <c:hPercent val="104"/>
      <c:depthPercent val="100"/>
      <c:rAngAx val="1"/>
    </c:view3D>
    <c:plotArea>
      <c:layout>
        <c:manualLayout>
          <c:layoutTarget val="inner"/>
          <c:xMode val="edge"/>
          <c:yMode val="edge"/>
          <c:x val="0.19811320754717313"/>
          <c:y val="2.8517110266159811E-2"/>
          <c:w val="0.5911949685534591"/>
          <c:h val="0.89923954372622339"/>
        </c:manualLayout>
      </c:layout>
      <c:bar3DChart>
        <c:barDir val="col"/>
        <c:grouping val="clustered"/>
        <c:ser>
          <c:idx val="0"/>
          <c:order val="0"/>
          <c:tx>
            <c:strRef>
              <c:f>Sheet1!$A$2</c:f>
              <c:strCache>
                <c:ptCount val="1"/>
                <c:pt idx="0">
                  <c:v>План</c:v>
                </c:pt>
              </c:strCache>
            </c:strRef>
          </c:tx>
          <c:dLbls>
            <c:dLbl>
              <c:idx val="0"/>
              <c:layout>
                <c:manualLayout>
                  <c:x val="2.8628547801750736E-2"/>
                  <c:y val="-5.0879465728705629E-2"/>
                </c:manualLayout>
              </c:layout>
              <c:showVal val="1"/>
            </c:dLbl>
            <c:dLbl>
              <c:idx val="1"/>
              <c:layout>
                <c:manualLayout>
                  <c:x val="2.0445162303430041E-2"/>
                  <c:y val="-9.9642950036650767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194</a:t>
                    </a:r>
                    <a:r>
                      <a:rPr lang="ru-RU" baseline="0" dirty="0" smtClean="0"/>
                      <a:t> 699,70</a:t>
                    </a:r>
                  </a:p>
                  <a:p>
                    <a:endParaRPr lang="en-US" dirty="0"/>
                  </a:p>
                </c:rich>
              </c:tx>
            </c:dLbl>
            <c:showVal val="1"/>
          </c:dLbls>
          <c:cat>
            <c:strRef>
              <c:f>Sheet1!$B$1:$C$1</c:f>
              <c:strCache>
                <c:ptCount val="2"/>
                <c:pt idx="0">
                  <c:v> 3 квартал 2020 года</c:v>
                </c:pt>
                <c:pt idx="1">
                  <c:v>3 квартал  2021 года</c:v>
                </c:pt>
              </c:strCache>
            </c:strRef>
          </c:cat>
          <c:val>
            <c:numRef>
              <c:f>Sheet1!$B$2:$C$2</c:f>
              <c:numCache>
                <c:formatCode>#,##0.00</c:formatCode>
                <c:ptCount val="2"/>
                <c:pt idx="0">
                  <c:v>196136</c:v>
                </c:pt>
                <c:pt idx="1">
                  <c:v>194699.7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Исполнено</c:v>
                </c:pt>
              </c:strCache>
            </c:strRef>
          </c:tx>
          <c:dLbls>
            <c:dLbl>
              <c:idx val="0"/>
              <c:layout>
                <c:manualLayout>
                  <c:x val="9.6915270206608686E-2"/>
                  <c:y val="3.5616561443333097E-2"/>
                </c:manualLayout>
              </c:layout>
              <c:showVal val="1"/>
            </c:dLbl>
            <c:dLbl>
              <c:idx val="1"/>
              <c:layout>
                <c:manualLayout>
                  <c:x val="8.6939722278304973E-2"/>
                  <c:y val="-6.6790570097656723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124</a:t>
                    </a:r>
                    <a:r>
                      <a:rPr lang="ru-RU" baseline="0" dirty="0" smtClean="0"/>
                      <a:t> 338,3</a:t>
                    </a:r>
                    <a:endParaRPr lang="en-US" dirty="0"/>
                  </a:p>
                </c:rich>
              </c:tx>
              <c:showVal val="1"/>
            </c:dLbl>
            <c:showVal val="1"/>
          </c:dLbls>
          <c:cat>
            <c:strRef>
              <c:f>Sheet1!$B$1:$C$1</c:f>
              <c:strCache>
                <c:ptCount val="2"/>
                <c:pt idx="0">
                  <c:v> 3 квартал 2020 года</c:v>
                </c:pt>
                <c:pt idx="1">
                  <c:v>3 квартал  2021 года</c:v>
                </c:pt>
              </c:strCache>
            </c:strRef>
          </c:cat>
          <c:val>
            <c:numRef>
              <c:f>Sheet1!$B$3:$C$3</c:f>
              <c:numCache>
                <c:formatCode>#,##0.00</c:formatCode>
                <c:ptCount val="2"/>
                <c:pt idx="0">
                  <c:v>84855.1</c:v>
                </c:pt>
                <c:pt idx="1">
                  <c:v>80851.399999999994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</c:strCache>
            </c:strRef>
          </c:tx>
          <c:dLbls>
            <c:dLbl>
              <c:idx val="0"/>
              <c:layout>
                <c:manualLayout>
                  <c:x val="0.57475299423998072"/>
                  <c:y val="-9.4403020497886528E-2"/>
                </c:manualLayout>
              </c:layout>
              <c:showVal val="1"/>
            </c:dLbl>
            <c:dLbl>
              <c:idx val="1"/>
              <c:layout>
                <c:manualLayout>
                  <c:x val="0.29606832115737425"/>
                  <c:y val="-9.4403020497886528E-2"/>
                </c:manualLayout>
              </c:layout>
              <c:showVal val="1"/>
            </c:dLbl>
            <c:showVal val="1"/>
          </c:dLbls>
          <c:cat>
            <c:strRef>
              <c:f>Sheet1!$B$1:$C$1</c:f>
              <c:strCache>
                <c:ptCount val="2"/>
                <c:pt idx="0">
                  <c:v> 3 квартал 2020 года</c:v>
                </c:pt>
                <c:pt idx="1">
                  <c:v>3 квартал  2021 года</c:v>
                </c:pt>
              </c:strCache>
            </c:strRef>
          </c:cat>
          <c:val>
            <c:numRef>
              <c:f>Sheet1!$B$4:$C$4</c:f>
              <c:numCache>
                <c:formatCode>General</c:formatCode>
                <c:ptCount val="2"/>
              </c:numCache>
            </c:numRef>
          </c:val>
        </c:ser>
        <c:gapDepth val="0"/>
        <c:shape val="cylinder"/>
        <c:axId val="76743808"/>
        <c:axId val="76745344"/>
        <c:axId val="0"/>
      </c:bar3DChart>
      <c:catAx>
        <c:axId val="76743808"/>
        <c:scaling>
          <c:orientation val="minMax"/>
        </c:scaling>
        <c:axPos val="b"/>
        <c:numFmt formatCode="General" sourceLinked="1"/>
        <c:tickLblPos val="low"/>
        <c:txPr>
          <a:bodyPr rot="0" vert="horz"/>
          <a:lstStyle/>
          <a:p>
            <a:pPr>
              <a:defRPr/>
            </a:pPr>
            <a:endParaRPr lang="ru-RU"/>
          </a:p>
        </c:txPr>
        <c:crossAx val="76745344"/>
        <c:crosses val="autoZero"/>
        <c:auto val="1"/>
        <c:lblAlgn val="ctr"/>
        <c:lblOffset val="100"/>
        <c:tickLblSkip val="1"/>
        <c:tickMarkSkip val="1"/>
      </c:catAx>
      <c:valAx>
        <c:axId val="76745344"/>
        <c:scaling>
          <c:orientation val="minMax"/>
        </c:scaling>
        <c:axPos val="l"/>
        <c:majorGridlines/>
        <c:numFmt formatCode="#,##0.00" sourceLinked="1"/>
        <c:tickLblPos val="nextTo"/>
        <c:txPr>
          <a:bodyPr rot="0" vert="horz"/>
          <a:lstStyle/>
          <a:p>
            <a:pPr>
              <a:defRPr/>
            </a:pPr>
            <a:endParaRPr lang="ru-RU"/>
          </a:p>
        </c:txPr>
        <c:crossAx val="76743808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37"/>
  <c:chart>
    <c:autoTitleDeleted val="1"/>
    <c:view3D>
      <c:depthPercent val="100"/>
      <c:rAngAx val="1"/>
    </c:view3D>
    <c:plotArea>
      <c:layout>
        <c:manualLayout>
          <c:layoutTarget val="inner"/>
          <c:xMode val="edge"/>
          <c:yMode val="edge"/>
          <c:x val="0"/>
          <c:y val="3.4920734908136478E-2"/>
          <c:w val="0.98222222222221856"/>
          <c:h val="0.68372753405824271"/>
        </c:manualLayout>
      </c:layout>
      <c:bar3DChart>
        <c:barDir val="col"/>
        <c:grouping val="stacked"/>
        <c:ser>
          <c:idx val="0"/>
          <c:order val="0"/>
          <c:tx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tx>
          <c:cat>
            <c:strRef>
              <c:f>Лист1!$B$1:$C$1</c:f>
              <c:strCache>
                <c:ptCount val="2"/>
                <c:pt idx="0">
                  <c:v>План - 1 квартал 2021 года</c:v>
                </c:pt>
                <c:pt idx="1">
                  <c:v>Факт - 1 квартал 2021 года</c:v>
                </c:pt>
              </c:strCache>
            </c:strRef>
          </c:cat>
          <c:val>
            <c:numRef>
              <c:f>Лист1!$B$2:$C$2</c:f>
              <c:numCache>
                <c:formatCode>#,##0.0</c:formatCode>
                <c:ptCount val="2"/>
                <c:pt idx="0">
                  <c:v>603</c:v>
                </c:pt>
                <c:pt idx="1">
                  <c:v>604.29999999999995</c:v>
                </c:pt>
              </c:numCache>
            </c:numRef>
          </c:val>
        </c:ser>
        <c:shape val="cylinder"/>
        <c:axId val="82888576"/>
        <c:axId val="82890112"/>
        <c:axId val="0"/>
      </c:bar3DChart>
      <c:catAx>
        <c:axId val="82888576"/>
        <c:scaling>
          <c:orientation val="minMax"/>
        </c:scaling>
        <c:axPos val="b"/>
        <c:numFmt formatCode="General" sourceLinked="0"/>
        <c:tickLblPos val="nextTo"/>
        <c:crossAx val="82890112"/>
        <c:crosses val="autoZero"/>
        <c:auto val="1"/>
        <c:lblAlgn val="ctr"/>
        <c:lblOffset val="100"/>
      </c:catAx>
      <c:valAx>
        <c:axId val="82890112"/>
        <c:scaling>
          <c:orientation val="minMax"/>
          <c:min val="0"/>
        </c:scaling>
        <c:delete val="1"/>
        <c:axPos val="l"/>
        <c:numFmt formatCode="#,##0.0" sourceLinked="1"/>
        <c:tickLblPos val="nextTo"/>
        <c:crossAx val="82888576"/>
        <c:crosses val="autoZero"/>
        <c:crossBetween val="between"/>
      </c:valAx>
      <c:spPr>
        <a:noFill/>
        <a:ln w="25402">
          <a:noFill/>
        </a:ln>
      </c:spPr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image" Target="../media/image1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e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68.emf"/><Relationship Id="rId2" Type="http://schemas.openxmlformats.org/officeDocument/2006/relationships/image" Target="../media/image67.emf"/><Relationship Id="rId1" Type="http://schemas.openxmlformats.org/officeDocument/2006/relationships/image" Target="../media/image66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8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706" tIns="45353" rIns="90706" bIns="45353" numCol="1" anchor="t" anchorCtr="0" compatLnSpc="1">
            <a:prstTxWarp prst="textNoShape">
              <a:avLst/>
            </a:prstTxWarp>
          </a:bodyPr>
          <a:lstStyle>
            <a:lvl1pPr defTabSz="907848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706" tIns="45353" rIns="90706" bIns="45353" numCol="1" anchor="t" anchorCtr="0" compatLnSpc="1">
            <a:prstTxWarp prst="textNoShape">
              <a:avLst/>
            </a:prstTxWarp>
          </a:bodyPr>
          <a:lstStyle>
            <a:lvl1pPr algn="r" defTabSz="907848">
              <a:defRPr sz="1200">
                <a:latin typeface="Arial" charset="0"/>
              </a:defRPr>
            </a:lvl1pPr>
          </a:lstStyle>
          <a:p>
            <a:pPr>
              <a:defRPr/>
            </a:pPr>
            <a:fld id="{14CBC5EB-7AA7-446C-A6B3-6316FB559CE1}" type="datetimeFigureOut">
              <a:rPr lang="ru-RU"/>
              <a:pPr>
                <a:defRPr/>
              </a:pPr>
              <a:t>29.11.2021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706" tIns="45353" rIns="90706" bIns="45353" numCol="1" anchor="b" anchorCtr="0" compatLnSpc="1">
            <a:prstTxWarp prst="textNoShape">
              <a:avLst/>
            </a:prstTxWarp>
          </a:bodyPr>
          <a:lstStyle>
            <a:lvl1pPr defTabSz="907848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706" tIns="45353" rIns="90706" bIns="45353" numCol="1" anchor="b" anchorCtr="0" compatLnSpc="1">
            <a:prstTxWarp prst="textNoShape">
              <a:avLst/>
            </a:prstTxWarp>
          </a:bodyPr>
          <a:lstStyle>
            <a:lvl1pPr algn="r" defTabSz="907848">
              <a:defRPr sz="1200">
                <a:latin typeface="Arial" charset="0"/>
              </a:defRPr>
            </a:lvl1pPr>
          </a:lstStyle>
          <a:p>
            <a:pPr>
              <a:defRPr/>
            </a:pPr>
            <a:fld id="{C470C9D4-7615-4E13-AE06-C1F3686276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706" tIns="45353" rIns="90706" bIns="45353" numCol="1" anchor="t" anchorCtr="0" compatLnSpc="1">
            <a:prstTxWarp prst="textNoShape">
              <a:avLst/>
            </a:prstTxWarp>
          </a:bodyPr>
          <a:lstStyle>
            <a:lvl1pPr defTabSz="907848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706" tIns="45353" rIns="90706" bIns="45353" numCol="1" anchor="t" anchorCtr="0" compatLnSpc="1">
            <a:prstTxWarp prst="textNoShape">
              <a:avLst/>
            </a:prstTxWarp>
          </a:bodyPr>
          <a:lstStyle>
            <a:lvl1pPr algn="r" defTabSz="907848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88566C1C-166D-4BD9-84E6-2EF6E134626D}" type="datetimeFigureOut">
              <a:rPr lang="ru-RU"/>
              <a:pPr>
                <a:defRPr/>
              </a:pPr>
              <a:t>29.11.2021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4538"/>
            <a:ext cx="4959350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0" tIns="45710" rIns="91420" bIns="4571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 bwMode="auto">
          <a:xfrm>
            <a:off x="679450" y="4716463"/>
            <a:ext cx="5438775" cy="446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706" tIns="45353" rIns="90706" bIns="4535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706" tIns="45353" rIns="90706" bIns="45353" numCol="1" anchor="b" anchorCtr="0" compatLnSpc="1">
            <a:prstTxWarp prst="textNoShape">
              <a:avLst/>
            </a:prstTxWarp>
          </a:bodyPr>
          <a:lstStyle>
            <a:lvl1pPr defTabSz="907848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706" tIns="45353" rIns="90706" bIns="45353" numCol="1" anchor="b" anchorCtr="0" compatLnSpc="1">
            <a:prstTxWarp prst="textNoShape">
              <a:avLst/>
            </a:prstTxWarp>
          </a:bodyPr>
          <a:lstStyle>
            <a:lvl1pPr algn="r" defTabSz="907848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A42CDD6E-9A07-4525-A23F-2E8BF2AE51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6868" name="Номер слайда 3"/>
          <p:cNvSpPr txBox="1">
            <a:spLocks noGrp="1"/>
          </p:cNvSpPr>
          <p:nvPr/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706" tIns="45353" rIns="90706" bIns="45353" anchor="b"/>
          <a:lstStyle/>
          <a:p>
            <a:pPr algn="r" defTabSz="906463"/>
            <a:fld id="{A0F2AD4F-FB1B-4193-9F15-EE8268F4A74E}" type="slidenum">
              <a:rPr lang="ru-RU" sz="1200">
                <a:latin typeface="Calibri" pitchFamily="34" charset="0"/>
              </a:rPr>
              <a:pPr algn="r" defTabSz="906463"/>
              <a:t>1</a:t>
            </a:fld>
            <a:endParaRPr lang="ru-RU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46084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06463"/>
            <a:fld id="{E4A341C2-2602-408F-A452-87B968E363C2}" type="slidenum">
              <a:rPr lang="ru-RU" smtClean="0"/>
              <a:pPr defTabSz="906463"/>
              <a:t>27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37892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06463"/>
            <a:fld id="{9983A1E7-8D56-4ADE-84BB-7D6B6DAD004C}" type="slidenum">
              <a:rPr lang="ru-RU" smtClean="0"/>
              <a:pPr defTabSz="906463"/>
              <a:t>4</a:t>
            </a:fld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3891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06463"/>
            <a:fld id="{DF3C7114-A379-47E8-9EC1-40E0567C4DD2}" type="slidenum">
              <a:rPr lang="ru-RU" smtClean="0"/>
              <a:pPr defTabSz="906463"/>
              <a:t>5</a:t>
            </a:fld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39940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06463"/>
            <a:fld id="{6F9EED9A-053A-40E7-9C2E-D4513F551AD3}" type="slidenum">
              <a:rPr lang="ru-RU" smtClean="0"/>
              <a:pPr defTabSz="906463"/>
              <a:t>6</a:t>
            </a:fld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spcBef>
                <a:spcPct val="0"/>
              </a:spcBef>
            </a:pPr>
            <a:r>
              <a:rPr lang="ru-RU" smtClean="0"/>
              <a:t>дк</a:t>
            </a:r>
          </a:p>
        </p:txBody>
      </p:sp>
      <p:sp>
        <p:nvSpPr>
          <p:cNvPr id="40964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06463"/>
            <a:fld id="{52F801F7-3084-4F3B-B532-AADAA52739C6}" type="slidenum">
              <a:rPr lang="ru-RU" smtClean="0">
                <a:solidFill>
                  <a:srgbClr val="000000"/>
                </a:solidFill>
              </a:rPr>
              <a:pPr defTabSz="906463"/>
              <a:t>7</a:t>
            </a:fld>
            <a:endParaRPr lang="ru-RU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41988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06463"/>
            <a:fld id="{65D4FD69-64F6-4A4E-95D8-57A810BBCC73}" type="slidenum">
              <a:rPr lang="ru-RU" smtClean="0"/>
              <a:pPr defTabSz="906463"/>
              <a:t>11</a:t>
            </a:fld>
            <a:endParaRPr 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43012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06463"/>
            <a:fld id="{92CFB020-63E7-426A-84D9-30B18F005159}" type="slidenum">
              <a:rPr lang="ru-RU" smtClean="0"/>
              <a:pPr defTabSz="906463"/>
              <a:t>17</a:t>
            </a:fld>
            <a:endParaRPr lang="ru-R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4403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06463"/>
            <a:fld id="{E3EAAFA6-6989-472E-84BA-54DFD75FC59A}" type="slidenum">
              <a:rPr lang="ru-RU" smtClean="0"/>
              <a:pPr defTabSz="906463"/>
              <a:t>18</a:t>
            </a:fld>
            <a:endParaRPr lang="ru-RU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45060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06463"/>
            <a:fld id="{EC77AA13-BE8A-4802-980A-6F47D13ECE25}" type="slidenum">
              <a:rPr lang="ru-RU" smtClean="0"/>
              <a:pPr defTabSz="906463"/>
              <a:t>23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334FCA-0C7A-409D-9B32-9BEB1EBEBE99}" type="datetime1">
              <a:rPr lang="ru-RU"/>
              <a:pPr>
                <a:defRPr/>
              </a:pPr>
              <a:t>29.11.2021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BD0BFD-996A-4DC4-AD2C-33C14BB5CE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F660C7-5390-4E08-ACFC-294C21549C9D}" type="datetime1">
              <a:rPr lang="ru-RU"/>
              <a:pPr>
                <a:defRPr/>
              </a:pPr>
              <a:t>29.11.2021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9AEE26-B775-4EF1-B9F3-4AB941FCBB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046DB9-FA78-4B01-9580-D41C5BE79385}" type="datetime1">
              <a:rPr lang="ru-RU"/>
              <a:pPr>
                <a:defRPr/>
              </a:pPr>
              <a:t>29.11.2021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95C961-AEB4-4BED-AD52-CEF2BECDA7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1_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16E354-D081-4F19-88D9-B19DFF7FACE7}" type="datetime1">
              <a:rPr lang="ru-RU"/>
              <a:pPr>
                <a:defRPr/>
              </a:pPr>
              <a:t>29.11.2021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1E44F2-D849-4F5B-A230-C33EC89018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B2339C-AFF7-445F-9B95-03C80E4E388A}" type="datetime1">
              <a:rPr lang="ru-RU"/>
              <a:pPr>
                <a:defRPr/>
              </a:pPr>
              <a:t>29.11.2021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914057-A2F7-41A6-9734-7B3350BBC0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ECF3FB-C99E-4A69-8885-D51656852FB9}" type="datetime1">
              <a:rPr lang="ru-RU"/>
              <a:pPr>
                <a:defRPr/>
              </a:pPr>
              <a:t>29.11.2021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922F6E-A61A-4527-B614-7177447525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A6D0E6-7449-40CA-91BE-CCB45C064595}" type="datetime1">
              <a:rPr lang="ru-RU"/>
              <a:pPr>
                <a:defRPr/>
              </a:pPr>
              <a:t>29.11.2021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92FF33-7610-4902-B3AB-7B520E7C7E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FF78A6-092F-40BE-936E-37DACD5B045E}" type="datetime1">
              <a:rPr lang="ru-RU"/>
              <a:pPr>
                <a:defRPr/>
              </a:pPr>
              <a:t>29.11.2021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01D6AF-D5C1-4CFE-B25A-3B74EA5EDD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EFEB44-6BA8-4311-8C8B-EECB354B1CFC}" type="datetime1">
              <a:rPr lang="ru-RU"/>
              <a:pPr>
                <a:defRPr/>
              </a:pPr>
              <a:t>29.11.2021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1FE4B6-84B5-4698-8EE6-E9ADE7D687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2C8A5D-9CC8-4936-9CC9-0E0B2A9EE982}" type="datetime1">
              <a:rPr lang="ru-RU"/>
              <a:pPr>
                <a:defRPr/>
              </a:pPr>
              <a:t>29.11.2021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11DDE5-2315-4694-B43B-ED0B4E64E6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A1697C-A78A-4B5C-8C3F-93613607D6AB}" type="datetime1">
              <a:rPr lang="ru-RU"/>
              <a:pPr>
                <a:defRPr/>
              </a:pPr>
              <a:t>29.11.2021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4CDED4-FD1D-4EE8-A76B-89A1A656A5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F3F74D-1E46-4219-8879-11EA654FB5D1}" type="datetime1">
              <a:rPr lang="ru-RU"/>
              <a:pPr>
                <a:defRPr/>
              </a:pPr>
              <a:t>29.11.2021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EE6D56-DBB3-4491-99C8-DDBE35B07E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126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552CCE53-7C97-4CAE-87E7-A719DF55463C}" type="datetime1">
              <a:rPr lang="ru-RU"/>
              <a:pPr>
                <a:defRPr/>
              </a:pPr>
              <a:t>29.11.2021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FD969D7B-AC37-409B-A7B3-50B029810C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oleObject" Target="../embeddings/_____Microsoft_Office_Excel_97-20034.xls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42.png"/><Relationship Id="rId4" Type="http://schemas.openxmlformats.org/officeDocument/2006/relationships/oleObject" Target="../embeddings/_____Microsoft_Office_Excel_97-20035.xls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6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jpeg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jpeg"/><Relationship Id="rId5" Type="http://schemas.openxmlformats.org/officeDocument/2006/relationships/image" Target="../media/image58.jpeg"/><Relationship Id="rId4" Type="http://schemas.openxmlformats.org/officeDocument/2006/relationships/image" Target="../media/image57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7" Type="http://schemas.openxmlformats.org/officeDocument/2006/relationships/image" Target="../media/image65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4.jpeg"/><Relationship Id="rId5" Type="http://schemas.openxmlformats.org/officeDocument/2006/relationships/image" Target="../media/image63.jpeg"/><Relationship Id="rId4" Type="http://schemas.openxmlformats.org/officeDocument/2006/relationships/image" Target="../media/image62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7.xls"/><Relationship Id="rId7" Type="http://schemas.openxmlformats.org/officeDocument/2006/relationships/oleObject" Target="../embeddings/_____Microsoft_Office_Excel_97-20039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70.jpeg"/><Relationship Id="rId5" Type="http://schemas.openxmlformats.org/officeDocument/2006/relationships/oleObject" Target="../embeddings/_____Microsoft_Office_Excel_97-20038.xls"/><Relationship Id="rId4" Type="http://schemas.openxmlformats.org/officeDocument/2006/relationships/image" Target="../media/image69.jpe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jpeg"/><Relationship Id="rId3" Type="http://schemas.openxmlformats.org/officeDocument/2006/relationships/image" Target="../media/image71.jpeg"/><Relationship Id="rId7" Type="http://schemas.openxmlformats.org/officeDocument/2006/relationships/image" Target="../media/image7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73.jpeg"/><Relationship Id="rId4" Type="http://schemas.openxmlformats.org/officeDocument/2006/relationships/image" Target="../media/image72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0.jpeg"/><Relationship Id="rId5" Type="http://schemas.openxmlformats.org/officeDocument/2006/relationships/image" Target="../media/image79.jpeg"/><Relationship Id="rId4" Type="http://schemas.openxmlformats.org/officeDocument/2006/relationships/image" Target="../media/image78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eg"/><Relationship Id="rId7" Type="http://schemas.openxmlformats.org/officeDocument/2006/relationships/image" Target="../media/image86.jpeg"/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5.jpeg"/><Relationship Id="rId5" Type="http://schemas.openxmlformats.org/officeDocument/2006/relationships/image" Target="../media/image84.jpeg"/><Relationship Id="rId4" Type="http://schemas.openxmlformats.org/officeDocument/2006/relationships/image" Target="../media/image8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jpeg"/><Relationship Id="rId2" Type="http://schemas.openxmlformats.org/officeDocument/2006/relationships/image" Target="../media/image87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10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91.jpeg"/><Relationship Id="rId4" Type="http://schemas.openxmlformats.org/officeDocument/2006/relationships/image" Target="../media/image90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3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chart" Target="../charts/char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3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7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6.jpeg"/><Relationship Id="rId5" Type="http://schemas.openxmlformats.org/officeDocument/2006/relationships/oleObject" Target="../embeddings/_____Microsoft_Office_Excel_97-20032.xls"/><Relationship Id="rId4" Type="http://schemas.openxmlformats.org/officeDocument/2006/relationships/oleObject" Target="../embeddings/_____Microsoft_Office_Excel_97-20031.xls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Relationship Id="rId9" Type="http://schemas.openxmlformats.org/officeDocument/2006/relationships/oleObject" Target="../embeddings/_____Microsoft_Office_Excel_97-20033.xls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Рисунок 4" descr="DSC09972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24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TextBox 7"/>
          <p:cNvSpPr txBox="1">
            <a:spLocks noChangeArrowheads="1"/>
          </p:cNvSpPr>
          <p:nvPr/>
        </p:nvSpPr>
        <p:spPr bwMode="auto">
          <a:xfrm>
            <a:off x="3059113" y="5857875"/>
            <a:ext cx="35306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dirty="0" smtClean="0">
                <a:solidFill>
                  <a:srgbClr val="FFFF00"/>
                </a:solidFill>
              </a:rPr>
              <a:t>25 октября 2021 </a:t>
            </a:r>
            <a:r>
              <a:rPr lang="ru-RU" b="1" dirty="0">
                <a:solidFill>
                  <a:srgbClr val="FFFF00"/>
                </a:solidFill>
              </a:rPr>
              <a:t>года</a:t>
            </a:r>
          </a:p>
          <a:p>
            <a:pPr algn="ctr"/>
            <a:r>
              <a:rPr lang="ru-RU" b="1" dirty="0">
                <a:solidFill>
                  <a:srgbClr val="FFFF00"/>
                </a:solidFill>
              </a:rPr>
              <a:t>с. Яковлевка </a:t>
            </a:r>
          </a:p>
        </p:txBody>
      </p:sp>
      <p:sp>
        <p:nvSpPr>
          <p:cNvPr id="6217" name="Text Box 73"/>
          <p:cNvSpPr txBox="1">
            <a:spLocks noChangeArrowheads="1"/>
          </p:cNvSpPr>
          <p:nvPr/>
        </p:nvSpPr>
        <p:spPr bwMode="auto">
          <a:xfrm>
            <a:off x="0" y="428604"/>
            <a:ext cx="9121775" cy="3600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8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66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Отчет об исполнении бюджета </a:t>
            </a:r>
          </a:p>
          <a:p>
            <a:pPr algn="ctr">
              <a:defRPr/>
            </a:pPr>
            <a:r>
              <a:rPr lang="ru-RU" sz="3600" b="1" dirty="0" err="1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66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Яковлевского</a:t>
            </a:r>
            <a:r>
              <a:rPr lang="ru-RU" sz="36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66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муниципального района </a:t>
            </a:r>
          </a:p>
          <a:p>
            <a:pPr algn="ctr">
              <a:defRPr/>
            </a:pPr>
            <a:r>
              <a:rPr lang="ru-RU" sz="48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66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  <a:r>
              <a:rPr lang="ru-RU" sz="4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</a:rPr>
              <a:t>за </a:t>
            </a:r>
            <a:r>
              <a:rPr lang="ru-RU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</a:rPr>
              <a:t>3 </a:t>
            </a:r>
            <a:r>
              <a:rPr lang="ru-RU" sz="4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</a:rPr>
              <a:t>квартал </a:t>
            </a:r>
            <a:r>
              <a:rPr lang="ru-RU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</a:rPr>
              <a:t>2021 </a:t>
            </a:r>
            <a:r>
              <a:rPr lang="ru-RU" sz="4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</a:rPr>
              <a:t>года</a:t>
            </a:r>
          </a:p>
          <a:p>
            <a:pPr algn="ctr">
              <a:defRPr/>
            </a:pPr>
            <a:r>
              <a:rPr lang="ru-RU" sz="48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66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ДЛЯ ГРАЖДАН</a:t>
            </a:r>
            <a:endParaRPr lang="ru-RU" sz="4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FF00"/>
              </a:solidFill>
            </a:endParaRPr>
          </a:p>
        </p:txBody>
      </p:sp>
      <p:sp>
        <p:nvSpPr>
          <p:cNvPr id="12293" name="Text Box 7"/>
          <p:cNvSpPr txBox="1">
            <a:spLocks noChangeArrowheads="1"/>
          </p:cNvSpPr>
          <p:nvPr/>
        </p:nvSpPr>
        <p:spPr bwMode="auto">
          <a:xfrm>
            <a:off x="8910638" y="0"/>
            <a:ext cx="233362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700" b="1"/>
              <a:t>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 smtClean="0"/>
          </a:p>
        </p:txBody>
      </p:sp>
      <p:sp>
        <p:nvSpPr>
          <p:cNvPr id="16387" name="Содержимое 2"/>
          <p:cNvSpPr>
            <a:spLocks noGrp="1"/>
          </p:cNvSpPr>
          <p:nvPr>
            <p:ph idx="1"/>
          </p:nvPr>
        </p:nvSpPr>
        <p:spPr>
          <a:xfrm>
            <a:off x="3786188" y="1285875"/>
            <a:ext cx="4900612" cy="2828925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Законом Приморского края от 13 ноября 2012 года № 122-КЗ «О патентной системе налогообложения на территории Приморского края» с 1 января 2013 года введена патентная система налогообложения. </a:t>
            </a:r>
          </a:p>
          <a:p>
            <a:pPr>
              <a:buFont typeface="Arial" charset="0"/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Установлены размеры потенциально возможного к получению индивидуальным предпринимателем годового дохода по видам предпринимательской деятельности, в отношении которых применяется патентная система налогообложения.</a:t>
            </a:r>
          </a:p>
        </p:txBody>
      </p:sp>
      <p:sp>
        <p:nvSpPr>
          <p:cNvPr id="4" name="Заголовок 3"/>
          <p:cNvSpPr txBox="1">
            <a:spLocks/>
          </p:cNvSpPr>
          <p:nvPr/>
        </p:nvSpPr>
        <p:spPr bwMode="auto">
          <a:xfrm>
            <a:off x="457200" y="142852"/>
            <a:ext cx="8258204" cy="1143008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40000"/>
                  <a:lumOff val="60000"/>
                </a:schemeClr>
              </a:gs>
              <a:gs pos="79000">
                <a:schemeClr val="accent5">
                  <a:lumMod val="60000"/>
                  <a:lumOff val="40000"/>
                </a:schemeClr>
              </a:gs>
              <a:gs pos="100000">
                <a:schemeClr val="accent5">
                  <a:lumMod val="75000"/>
                </a:schemeClr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Налог, взимаемый в связи с применением патентной системы налогообложения, зачисляемый в бюджет муниципальных районов</a:t>
            </a:r>
            <a:endParaRPr lang="ru-RU" sz="2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  <a:cs typeface="Arial" pitchFamily="34" charset="0"/>
            </a:endParaRPr>
          </a:p>
        </p:txBody>
      </p:sp>
      <p:pic>
        <p:nvPicPr>
          <p:cNvPr id="16389" name="Picture 6" descr="http://buhpomosch.ru/wp-content/uploads/2015/12/Originalpsn_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5" y="1357313"/>
            <a:ext cx="3429000" cy="235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Picture 8" descr="http://gorod-uspeha.info/upload/iblock/726/72648b9f1ec2dfab7f5b093cdc5d2fe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88" y="4143375"/>
            <a:ext cx="3786187" cy="2379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1" name="Прямоугольник 6"/>
          <p:cNvSpPr>
            <a:spLocks noChangeArrowheads="1"/>
          </p:cNvSpPr>
          <p:nvPr/>
        </p:nvSpPr>
        <p:spPr bwMode="auto">
          <a:xfrm>
            <a:off x="428625" y="3929063"/>
            <a:ext cx="4000500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 Налог зачисляется в бюджет    муниципального района по нормативу 100 процентов.</a:t>
            </a:r>
          </a:p>
          <a:p>
            <a:pPr>
              <a:buFont typeface="Arial" charset="0"/>
              <a:buChar char="•"/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При годовом плане на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2021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год –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1 885,8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тыс. рублей, фактические поступления за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3 квартал 2021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года составили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1 349,5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тыс. рублей, исполнение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71,6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%. </a:t>
            </a:r>
          </a:p>
          <a:p>
            <a:pPr>
              <a:buFont typeface="Arial" charset="0"/>
              <a:buChar char="•"/>
              <a:defRPr/>
            </a:pPr>
            <a:endParaRPr lang="ru-RU" sz="16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 smtClean="0"/>
          </a:p>
        </p:txBody>
      </p:sp>
      <p:sp>
        <p:nvSpPr>
          <p:cNvPr id="6148" name="Содержимое 2"/>
          <p:cNvSpPr>
            <a:spLocks noGrp="1"/>
          </p:cNvSpPr>
          <p:nvPr>
            <p:ph idx="1"/>
          </p:nvPr>
        </p:nvSpPr>
        <p:spPr>
          <a:xfrm>
            <a:off x="428625" y="1214438"/>
            <a:ext cx="8301038" cy="2357437"/>
          </a:xfrm>
        </p:spPr>
        <p:txBody>
          <a:bodyPr/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 соответствии со ст. 333.16 Налогового Кодекса РФ, государственная пошлина – сбор, взимаемый с лиц, указанных в статье 333.17 Налогового кодекса РФ, при их обращении в государственные органы, органы местного самоуправления, иные органы и (или) к должностным лицам, которые уполномочены в соответствии с законодательными актами РФ, субъектов РФ и актами органов местного самоуправления, за совершением в отношении этих лиц юридически значимых действий, предусмотренных настоящей главой, за исключением действий, совершаемых консульскими учреждениями РФ.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 соответствии со ст. 333.17 Налогового кодекса РФ, плательщиками государственной пошлины признаются: организации и физические лица.</a:t>
            </a:r>
          </a:p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3"/>
          <p:cNvSpPr txBox="1">
            <a:spLocks/>
          </p:cNvSpPr>
          <p:nvPr/>
        </p:nvSpPr>
        <p:spPr bwMode="auto">
          <a:xfrm>
            <a:off x="428596" y="214290"/>
            <a:ext cx="8229600" cy="928694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40000"/>
                  <a:lumOff val="60000"/>
                </a:schemeClr>
              </a:gs>
              <a:gs pos="79000">
                <a:schemeClr val="accent5">
                  <a:lumMod val="60000"/>
                  <a:lumOff val="40000"/>
                </a:schemeClr>
              </a:gs>
              <a:gs pos="100000">
                <a:schemeClr val="accent5">
                  <a:lumMod val="75000"/>
                </a:schemeClr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Государственная пошлина по делам, рассматриваемым в судах общей юрисдикции, мировыми судьями</a:t>
            </a:r>
            <a:endParaRPr lang="ru-RU" sz="2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  <a:cs typeface="Arial" pitchFamily="34" charset="0"/>
            </a:endParaRPr>
          </a:p>
        </p:txBody>
      </p:sp>
      <p:graphicFrame>
        <p:nvGraphicFramePr>
          <p:cNvPr id="6146" name="Содержимое 4"/>
          <p:cNvGraphicFramePr>
            <a:graphicFrameLocks/>
          </p:cNvGraphicFramePr>
          <p:nvPr/>
        </p:nvGraphicFramePr>
        <p:xfrm>
          <a:off x="5505450" y="3538560"/>
          <a:ext cx="3305175" cy="3105150"/>
        </p:xfrm>
        <a:graphic>
          <a:graphicData uri="http://schemas.openxmlformats.org/presentationml/2006/ole">
            <p:oleObj spid="_x0000_s6146" name="Worksheet" r:id="rId4" imgW="3305077" imgH="3105270" progId="Excel.Sheet.8">
              <p:embed/>
            </p:oleObj>
          </a:graphicData>
        </a:graphic>
      </p:graphicFrame>
      <p:sp>
        <p:nvSpPr>
          <p:cNvPr id="6150" name="Содержимое 2"/>
          <p:cNvSpPr txBox="1">
            <a:spLocks/>
          </p:cNvSpPr>
          <p:nvPr/>
        </p:nvSpPr>
        <p:spPr bwMode="auto">
          <a:xfrm>
            <a:off x="428625" y="3500438"/>
            <a:ext cx="5072063" cy="250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 районный бюджет поступает «Государственная пошлина по делам, рассматриваемым в судах общей юрисдикции, мировыми судьями» зачисляется по нормативу 100 %. </a:t>
            </a:r>
          </a:p>
        </p:txBody>
      </p:sp>
      <p:pic>
        <p:nvPicPr>
          <p:cNvPr id="6151" name="Picture 6" descr="http://image.advokatsidorov.ru/wp-content/uploads/2016/06/gosudarstvennaya-poshlina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71813" y="4714875"/>
            <a:ext cx="22860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2" name="Picture 8" descr="http://utmagazine.ru/uploads/content/953e2c0dd8b8cd31253a69b50a2bd5a1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1500" y="4714875"/>
            <a:ext cx="22860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3" name="TextBox 9"/>
          <p:cNvSpPr txBox="1">
            <a:spLocks noChangeArrowheads="1"/>
          </p:cNvSpPr>
          <p:nvPr/>
        </p:nvSpPr>
        <p:spPr bwMode="auto">
          <a:xfrm>
            <a:off x="7858125" y="3286125"/>
            <a:ext cx="68580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100">
                <a:latin typeface="Times New Roman" pitchFamily="18" charset="0"/>
                <a:cs typeface="Times New Roman" pitchFamily="18" charset="0"/>
              </a:rPr>
              <a:t>тыс.руб.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0" descr="http://www.vkpress.ru/upload/iblock/832/832cc54939d29f2cb18ecba55e4082a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5" y="5214938"/>
            <a:ext cx="2571750" cy="147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6" descr="http://oz-po.ru/assets/tpl/ozpo/img/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61225" y="2143125"/>
            <a:ext cx="1758950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 smtClean="0"/>
          </a:p>
        </p:txBody>
      </p:sp>
      <p:sp>
        <p:nvSpPr>
          <p:cNvPr id="4" name="Заголовок 3"/>
          <p:cNvSpPr txBox="1">
            <a:spLocks/>
          </p:cNvSpPr>
          <p:nvPr/>
        </p:nvSpPr>
        <p:spPr bwMode="auto">
          <a:xfrm>
            <a:off x="142844" y="142852"/>
            <a:ext cx="8786874" cy="2000264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40000"/>
                  <a:lumOff val="60000"/>
                </a:schemeClr>
              </a:gs>
              <a:gs pos="79000">
                <a:schemeClr val="accent5">
                  <a:lumMod val="60000"/>
                  <a:lumOff val="40000"/>
                </a:schemeClr>
              </a:gs>
              <a:gs pos="100000">
                <a:schemeClr val="accent5">
                  <a:lumMod val="75000"/>
                </a:schemeClr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Доходы, получаемые в виде арендной либо иной платы за передачу в возмездное пользование государственного и муниципального имущества (за исключением имущества казенных, бюджетных, автономных, государственных и муниципальных унитарных предприятий)</a:t>
            </a:r>
            <a:endParaRPr lang="ru-RU" sz="2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  <a:cs typeface="Arial" pitchFamily="34" charset="0"/>
            </a:endParaRPr>
          </a:p>
        </p:txBody>
      </p:sp>
      <p:sp>
        <p:nvSpPr>
          <p:cNvPr id="17414" name="Содержимое 5"/>
          <p:cNvSpPr>
            <a:spLocks noGrp="1"/>
          </p:cNvSpPr>
          <p:nvPr>
            <p:ph idx="1"/>
          </p:nvPr>
        </p:nvSpPr>
        <p:spPr>
          <a:xfrm>
            <a:off x="142875" y="2214563"/>
            <a:ext cx="7286625" cy="4429125"/>
          </a:xfrm>
        </p:spPr>
        <p:txBody>
          <a:bodyPr/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Отделом по имущественным отношениям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Яковлевского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муниципального района, являющимся отраслевым органом администрации района, в отчетном периоде, в пределах своих полномочий, осуществлялась деятельность по управлению и распоряжению имуществом, находящимся в собственности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Яковлевского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муниципального района.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От аренды земельных участков в бюджет района поступило 2 599,9 тыс. рублей , что составило 83,9 % от утвержденного годового плана 3 100,0 тыс. рублей.</a:t>
            </a:r>
          </a:p>
        </p:txBody>
      </p:sp>
      <p:sp>
        <p:nvSpPr>
          <p:cNvPr id="17415" name="Прямоугольник 9"/>
          <p:cNvSpPr>
            <a:spLocks noChangeArrowheads="1"/>
          </p:cNvSpPr>
          <p:nvPr/>
        </p:nvSpPr>
        <p:spPr bwMode="auto">
          <a:xfrm>
            <a:off x="3000375" y="4857750"/>
            <a:ext cx="4143375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None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От аренды муниципального имущества поступило в бюджет  района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1 005,6 тыс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. рублей при годовом плане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570,0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тыс. рублей, исполнение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176,4 %. </a:t>
            </a:r>
          </a:p>
        </p:txBody>
      </p:sp>
      <p:pic>
        <p:nvPicPr>
          <p:cNvPr id="17416" name="Picture 12" descr="http://vestirama.ru/assets/templates/images/photo/a119b8d77464470ddf7a00c034befd3f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86625" y="4000500"/>
            <a:ext cx="1754188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8" descr="http://territoriaprava.ru/wp-content/uploads/2015/02/domiiiiiiii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15063" y="4572000"/>
            <a:ext cx="2571750" cy="191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800"/>
          </a:xfrm>
        </p:spPr>
        <p:txBody>
          <a:bodyPr/>
          <a:lstStyle/>
          <a:p>
            <a:endParaRPr lang="ru-RU" dirty="0" smtClean="0"/>
          </a:p>
        </p:txBody>
      </p:sp>
      <p:sp>
        <p:nvSpPr>
          <p:cNvPr id="9" name="Заголовок 3"/>
          <p:cNvSpPr txBox="1">
            <a:spLocks/>
          </p:cNvSpPr>
          <p:nvPr/>
        </p:nvSpPr>
        <p:spPr bwMode="auto">
          <a:xfrm>
            <a:off x="285720" y="285728"/>
            <a:ext cx="8429684" cy="785818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40000"/>
                  <a:lumOff val="60000"/>
                </a:schemeClr>
              </a:gs>
              <a:gs pos="79000">
                <a:schemeClr val="accent5">
                  <a:lumMod val="60000"/>
                  <a:lumOff val="40000"/>
                </a:schemeClr>
              </a:gs>
              <a:gs pos="100000">
                <a:schemeClr val="accent5">
                  <a:lumMod val="75000"/>
                </a:schemeClr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Доходы от продажи земельных участков</a:t>
            </a:r>
            <a:endParaRPr lang="ru-RU" sz="22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  <a:cs typeface="Arial" pitchFamily="34" charset="0"/>
            </a:endParaRPr>
          </a:p>
        </p:txBody>
      </p:sp>
      <p:sp>
        <p:nvSpPr>
          <p:cNvPr id="18437" name="Содержимое 6"/>
          <p:cNvSpPr txBox="1">
            <a:spLocks/>
          </p:cNvSpPr>
          <p:nvPr/>
        </p:nvSpPr>
        <p:spPr bwMode="auto">
          <a:xfrm>
            <a:off x="142875" y="1071563"/>
            <a:ext cx="85725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Arial" charset="0"/>
              <a:buNone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   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None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- С 1 января 2017 года, в соответствии со ст. 3.3 Федерального закона от 25.10.2001 года № 137-ФЗ «О введении в действие Земельного кодекса РФ» в редакции ФЗ от 03.07.2016 года № 334-ФЗ,  Администрация района, в лице отдела по имущественным отношениям, приступила к исполнению полномочий по предоставлению земельных участков, государственная собственность на которые не разграничена, в том числе и в порядке, предусмотренном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None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   - Законом Приморского края от 08.11.2011 г № 837-КЗ «О бесплатном предоставлении земельных участков гражданам, имеющим трех и более детей, в Приморском крае» и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None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   - Законом Приморского края от 27 сентября 2013 года № 250-КЗ «О бесплатном предоставлении земельных участков для индивидуального жилищного строительства на территории Приморского края». 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None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Содержимое 2"/>
          <p:cNvSpPr>
            <a:spLocks noGrp="1"/>
          </p:cNvSpPr>
          <p:nvPr>
            <p:ph idx="1"/>
          </p:nvPr>
        </p:nvSpPr>
        <p:spPr>
          <a:xfrm>
            <a:off x="2286000" y="4429125"/>
            <a:ext cx="6429375" cy="1400175"/>
          </a:xfrm>
        </p:spPr>
        <p:txBody>
          <a:bodyPr/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 соответствии с законодательством муниципальные казенные учреждения обязаны зачислять доходы от оказания платных услуг в бюджет района. 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 бюджет района за 3 квартал 2021 года поступило доходов от оказания платных услуг 11,2 тыс. рублей, при годовом плане 15,0 тыс. рублей, что составило 74,7 %. </a:t>
            </a:r>
          </a:p>
          <a:p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3"/>
          <p:cNvSpPr txBox="1">
            <a:spLocks/>
          </p:cNvSpPr>
          <p:nvPr/>
        </p:nvSpPr>
        <p:spPr bwMode="auto">
          <a:xfrm>
            <a:off x="500034" y="3286124"/>
            <a:ext cx="8229600" cy="868346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40000"/>
                  <a:lumOff val="60000"/>
                </a:schemeClr>
              </a:gs>
              <a:gs pos="79000">
                <a:schemeClr val="accent5">
                  <a:lumMod val="60000"/>
                  <a:lumOff val="40000"/>
                </a:schemeClr>
              </a:gs>
              <a:gs pos="100000">
                <a:schemeClr val="accent5">
                  <a:lumMod val="75000"/>
                </a:schemeClr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Доходы от оказания платных услуг (работ)</a:t>
            </a:r>
            <a:endParaRPr lang="ru-RU" sz="24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  <a:cs typeface="Arial" pitchFamily="34" charset="0"/>
            </a:endParaRPr>
          </a:p>
        </p:txBody>
      </p:sp>
      <p:pic>
        <p:nvPicPr>
          <p:cNvPr id="19460" name="Picture 6" descr="http://rbsel.ru/images/zayavka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5" y="4643438"/>
            <a:ext cx="1866900" cy="160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Заголовок 3"/>
          <p:cNvSpPr txBox="1">
            <a:spLocks noGrp="1"/>
          </p:cNvSpPr>
          <p:nvPr>
            <p:ph type="title"/>
          </p:nvPr>
        </p:nvSpPr>
        <p:spPr>
          <a:xfrm>
            <a:off x="457200" y="285750"/>
            <a:ext cx="8229600" cy="1214424"/>
          </a:xfrm>
          <a:prstGeom prst="roundRect">
            <a:avLst/>
          </a:prstGeom>
          <a:gradFill flip="none">
            <a:gsLst>
              <a:gs pos="0">
                <a:schemeClr val="accent5">
                  <a:lumMod val="40000"/>
                  <a:lumOff val="60000"/>
                </a:schemeClr>
              </a:gs>
              <a:gs pos="79000">
                <a:schemeClr val="accent5">
                  <a:lumMod val="60000"/>
                  <a:lumOff val="40000"/>
                </a:schemeClr>
              </a:gs>
              <a:gs pos="100000">
                <a:schemeClr val="accent5">
                  <a:lumMod val="75000"/>
                </a:schemeClr>
              </a:gs>
            </a:gsLst>
            <a:path path="shape">
              <a:fillToRect l="50000" t="50000" r="50000" b="50000"/>
            </a:path>
            <a:tileRect/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Доходы от использования имущества и прав, находящихся в государственной и муниципальной собственности</a:t>
            </a:r>
            <a:endParaRPr lang="ru-RU" sz="2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  <a:cs typeface="Arial" pitchFamily="34" charset="0"/>
            </a:endParaRPr>
          </a:p>
        </p:txBody>
      </p:sp>
      <p:pic>
        <p:nvPicPr>
          <p:cNvPr id="19462" name="Picture 6" descr="http://st03.kakprosto.ru/tumb/240x135/images/article/2014/4/8/1_534f677b99a65534f677b99a9e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" y="1643063"/>
            <a:ext cx="2214563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3" name="Содержимое 6"/>
          <p:cNvSpPr txBox="1">
            <a:spLocks/>
          </p:cNvSpPr>
          <p:nvPr/>
        </p:nvSpPr>
        <p:spPr bwMode="auto">
          <a:xfrm>
            <a:off x="3000375" y="1571625"/>
            <a:ext cx="5657850" cy="150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Arial" charset="0"/>
              <a:buNone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За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квартал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2021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года в бюджет района поступило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277,8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None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тыс. рублей при утвержденном годовом плане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330,0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тыс.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None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рублей, что составило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84,2 %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к плану. 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None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Средства поступили от найма муниципального жилищного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None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фонда.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4" descr="http://infosila.ee/uploads/posts/2015-02/1424945449_d09ed186d0b5d0bdd0bad0b020d0b7d0b0d0b3d180d18fd0b7d0bdd0b5d0bdd0b8d18f20d0bed0bad180d183d0b6d0b0d18ed189d0b5d0b920d181d180d0b5d0b4d18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1357313"/>
            <a:ext cx="8429625" cy="5072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 smtClean="0"/>
          </a:p>
        </p:txBody>
      </p:sp>
      <p:sp>
        <p:nvSpPr>
          <p:cNvPr id="20484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329613" cy="4525963"/>
          </a:xfrm>
        </p:spPr>
        <p:txBody>
          <a:bodyPr/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При годовом плане 1 500,0 тыс. рублей фактически поступило за 3 квартал 2021 года 1 438,8 тыс. рублей, исполнение составило 95,9 %. 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Норматив отчислений в районный бюджет данного налога установлен федеральным законодательством в размере 55 %.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Федеральным законом от 21 июля 2014 года № 219-ФЗ с 2016 года отменены авансовые платежи по плате за негативное воздействие на окружающую среду.</a:t>
            </a:r>
          </a:p>
        </p:txBody>
      </p:sp>
      <p:sp>
        <p:nvSpPr>
          <p:cNvPr id="4" name="Заголовок 3"/>
          <p:cNvSpPr txBox="1">
            <a:spLocks/>
          </p:cNvSpPr>
          <p:nvPr/>
        </p:nvSpPr>
        <p:spPr bwMode="auto">
          <a:xfrm>
            <a:off x="285720" y="274638"/>
            <a:ext cx="8501122" cy="868346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40000"/>
                  <a:lumOff val="60000"/>
                </a:schemeClr>
              </a:gs>
              <a:gs pos="79000">
                <a:schemeClr val="accent5">
                  <a:lumMod val="60000"/>
                  <a:lumOff val="40000"/>
                </a:schemeClr>
              </a:gs>
              <a:gs pos="100000">
                <a:schemeClr val="accent5">
                  <a:lumMod val="75000"/>
                </a:schemeClr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Плата за негативное воздействие на окружающую среду</a:t>
            </a:r>
            <a:endParaRPr lang="ru-RU" sz="2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800"/>
          </a:xfrm>
        </p:spPr>
        <p:txBody>
          <a:bodyPr/>
          <a:lstStyle/>
          <a:p>
            <a:endParaRPr lang="ru-RU" dirty="0" smtClean="0"/>
          </a:p>
        </p:txBody>
      </p:sp>
      <p:sp>
        <p:nvSpPr>
          <p:cNvPr id="21507" name="Содержимое 2"/>
          <p:cNvSpPr>
            <a:spLocks noGrp="1"/>
          </p:cNvSpPr>
          <p:nvPr>
            <p:ph idx="1"/>
          </p:nvPr>
        </p:nvSpPr>
        <p:spPr>
          <a:xfrm>
            <a:off x="142875" y="1285875"/>
            <a:ext cx="5929313" cy="5357813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 typeface="Arial" charset="0"/>
              <a:buNone/>
            </a:pP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        </a:t>
            </a:r>
          </a:p>
          <a:p>
            <a:pPr>
              <a:buFont typeface="Arial" charset="0"/>
              <a:buNone/>
            </a:pP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        В общем, за 3 квартал 2021 года, поступило 635,8 тыс. рублей , исполнение 165,1 %  от плановых назначений  385,0 тыс. рублей.</a:t>
            </a:r>
          </a:p>
        </p:txBody>
      </p:sp>
      <p:sp>
        <p:nvSpPr>
          <p:cNvPr id="4" name="Заголовок 3"/>
          <p:cNvSpPr txBox="1">
            <a:spLocks/>
          </p:cNvSpPr>
          <p:nvPr/>
        </p:nvSpPr>
        <p:spPr bwMode="auto">
          <a:xfrm>
            <a:off x="357158" y="285728"/>
            <a:ext cx="8429684" cy="868346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40000"/>
                  <a:lumOff val="60000"/>
                </a:schemeClr>
              </a:gs>
              <a:gs pos="79000">
                <a:schemeClr val="accent5">
                  <a:lumMod val="60000"/>
                  <a:lumOff val="40000"/>
                </a:schemeClr>
              </a:gs>
              <a:gs pos="100000">
                <a:schemeClr val="accent5">
                  <a:lumMod val="75000"/>
                </a:schemeClr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Штрафы</a:t>
            </a:r>
            <a:endParaRPr lang="ru-RU" sz="36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  <a:cs typeface="Arial" pitchFamily="34" charset="0"/>
            </a:endParaRPr>
          </a:p>
        </p:txBody>
      </p:sp>
      <p:pic>
        <p:nvPicPr>
          <p:cNvPr id="21509" name="Picture 6" descr="http://zt16.ru/wp-content/uploads/2016/03/maxresdefault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00750" y="4714875"/>
            <a:ext cx="2928938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Picture 8" descr="http://www.siapress.ru/images/news/main/4069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00750" y="1285875"/>
            <a:ext cx="2786063" cy="2312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1" name="Picture 10" descr="http://uristprofy.ru/wp-content/uploads/2016/04/nalogovye-schtrafy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43625" y="3357563"/>
            <a:ext cx="271462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 smtClean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85720" y="357166"/>
            <a:ext cx="8643998" cy="1143008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40000"/>
                  <a:lumOff val="60000"/>
                </a:schemeClr>
              </a:gs>
              <a:gs pos="79000">
                <a:schemeClr val="accent5">
                  <a:lumMod val="60000"/>
                  <a:lumOff val="40000"/>
                </a:schemeClr>
              </a:gs>
              <a:gs pos="100000">
                <a:schemeClr val="accent5">
                  <a:lumMod val="75000"/>
                </a:schemeClr>
              </a:gs>
            </a:gsLst>
            <a:path path="shape">
              <a:fillToRect l="50000" t="50000" r="50000" b="50000"/>
            </a:path>
            <a:tileRect/>
          </a:gra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Поступление безвозмездных поступлений в бюджет </a:t>
            </a:r>
            <a:r>
              <a:rPr lang="ru-RU" sz="22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Яковлевского</a:t>
            </a:r>
            <a:r>
              <a:rPr lang="ru-RU" sz="22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района за </a:t>
            </a:r>
            <a:r>
              <a:rPr lang="ru-RU" sz="22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3 </a:t>
            </a:r>
            <a:r>
              <a:rPr lang="ru-RU" sz="22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квартал </a:t>
            </a:r>
            <a:r>
              <a:rPr lang="ru-RU" sz="22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2021 </a:t>
            </a:r>
            <a:r>
              <a:rPr lang="ru-RU" sz="22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года</a:t>
            </a:r>
          </a:p>
        </p:txBody>
      </p:sp>
      <p:graphicFrame>
        <p:nvGraphicFramePr>
          <p:cNvPr id="7170" name="Содержимое 6"/>
          <p:cNvGraphicFramePr>
            <a:graphicFrameLocks noGrp="1"/>
          </p:cNvGraphicFramePr>
          <p:nvPr>
            <p:ph idx="1"/>
          </p:nvPr>
        </p:nvGraphicFramePr>
        <p:xfrm>
          <a:off x="212725" y="1647825"/>
          <a:ext cx="8680450" cy="4610100"/>
        </p:xfrm>
        <a:graphic>
          <a:graphicData uri="http://schemas.openxmlformats.org/presentationml/2006/ole">
            <p:oleObj spid="_x0000_s7170" name="Worksheet" r:id="rId4" imgW="8429498" imgH="4476870" progId="Excel.Sheet.8">
              <p:embed/>
            </p:oleObj>
          </a:graphicData>
        </a:graphic>
      </p:graphicFrame>
      <p:pic>
        <p:nvPicPr>
          <p:cNvPr id="44035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357313" y="3071813"/>
            <a:ext cx="2928937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bg1"/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>
          <a:xfrm>
            <a:off x="0" y="142875"/>
            <a:ext cx="9144000" cy="582613"/>
          </a:xfrm>
        </p:spPr>
        <p:txBody>
          <a:bodyPr/>
          <a:lstStyle/>
          <a:p>
            <a:r>
              <a:rPr lang="ru-RU" sz="2600" dirty="0" smtClean="0">
                <a:latin typeface="Arial" charset="0"/>
                <a:cs typeface="Arial" charset="0"/>
              </a:rPr>
              <a:t/>
            </a:r>
            <a:br>
              <a:rPr lang="ru-RU" sz="2600" dirty="0" smtClean="0">
                <a:latin typeface="Arial" charset="0"/>
                <a:cs typeface="Arial" charset="0"/>
              </a:rPr>
            </a:br>
            <a:r>
              <a:rPr lang="ru-RU" sz="2600" b="1" dirty="0" smtClean="0">
                <a:solidFill>
                  <a:srgbClr val="C00000"/>
                </a:solidFill>
                <a:latin typeface="Bookman Old Style" pitchFamily="18" charset="0"/>
                <a:cs typeface="Arial" charset="0"/>
              </a:rPr>
              <a:t>РАСХОДЫ бюджета </a:t>
            </a:r>
            <a:r>
              <a:rPr lang="ru-RU" sz="2600" b="1" dirty="0" err="1" smtClean="0">
                <a:solidFill>
                  <a:srgbClr val="C00000"/>
                </a:solidFill>
                <a:latin typeface="Bookman Old Style" pitchFamily="18" charset="0"/>
                <a:cs typeface="Arial" charset="0"/>
              </a:rPr>
              <a:t>Яковлевского</a:t>
            </a:r>
            <a:r>
              <a:rPr lang="ru-RU" sz="2600" b="1" dirty="0" smtClean="0">
                <a:solidFill>
                  <a:srgbClr val="C00000"/>
                </a:solidFill>
                <a:latin typeface="Bookman Old Style" pitchFamily="18" charset="0"/>
                <a:cs typeface="Arial" charset="0"/>
              </a:rPr>
              <a:t> муниципального района </a:t>
            </a:r>
            <a:r>
              <a:rPr lang="ru-RU" sz="2400" b="1" dirty="0" smtClean="0">
                <a:solidFill>
                  <a:srgbClr val="C00000"/>
                </a:solidFill>
                <a:latin typeface="Bookman Old Style" pitchFamily="18" charset="0"/>
                <a:cs typeface="Arial" charset="0"/>
              </a:rPr>
              <a:t>за 3 квартал 2021 года</a:t>
            </a:r>
          </a:p>
        </p:txBody>
      </p:sp>
      <p:sp>
        <p:nvSpPr>
          <p:cNvPr id="8" name="Содержимое 2"/>
          <p:cNvSpPr txBox="1">
            <a:spLocks/>
          </p:cNvSpPr>
          <p:nvPr/>
        </p:nvSpPr>
        <p:spPr bwMode="auto">
          <a:xfrm>
            <a:off x="214313" y="1285875"/>
            <a:ext cx="8601075" cy="5715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marL="179388" indent="-179388" algn="ctr">
              <a:spcBef>
                <a:spcPct val="20000"/>
              </a:spcBef>
              <a:buClr>
                <a:srgbClr val="DD7E0E"/>
              </a:buClr>
              <a:buSzPct val="80000"/>
              <a:buFont typeface="Wingdings" pitchFamily="2" charset="2"/>
              <a:buNone/>
              <a:tabLst>
                <a:tab pos="179388" algn="l"/>
              </a:tabLst>
              <a:defRPr/>
            </a:pP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Расходы бюджета всего – 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422 946,4 </a:t>
            </a: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тыс. рублей</a:t>
            </a:r>
          </a:p>
        </p:txBody>
      </p:sp>
      <p:pic>
        <p:nvPicPr>
          <p:cNvPr id="2253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5" y="2071688"/>
            <a:ext cx="88106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3" name="Прямоугольник 9"/>
          <p:cNvSpPr>
            <a:spLocks noChangeArrowheads="1"/>
          </p:cNvSpPr>
          <p:nvPr/>
        </p:nvSpPr>
        <p:spPr bwMode="auto">
          <a:xfrm>
            <a:off x="0" y="4572000"/>
            <a:ext cx="1643063" cy="75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1000" b="1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100" b="1" i="1" dirty="0">
                <a:latin typeface="Times New Roman" pitchFamily="18" charset="0"/>
                <a:cs typeface="Times New Roman" pitchFamily="18" charset="0"/>
              </a:rPr>
              <a:t>Общегосударственные вопросы – </a:t>
            </a:r>
            <a:r>
              <a:rPr lang="ru-RU" sz="1100" b="1" i="1" dirty="0" smtClean="0">
                <a:latin typeface="Times New Roman" pitchFamily="18" charset="0"/>
                <a:cs typeface="Times New Roman" pitchFamily="18" charset="0"/>
              </a:rPr>
              <a:t>42 519,0 тыс</a:t>
            </a:r>
            <a:r>
              <a:rPr lang="ru-RU" sz="1100" b="1" i="1" dirty="0">
                <a:latin typeface="Times New Roman" pitchFamily="18" charset="0"/>
                <a:cs typeface="Times New Roman" pitchFamily="18" charset="0"/>
              </a:rPr>
              <a:t>. рублей</a:t>
            </a:r>
          </a:p>
        </p:txBody>
      </p:sp>
      <p:sp>
        <p:nvSpPr>
          <p:cNvPr id="22534" name="Прямоугольник 10"/>
          <p:cNvSpPr>
            <a:spLocks noChangeArrowheads="1"/>
          </p:cNvSpPr>
          <p:nvPr/>
        </p:nvSpPr>
        <p:spPr bwMode="auto">
          <a:xfrm>
            <a:off x="642938" y="3357563"/>
            <a:ext cx="100965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1000" b="1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100" b="1" i="1" dirty="0">
                <a:latin typeface="Times New Roman" pitchFamily="18" charset="0"/>
                <a:cs typeface="Times New Roman" pitchFamily="18" charset="0"/>
              </a:rPr>
              <a:t>Национальная оборона – </a:t>
            </a:r>
            <a:r>
              <a:rPr lang="ru-RU" sz="1100" b="1" i="1" dirty="0" smtClean="0">
                <a:latin typeface="Times New Roman" pitchFamily="18" charset="0"/>
                <a:cs typeface="Times New Roman" pitchFamily="18" charset="0"/>
              </a:rPr>
              <a:t>0 тыс</a:t>
            </a:r>
            <a:r>
              <a:rPr lang="ru-RU" sz="1100" b="1" i="1" dirty="0">
                <a:latin typeface="Times New Roman" pitchFamily="18" charset="0"/>
                <a:cs typeface="Times New Roman" pitchFamily="18" charset="0"/>
              </a:rPr>
              <a:t>. рублей</a:t>
            </a: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 rot="16200000" flipH="1">
            <a:off x="-428625" y="3714750"/>
            <a:ext cx="17145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rot="5400000">
            <a:off x="787401" y="3141662"/>
            <a:ext cx="571500" cy="31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537" name="Прямоугольник 20"/>
          <p:cNvSpPr>
            <a:spLocks noChangeArrowheads="1"/>
          </p:cNvSpPr>
          <p:nvPr/>
        </p:nvSpPr>
        <p:spPr bwMode="auto">
          <a:xfrm>
            <a:off x="1000125" y="5500688"/>
            <a:ext cx="161925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1000" b="1" i="1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100" b="1" i="1">
                <a:latin typeface="Times New Roman" pitchFamily="18" charset="0"/>
                <a:cs typeface="Times New Roman" pitchFamily="18" charset="0"/>
              </a:rPr>
              <a:t> Национальная безопасность и правоохранительная деятельность – 0,00 </a:t>
            </a:r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 rot="16200000" flipH="1">
            <a:off x="357187" y="4214813"/>
            <a:ext cx="271462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539" name="Прямоугольник 24"/>
          <p:cNvSpPr>
            <a:spLocks noChangeArrowheads="1"/>
          </p:cNvSpPr>
          <p:nvPr/>
        </p:nvSpPr>
        <p:spPr bwMode="auto">
          <a:xfrm>
            <a:off x="1866900" y="3390900"/>
            <a:ext cx="1133475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1000" b="1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1" i="1" dirty="0">
                <a:latin typeface="Times New Roman" pitchFamily="18" charset="0"/>
                <a:cs typeface="Times New Roman" pitchFamily="18" charset="0"/>
              </a:rPr>
              <a:t>Национальная экономика –    </a:t>
            </a:r>
            <a:r>
              <a:rPr lang="ru-RU" sz="1100" b="1" i="1" dirty="0" smtClean="0">
                <a:latin typeface="Times New Roman" pitchFamily="18" charset="0"/>
                <a:cs typeface="Times New Roman" pitchFamily="18" charset="0"/>
              </a:rPr>
              <a:t>11 743,5 тыс</a:t>
            </a:r>
            <a:r>
              <a:rPr lang="ru-RU" sz="1100" b="1" i="1" dirty="0">
                <a:latin typeface="Times New Roman" pitchFamily="18" charset="0"/>
                <a:cs typeface="Times New Roman" pitchFamily="18" charset="0"/>
              </a:rPr>
              <a:t>. рублей</a:t>
            </a:r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 rot="5400000">
            <a:off x="2073276" y="3141662"/>
            <a:ext cx="571500" cy="31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541" name="Прямоугольник 28"/>
          <p:cNvSpPr>
            <a:spLocks noChangeArrowheads="1"/>
          </p:cNvSpPr>
          <p:nvPr/>
        </p:nvSpPr>
        <p:spPr bwMode="auto">
          <a:xfrm>
            <a:off x="2428875" y="4429125"/>
            <a:ext cx="161925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1000" b="1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100" b="1" i="1" dirty="0">
                <a:latin typeface="Times New Roman" pitchFamily="18" charset="0"/>
                <a:cs typeface="Times New Roman" pitchFamily="18" charset="0"/>
              </a:rPr>
              <a:t> Жилищно-коммунальное хозяйство – </a:t>
            </a:r>
            <a:r>
              <a:rPr lang="ru-RU" sz="1100" b="1" i="1" dirty="0" smtClean="0">
                <a:latin typeface="Times New Roman" pitchFamily="18" charset="0"/>
                <a:cs typeface="Times New Roman" pitchFamily="18" charset="0"/>
              </a:rPr>
              <a:t>53 407,5 </a:t>
            </a:r>
            <a:r>
              <a:rPr lang="ru-RU" sz="1100" b="1" i="1" dirty="0">
                <a:latin typeface="Times New Roman" pitchFamily="18" charset="0"/>
                <a:cs typeface="Times New Roman" pitchFamily="18" charset="0"/>
              </a:rPr>
              <a:t>тыс. рублей</a:t>
            </a:r>
          </a:p>
        </p:txBody>
      </p:sp>
      <p:cxnSp>
        <p:nvCxnSpPr>
          <p:cNvPr id="31" name="Прямая соединительная линия 30"/>
          <p:cNvCxnSpPr/>
          <p:nvPr/>
        </p:nvCxnSpPr>
        <p:spPr>
          <a:xfrm rot="5400000">
            <a:off x="2321719" y="3607594"/>
            <a:ext cx="150018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543" name="Прямоугольник 31"/>
          <p:cNvSpPr>
            <a:spLocks noChangeArrowheads="1"/>
          </p:cNvSpPr>
          <p:nvPr/>
        </p:nvSpPr>
        <p:spPr bwMode="auto">
          <a:xfrm>
            <a:off x="3143250" y="3429000"/>
            <a:ext cx="1019175" cy="754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1000" b="1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100" b="1" i="1" dirty="0">
                <a:latin typeface="Times New Roman" pitchFamily="18" charset="0"/>
                <a:cs typeface="Times New Roman" pitchFamily="18" charset="0"/>
              </a:rPr>
              <a:t> Охрана окружающей среды – 0,00</a:t>
            </a:r>
          </a:p>
        </p:txBody>
      </p:sp>
      <p:cxnSp>
        <p:nvCxnSpPr>
          <p:cNvPr id="34" name="Прямая соединительная линия 33"/>
          <p:cNvCxnSpPr/>
          <p:nvPr/>
        </p:nvCxnSpPr>
        <p:spPr>
          <a:xfrm rot="5400000">
            <a:off x="3214687" y="3214688"/>
            <a:ext cx="71437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545" name="Прямоугольник 34"/>
          <p:cNvSpPr>
            <a:spLocks noChangeArrowheads="1"/>
          </p:cNvSpPr>
          <p:nvPr/>
        </p:nvSpPr>
        <p:spPr bwMode="auto">
          <a:xfrm>
            <a:off x="3786188" y="5500688"/>
            <a:ext cx="1257300" cy="75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1000" b="1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1" i="1" dirty="0">
                <a:latin typeface="Times New Roman" pitchFamily="18" charset="0"/>
                <a:cs typeface="Times New Roman" pitchFamily="18" charset="0"/>
              </a:rPr>
              <a:t>Образование –  </a:t>
            </a:r>
            <a:r>
              <a:rPr lang="ru-RU" sz="1100" b="1" i="1" dirty="0" smtClean="0">
                <a:latin typeface="Times New Roman" pitchFamily="18" charset="0"/>
                <a:cs typeface="Times New Roman" pitchFamily="18" charset="0"/>
              </a:rPr>
              <a:t>163 437,0 тыс</a:t>
            </a:r>
            <a:r>
              <a:rPr lang="ru-RU" sz="1100" b="1" i="1" dirty="0">
                <a:latin typeface="Times New Roman" pitchFamily="18" charset="0"/>
                <a:cs typeface="Times New Roman" pitchFamily="18" charset="0"/>
              </a:rPr>
              <a:t>. рублей</a:t>
            </a:r>
          </a:p>
        </p:txBody>
      </p:sp>
      <p:cxnSp>
        <p:nvCxnSpPr>
          <p:cNvPr id="37" name="Прямая соединительная линия 36"/>
          <p:cNvCxnSpPr/>
          <p:nvPr/>
        </p:nvCxnSpPr>
        <p:spPr>
          <a:xfrm rot="16200000" flipH="1">
            <a:off x="2964656" y="4179094"/>
            <a:ext cx="264318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547" name="Прямоугольник 37"/>
          <p:cNvSpPr>
            <a:spLocks noChangeArrowheads="1"/>
          </p:cNvSpPr>
          <p:nvPr/>
        </p:nvSpPr>
        <p:spPr bwMode="auto">
          <a:xfrm>
            <a:off x="4357688" y="3357563"/>
            <a:ext cx="1028700" cy="75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1000" b="1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100" b="1" i="1" dirty="0">
                <a:latin typeface="Times New Roman" pitchFamily="18" charset="0"/>
                <a:cs typeface="Times New Roman" pitchFamily="18" charset="0"/>
              </a:rPr>
              <a:t>Культура –     </a:t>
            </a:r>
            <a:r>
              <a:rPr lang="ru-RU" sz="1100" b="1" i="1" dirty="0" smtClean="0">
                <a:latin typeface="Times New Roman" pitchFamily="18" charset="0"/>
                <a:cs typeface="Times New Roman" pitchFamily="18" charset="0"/>
              </a:rPr>
              <a:t>16 037,7 тыс</a:t>
            </a:r>
            <a:r>
              <a:rPr lang="ru-RU" sz="1100" b="1" i="1" dirty="0">
                <a:latin typeface="Times New Roman" pitchFamily="18" charset="0"/>
                <a:cs typeface="Times New Roman" pitchFamily="18" charset="0"/>
              </a:rPr>
              <a:t>. рублей</a:t>
            </a:r>
          </a:p>
        </p:txBody>
      </p:sp>
      <p:cxnSp>
        <p:nvCxnSpPr>
          <p:cNvPr id="40" name="Прямая соединительная линия 39"/>
          <p:cNvCxnSpPr/>
          <p:nvPr/>
        </p:nvCxnSpPr>
        <p:spPr>
          <a:xfrm rot="5400000">
            <a:off x="4536281" y="3178969"/>
            <a:ext cx="644525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549" name="Прямоугольник 40"/>
          <p:cNvSpPr>
            <a:spLocks noChangeArrowheads="1"/>
          </p:cNvSpPr>
          <p:nvPr/>
        </p:nvSpPr>
        <p:spPr bwMode="auto">
          <a:xfrm>
            <a:off x="4786313" y="4143375"/>
            <a:ext cx="123348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1000" b="1" i="1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100" b="1" i="1">
                <a:latin typeface="Times New Roman" pitchFamily="18" charset="0"/>
                <a:cs typeface="Times New Roman" pitchFamily="18" charset="0"/>
              </a:rPr>
              <a:t>Здравоохранение – 0,00</a:t>
            </a:r>
          </a:p>
        </p:txBody>
      </p:sp>
      <p:cxnSp>
        <p:nvCxnSpPr>
          <p:cNvPr id="43" name="Прямая соединительная линия 42"/>
          <p:cNvCxnSpPr/>
          <p:nvPr/>
        </p:nvCxnSpPr>
        <p:spPr>
          <a:xfrm rot="16200000" flipH="1">
            <a:off x="4714875" y="3571875"/>
            <a:ext cx="142875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551" name="Прямоугольник 46"/>
          <p:cNvSpPr>
            <a:spLocks noChangeArrowheads="1"/>
          </p:cNvSpPr>
          <p:nvPr/>
        </p:nvSpPr>
        <p:spPr bwMode="auto">
          <a:xfrm>
            <a:off x="5643563" y="4857750"/>
            <a:ext cx="10287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1000" b="1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100" b="1" i="1" dirty="0">
                <a:latin typeface="Times New Roman" pitchFamily="18" charset="0"/>
                <a:cs typeface="Times New Roman" pitchFamily="18" charset="0"/>
              </a:rPr>
              <a:t>Социальная политика –  </a:t>
            </a:r>
            <a:r>
              <a:rPr lang="ru-RU" sz="1100" b="1" i="1" dirty="0" smtClean="0">
                <a:latin typeface="Times New Roman" pitchFamily="18" charset="0"/>
                <a:cs typeface="Times New Roman" pitchFamily="18" charset="0"/>
              </a:rPr>
              <a:t>60 688,5 тыс</a:t>
            </a:r>
            <a:r>
              <a:rPr lang="ru-RU" sz="1100" b="1" i="1" dirty="0">
                <a:latin typeface="Times New Roman" pitchFamily="18" charset="0"/>
                <a:cs typeface="Times New Roman" pitchFamily="18" charset="0"/>
              </a:rPr>
              <a:t>. рублей</a:t>
            </a:r>
          </a:p>
        </p:txBody>
      </p:sp>
      <p:cxnSp>
        <p:nvCxnSpPr>
          <p:cNvPr id="49" name="Прямая соединительная линия 48"/>
          <p:cNvCxnSpPr/>
          <p:nvPr/>
        </p:nvCxnSpPr>
        <p:spPr>
          <a:xfrm rot="16200000" flipH="1">
            <a:off x="5143500" y="3857625"/>
            <a:ext cx="200025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553" name="Прямоугольник 50"/>
          <p:cNvSpPr>
            <a:spLocks noChangeArrowheads="1"/>
          </p:cNvSpPr>
          <p:nvPr/>
        </p:nvSpPr>
        <p:spPr bwMode="auto">
          <a:xfrm>
            <a:off x="6286500" y="4000500"/>
            <a:ext cx="1028700" cy="938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100" b="1" i="1" dirty="0">
                <a:latin typeface="Times New Roman" pitchFamily="18" charset="0"/>
                <a:cs typeface="Times New Roman" pitchFamily="18" charset="0"/>
              </a:rPr>
              <a:t> Физическая культура и спорт – </a:t>
            </a:r>
            <a:r>
              <a:rPr lang="ru-RU" sz="1100" b="1" i="1" dirty="0" smtClean="0">
                <a:latin typeface="Times New Roman" pitchFamily="18" charset="0"/>
                <a:cs typeface="Times New Roman" pitchFamily="18" charset="0"/>
              </a:rPr>
              <a:t>1 266,2 тыс</a:t>
            </a:r>
            <a:r>
              <a:rPr lang="ru-RU" sz="1100" b="1" i="1" dirty="0">
                <a:latin typeface="Times New Roman" pitchFamily="18" charset="0"/>
                <a:cs typeface="Times New Roman" pitchFamily="18" charset="0"/>
              </a:rPr>
              <a:t>. рублей</a:t>
            </a:r>
          </a:p>
        </p:txBody>
      </p:sp>
      <p:cxnSp>
        <p:nvCxnSpPr>
          <p:cNvPr id="53" name="Прямая соединительная линия 52"/>
          <p:cNvCxnSpPr/>
          <p:nvPr/>
        </p:nvCxnSpPr>
        <p:spPr>
          <a:xfrm rot="16200000" flipH="1">
            <a:off x="6172200" y="3400425"/>
            <a:ext cx="1095375" cy="95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555" name="Прямоугольник 53"/>
          <p:cNvSpPr>
            <a:spLocks noChangeArrowheads="1"/>
          </p:cNvSpPr>
          <p:nvPr/>
        </p:nvSpPr>
        <p:spPr bwMode="auto">
          <a:xfrm>
            <a:off x="6858000" y="4857750"/>
            <a:ext cx="1028700" cy="1092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1000" b="1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1" i="1" dirty="0">
                <a:latin typeface="Times New Roman" pitchFamily="18" charset="0"/>
                <a:cs typeface="Times New Roman" pitchFamily="18" charset="0"/>
              </a:rPr>
              <a:t>Средства массовой информации – </a:t>
            </a:r>
            <a:r>
              <a:rPr lang="ru-RU" sz="1100" b="1" i="1" dirty="0" smtClean="0">
                <a:latin typeface="Times New Roman" pitchFamily="18" charset="0"/>
                <a:cs typeface="Times New Roman" pitchFamily="18" charset="0"/>
              </a:rPr>
              <a:t>2 794,9 тыс</a:t>
            </a:r>
            <a:r>
              <a:rPr lang="ru-RU" sz="1100" b="1" i="1" dirty="0">
                <a:latin typeface="Times New Roman" pitchFamily="18" charset="0"/>
                <a:cs typeface="Times New Roman" pitchFamily="18" charset="0"/>
              </a:rPr>
              <a:t>. рублей</a:t>
            </a:r>
          </a:p>
        </p:txBody>
      </p:sp>
      <p:cxnSp>
        <p:nvCxnSpPr>
          <p:cNvPr id="56" name="Прямая соединительная линия 55"/>
          <p:cNvCxnSpPr/>
          <p:nvPr/>
        </p:nvCxnSpPr>
        <p:spPr>
          <a:xfrm rot="5400000">
            <a:off x="6465888" y="3892550"/>
            <a:ext cx="1928812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557" name="Прямоугольник 56"/>
          <p:cNvSpPr>
            <a:spLocks noChangeArrowheads="1"/>
          </p:cNvSpPr>
          <p:nvPr/>
        </p:nvSpPr>
        <p:spPr bwMode="auto">
          <a:xfrm>
            <a:off x="7286625" y="5857875"/>
            <a:ext cx="17145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1000" b="1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1" i="1" dirty="0">
                <a:latin typeface="Times New Roman" pitchFamily="18" charset="0"/>
                <a:cs typeface="Times New Roman" pitchFamily="18" charset="0"/>
              </a:rPr>
              <a:t>Обслуживание государственного муниципального долга – </a:t>
            </a:r>
            <a:r>
              <a:rPr lang="ru-RU" sz="1100" b="1" i="1" dirty="0" smtClean="0">
                <a:latin typeface="Times New Roman" pitchFamily="18" charset="0"/>
                <a:cs typeface="Times New Roman" pitchFamily="18" charset="0"/>
              </a:rPr>
              <a:t>78,2 тыс</a:t>
            </a:r>
            <a:r>
              <a:rPr lang="ru-RU" sz="1100" b="1" i="1" dirty="0">
                <a:latin typeface="Times New Roman" pitchFamily="18" charset="0"/>
                <a:cs typeface="Times New Roman" pitchFamily="18" charset="0"/>
              </a:rPr>
              <a:t>. рублей</a:t>
            </a:r>
          </a:p>
        </p:txBody>
      </p:sp>
      <p:cxnSp>
        <p:nvCxnSpPr>
          <p:cNvPr id="59" name="Прямая соединительная линия 58"/>
          <p:cNvCxnSpPr/>
          <p:nvPr/>
        </p:nvCxnSpPr>
        <p:spPr>
          <a:xfrm rot="5400000">
            <a:off x="6393657" y="4464844"/>
            <a:ext cx="307181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559" name="Прямоугольник 61"/>
          <p:cNvSpPr>
            <a:spLocks noChangeArrowheads="1"/>
          </p:cNvSpPr>
          <p:nvPr/>
        </p:nvSpPr>
        <p:spPr bwMode="auto">
          <a:xfrm>
            <a:off x="7924800" y="3609975"/>
            <a:ext cx="1219200" cy="1585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1000" b="1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1" i="1" dirty="0">
                <a:latin typeface="Times New Roman" pitchFamily="18" charset="0"/>
                <a:cs typeface="Times New Roman" pitchFamily="18" charset="0"/>
              </a:rPr>
              <a:t>Межбюджетные трансферты общего характера (дотации) –       </a:t>
            </a:r>
            <a:r>
              <a:rPr lang="ru-RU" sz="1100" b="1" i="1" dirty="0" smtClean="0">
                <a:latin typeface="Times New Roman" pitchFamily="18" charset="0"/>
                <a:cs typeface="Times New Roman" pitchFamily="18" charset="0"/>
              </a:rPr>
              <a:t>15 798,1 тыс</a:t>
            </a:r>
            <a:r>
              <a:rPr lang="ru-RU" sz="1100" b="1" i="1" dirty="0">
                <a:latin typeface="Times New Roman" pitchFamily="18" charset="0"/>
                <a:cs typeface="Times New Roman" pitchFamily="18" charset="0"/>
              </a:rPr>
              <a:t>. рублей</a:t>
            </a:r>
          </a:p>
        </p:txBody>
      </p:sp>
      <p:cxnSp>
        <p:nvCxnSpPr>
          <p:cNvPr id="64" name="Прямая соединительная линия 63"/>
          <p:cNvCxnSpPr/>
          <p:nvPr/>
        </p:nvCxnSpPr>
        <p:spPr>
          <a:xfrm rot="5400000">
            <a:off x="8108950" y="3392488"/>
            <a:ext cx="928687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Line 4"/>
          <p:cNvSpPr>
            <a:spLocks noChangeShapeType="1"/>
          </p:cNvSpPr>
          <p:nvPr/>
        </p:nvSpPr>
        <p:spPr bwMode="auto">
          <a:xfrm>
            <a:off x="285750" y="1143000"/>
            <a:ext cx="8496300" cy="0"/>
          </a:xfrm>
          <a:prstGeom prst="line">
            <a:avLst/>
          </a:prstGeom>
          <a:noFill/>
          <a:ln w="47625" cmpd="dbl">
            <a:solidFill>
              <a:schemeClr val="accent1">
                <a:lumMod val="50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>
          <a:xfrm>
            <a:off x="142875" y="274638"/>
            <a:ext cx="8786813" cy="1143000"/>
          </a:xfrm>
        </p:spPr>
        <p:txBody>
          <a:bodyPr/>
          <a:lstStyle/>
          <a:p>
            <a:r>
              <a:rPr lang="ru-RU" sz="2200" b="1" dirty="0" smtClean="0">
                <a:solidFill>
                  <a:srgbClr val="C00000"/>
                </a:solidFill>
                <a:latin typeface="Bookman Old Style" pitchFamily="18" charset="0"/>
              </a:rPr>
              <a:t>Исполнение плана бюджета </a:t>
            </a:r>
            <a:r>
              <a:rPr lang="ru-RU" sz="2200" b="1" dirty="0" err="1" smtClean="0">
                <a:solidFill>
                  <a:srgbClr val="C00000"/>
                </a:solidFill>
                <a:latin typeface="Bookman Old Style" pitchFamily="18" charset="0"/>
              </a:rPr>
              <a:t>Яковлевского</a:t>
            </a:r>
            <a:r>
              <a:rPr lang="ru-RU" sz="2200" b="1" dirty="0" smtClean="0">
                <a:solidFill>
                  <a:srgbClr val="C00000"/>
                </a:solidFill>
                <a:latin typeface="Bookman Old Style" pitchFamily="18" charset="0"/>
              </a:rPr>
              <a:t> муниципального района по расходам                            за 3 квартал 2021 года, тыс. руб. </a:t>
            </a:r>
            <a:r>
              <a:rPr lang="ru-RU" sz="2800" b="1" dirty="0" smtClean="0"/>
              <a:t/>
            </a:r>
            <a:br>
              <a:rPr lang="ru-RU" sz="2800" b="1" dirty="0" smtClean="0"/>
            </a:br>
            <a:endParaRPr lang="ru-RU" sz="2800" b="1" dirty="0" smtClean="0"/>
          </a:p>
        </p:txBody>
      </p:sp>
      <p:pic>
        <p:nvPicPr>
          <p:cNvPr id="23555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8" y="1428750"/>
            <a:ext cx="8501062" cy="4929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142843" y="1213002"/>
          <a:ext cx="8858312" cy="5428619"/>
        </p:xfrm>
        <a:graphic>
          <a:graphicData uri="http://schemas.openxmlformats.org/drawingml/2006/table">
            <a:tbl>
              <a:tblPr/>
              <a:tblGrid>
                <a:gridCol w="594416"/>
                <a:gridCol w="3979959"/>
                <a:gridCol w="1916630"/>
                <a:gridCol w="1266555"/>
                <a:gridCol w="1100752"/>
              </a:tblGrid>
              <a:tr h="501486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№ </a:t>
                      </a:r>
                      <a:r>
                        <a:rPr kumimoji="0" 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п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/</a:t>
                      </a:r>
                      <a:r>
                        <a:rPr kumimoji="0" 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п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Наименование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Утвержденные бюджетные назначения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Исполненные расходы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Процент исполнения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</a:tr>
              <a:tr h="32893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Общегосударственные вопросы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58 344,2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42 519,0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72,88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</a:tr>
              <a:tr h="32893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2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Национальная оборона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</a:tr>
              <a:tr h="32893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3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Национальная экономика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21 257,7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11 743,6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55,24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</a:tr>
              <a:tr h="32893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4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Жилищно-коммунальное хозяйство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65 154,2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53 407,5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81,97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</a:tr>
              <a:tr h="337257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5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Образование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313 198,2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217  949,3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69,59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</a:tr>
              <a:tr h="397631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6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Культура, кинематография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25 500,8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16 037,7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62,89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</a:tr>
              <a:tr h="501461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7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Социальная политика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82 047,8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60 688,5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73,97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</a:tr>
              <a:tr h="32893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8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Физическая культура и спорт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1 250,0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1 266,3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101,3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</a:tr>
              <a:tr h="509648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9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Средства массовой информации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3 280,0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2 794,9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85,21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</a:tr>
              <a:tr h="501461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10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Обслуживание муниципального долга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200,0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78,2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39,1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</a:tr>
              <a:tr h="501461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11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Межбюджетные трансферты общего характера бюджетам муниципальных образований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17 104,2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15 798,1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92,36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</a:tr>
              <a:tr h="533564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 </a:t>
                      </a:r>
                    </a:p>
                  </a:txBody>
                  <a:tcPr marL="6235" marR="6235" marT="6234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Всего расходов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588 235,0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422 946,5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71,90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</a:tr>
            </a:tbl>
          </a:graphicData>
        </a:graphic>
      </p:graphicFrame>
      <p:sp>
        <p:nvSpPr>
          <p:cNvPr id="5" name="Line 4"/>
          <p:cNvSpPr>
            <a:spLocks noChangeShapeType="1"/>
          </p:cNvSpPr>
          <p:nvPr/>
        </p:nvSpPr>
        <p:spPr bwMode="auto">
          <a:xfrm>
            <a:off x="285750" y="1143000"/>
            <a:ext cx="8496300" cy="0"/>
          </a:xfrm>
          <a:prstGeom prst="line">
            <a:avLst/>
          </a:prstGeom>
          <a:noFill/>
          <a:ln w="47625" cmpd="dbl">
            <a:solidFill>
              <a:schemeClr val="accent1">
                <a:lumMod val="50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http://img-fotki.yandex.ru/get/5903/moon-light311.16/0_63628_a2542b8a_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29563" y="1143000"/>
            <a:ext cx="1049337" cy="882650"/>
          </a:xfrm>
          <a:prstGeom prst="rect">
            <a:avLst/>
          </a:prstGeom>
          <a:blipFill dpi="0" rotWithShape="1">
            <a:blip r:embed="rId4">
              <a:alphaModFix amt="0"/>
            </a:blip>
            <a:srcRect/>
            <a:tile tx="0" ty="0" sx="100000" sy="100000" flip="none" algn="tl"/>
          </a:blipFill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sp>
        <p:nvSpPr>
          <p:cNvPr id="3074" name="Прямоугольник 2"/>
          <p:cNvSpPr>
            <a:spLocks noChangeArrowheads="1"/>
          </p:cNvSpPr>
          <p:nvPr/>
        </p:nvSpPr>
        <p:spPr bwMode="auto">
          <a:xfrm>
            <a:off x="500063" y="285750"/>
            <a:ext cx="8278812" cy="187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ru-RU" dirty="0"/>
              <a:t> </a:t>
            </a: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Уважаемые жители </a:t>
            </a:r>
            <a:r>
              <a:rPr lang="ru-RU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Яковлевского</a:t>
            </a: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района</a:t>
            </a: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Aharoni" pitchFamily="2" charset="-79"/>
              </a:rPr>
              <a:t>!</a:t>
            </a:r>
            <a:r>
              <a:rPr lang="ru-RU" sz="2400" b="1" dirty="0">
                <a:latin typeface="Times New Roman" pitchFamily="18" charset="0"/>
                <a:cs typeface="Aharoni" pitchFamily="2" charset="-79"/>
              </a:rPr>
              <a:t>      </a:t>
            </a:r>
          </a:p>
          <a:p>
            <a:pPr algn="ctr">
              <a:defRPr/>
            </a:pPr>
            <a:endParaRPr lang="ru-RU" sz="2400" b="1" dirty="0">
              <a:latin typeface="Times New Roman" pitchFamily="18" charset="0"/>
              <a:cs typeface="Aharoni" pitchFamily="2" charset="-79"/>
            </a:endParaRPr>
          </a:p>
          <a:p>
            <a:pPr>
              <a:defRPr/>
            </a:pP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Представляем вам в краткой и доступной форме основные </a:t>
            </a:r>
          </a:p>
          <a:p>
            <a:pPr>
              <a:defRPr/>
            </a:pP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параметры исполнения бюджета района за 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квартал 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2021 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года.</a:t>
            </a:r>
          </a:p>
          <a:p>
            <a:pPr algn="just">
              <a:defRPr/>
            </a:pP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       </a:t>
            </a:r>
            <a:endParaRPr lang="ru-RU" sz="2200" dirty="0"/>
          </a:p>
        </p:txBody>
      </p:sp>
      <p:sp>
        <p:nvSpPr>
          <p:cNvPr id="3" name="圆角矩形 10"/>
          <p:cNvSpPr/>
          <p:nvPr/>
        </p:nvSpPr>
        <p:spPr>
          <a:xfrm>
            <a:off x="428625" y="4071938"/>
            <a:ext cx="8501063" cy="428625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Дефицит бюджета - превышение расходов бюджета над его доходами</a:t>
            </a:r>
            <a:endParaRPr lang="zh-CN" altLang="en-US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17" name="Прямоугольник 3"/>
          <p:cNvSpPr>
            <a:spLocks noChangeArrowheads="1"/>
          </p:cNvSpPr>
          <p:nvPr/>
        </p:nvSpPr>
        <p:spPr bwMode="auto">
          <a:xfrm>
            <a:off x="2928938" y="1714500"/>
            <a:ext cx="329406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Основные понятия</a:t>
            </a:r>
            <a:endParaRPr lang="ru-RU" sz="2800" b="1">
              <a:solidFill>
                <a:srgbClr val="C00000"/>
              </a:solidFill>
            </a:endParaRPr>
          </a:p>
        </p:txBody>
      </p:sp>
      <p:sp>
        <p:nvSpPr>
          <p:cNvPr id="5" name="圆角矩形 8"/>
          <p:cNvSpPr/>
          <p:nvPr/>
        </p:nvSpPr>
        <p:spPr>
          <a:xfrm>
            <a:off x="428625" y="2214563"/>
            <a:ext cx="8501063" cy="5715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Бюджет - форма образования и расходования денежных средств, предназначенных для финансового обеспечения задач и функций государства и местного самоуправления</a:t>
            </a:r>
            <a:endParaRPr lang="zh-CN" altLang="en-US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圆角矩形 9"/>
          <p:cNvSpPr/>
          <p:nvPr/>
        </p:nvSpPr>
        <p:spPr>
          <a:xfrm>
            <a:off x="428625" y="2928938"/>
            <a:ext cx="8501063" cy="428625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Доходы бюджета - денежные средства поступающие в бюджет</a:t>
            </a:r>
            <a:endParaRPr lang="zh-CN" altLang="en-US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圆角矩形 10"/>
          <p:cNvSpPr/>
          <p:nvPr/>
        </p:nvSpPr>
        <p:spPr>
          <a:xfrm>
            <a:off x="428625" y="3500438"/>
            <a:ext cx="8501063" cy="428625"/>
          </a:xfrm>
          <a:prstGeom prst="roundRect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Расходы бюджета - денежные средства, выплачиваемые из бюджета</a:t>
            </a:r>
            <a:endParaRPr lang="zh-CN" altLang="en-US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圆角矩形 10"/>
          <p:cNvSpPr/>
          <p:nvPr/>
        </p:nvSpPr>
        <p:spPr>
          <a:xfrm>
            <a:off x="428625" y="4643438"/>
            <a:ext cx="8501063" cy="428625"/>
          </a:xfrm>
          <a:prstGeom prst="roundRect">
            <a:avLst/>
          </a:prstGeom>
          <a:solidFill>
            <a:srgbClr val="DADA4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Профицит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бюджета - превышение доходов бюджета над его расходами</a:t>
            </a:r>
            <a:endParaRPr lang="zh-CN" altLang="en-US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圆角矩形 10"/>
          <p:cNvSpPr/>
          <p:nvPr/>
        </p:nvSpPr>
        <p:spPr>
          <a:xfrm>
            <a:off x="428625" y="6000750"/>
            <a:ext cx="8501063" cy="57150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Межбюджетные трансферты - средства, предоставляемые одним бюджетом бюджетной системы другому бюджету бюджетной системы</a:t>
            </a:r>
            <a:endParaRPr lang="zh-CN" altLang="en-US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Line 4"/>
          <p:cNvSpPr>
            <a:spLocks noChangeShapeType="1"/>
          </p:cNvSpPr>
          <p:nvPr/>
        </p:nvSpPr>
        <p:spPr bwMode="auto">
          <a:xfrm>
            <a:off x="428625" y="928688"/>
            <a:ext cx="8496300" cy="0"/>
          </a:xfrm>
          <a:prstGeom prst="line">
            <a:avLst/>
          </a:prstGeom>
          <a:noFill/>
          <a:ln w="47625" cmpd="dbl">
            <a:solidFill>
              <a:schemeClr val="accent1">
                <a:lumMod val="50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2" name="圆角矩形 10"/>
          <p:cNvSpPr/>
          <p:nvPr/>
        </p:nvSpPr>
        <p:spPr>
          <a:xfrm>
            <a:off x="428625" y="5214938"/>
            <a:ext cx="8501063" cy="642937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Бюджетный кредит - это форма финансирования бюджетных расходов, которая предусматривает предоставление средств бюджету на возвратной и возмездной основах </a:t>
            </a:r>
            <a:endParaRPr lang="zh-CN" altLang="en-US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Заголовок 1"/>
          <p:cNvSpPr>
            <a:spLocks noGrp="1"/>
          </p:cNvSpPr>
          <p:nvPr>
            <p:ph type="title"/>
          </p:nvPr>
        </p:nvSpPr>
        <p:spPr>
          <a:xfrm>
            <a:off x="142875" y="142875"/>
            <a:ext cx="8715375" cy="1143000"/>
          </a:xfrm>
        </p:spPr>
        <p:txBody>
          <a:bodyPr/>
          <a:lstStyle/>
          <a:p>
            <a:r>
              <a:rPr lang="ru-RU" sz="2800" b="1" dirty="0" smtClean="0">
                <a:solidFill>
                  <a:srgbClr val="C00000"/>
                </a:solidFill>
                <a:latin typeface="Bookman Old Style" pitchFamily="18" charset="0"/>
              </a:rPr>
              <a:t>Структура расходов бюджета </a:t>
            </a:r>
            <a:r>
              <a:rPr lang="ru-RU" sz="2800" b="1" dirty="0" err="1" smtClean="0">
                <a:solidFill>
                  <a:srgbClr val="C00000"/>
                </a:solidFill>
                <a:latin typeface="Bookman Old Style" pitchFamily="18" charset="0"/>
              </a:rPr>
              <a:t>Яковлевского</a:t>
            </a:r>
            <a:r>
              <a:rPr lang="ru-RU" sz="2800" b="1" dirty="0" smtClean="0">
                <a:solidFill>
                  <a:srgbClr val="C00000"/>
                </a:solidFill>
                <a:latin typeface="Bookman Old Style" pitchFamily="18" charset="0"/>
              </a:rPr>
              <a:t> муниципального района </a:t>
            </a:r>
            <a:br>
              <a:rPr lang="ru-RU" sz="2800" b="1" dirty="0" smtClean="0">
                <a:solidFill>
                  <a:srgbClr val="C00000"/>
                </a:solidFill>
                <a:latin typeface="Bookman Old Style" pitchFamily="18" charset="0"/>
              </a:rPr>
            </a:br>
            <a:r>
              <a:rPr lang="ru-RU" sz="2800" b="1" dirty="0" smtClean="0">
                <a:solidFill>
                  <a:srgbClr val="C00000"/>
                </a:solidFill>
                <a:latin typeface="Bookman Old Style" pitchFamily="18" charset="0"/>
              </a:rPr>
              <a:t>за 3 квартал 2021 года </a:t>
            </a:r>
          </a:p>
        </p:txBody>
      </p:sp>
      <p:graphicFrame>
        <p:nvGraphicFramePr>
          <p:cNvPr id="8194" name="Объект 3"/>
          <p:cNvGraphicFramePr>
            <a:graphicFrameLocks noGrp="1"/>
          </p:cNvGraphicFramePr>
          <p:nvPr>
            <p:ph idx="1"/>
          </p:nvPr>
        </p:nvGraphicFramePr>
        <p:xfrm>
          <a:off x="2940050" y="1428750"/>
          <a:ext cx="5989668" cy="5267325"/>
        </p:xfrm>
        <a:graphic>
          <a:graphicData uri="http://schemas.openxmlformats.org/presentationml/2006/ole">
            <p:oleObj spid="_x0000_s8194" name="Worksheet" r:id="rId3" imgW="5286502" imgH="4257630" progId="Excel.Sheet.8">
              <p:embed/>
            </p:oleObj>
          </a:graphicData>
        </a:graphic>
      </p:graphicFrame>
      <p:sp>
        <p:nvSpPr>
          <p:cNvPr id="4" name="Line 4"/>
          <p:cNvSpPr>
            <a:spLocks noChangeShapeType="1"/>
          </p:cNvSpPr>
          <p:nvPr/>
        </p:nvSpPr>
        <p:spPr bwMode="auto">
          <a:xfrm>
            <a:off x="357188" y="1357313"/>
            <a:ext cx="8496300" cy="0"/>
          </a:xfrm>
          <a:prstGeom prst="line">
            <a:avLst/>
          </a:prstGeom>
          <a:noFill/>
          <a:ln w="47625" cmpd="dbl">
            <a:solidFill>
              <a:schemeClr val="accent1">
                <a:lumMod val="50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1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1500188"/>
            <a:ext cx="8643938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9" name="Picture 14" descr="http://mw2.google.com/mw-panoramio/photos/medium/2125530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500" y="3786188"/>
            <a:ext cx="2513013" cy="164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0" name="Text Box 8"/>
          <p:cNvSpPr txBox="1">
            <a:spLocks noChangeArrowheads="1"/>
          </p:cNvSpPr>
          <p:nvPr/>
        </p:nvSpPr>
        <p:spPr bwMode="auto">
          <a:xfrm>
            <a:off x="8910638" y="0"/>
            <a:ext cx="282575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700" b="1"/>
              <a:t>15</a:t>
            </a:r>
          </a:p>
        </p:txBody>
      </p:sp>
      <p:sp>
        <p:nvSpPr>
          <p:cNvPr id="55305" name="Rectangle 2"/>
          <p:cNvSpPr>
            <a:spLocks noChangeArrowheads="1"/>
          </p:cNvSpPr>
          <p:nvPr/>
        </p:nvSpPr>
        <p:spPr bwMode="auto">
          <a:xfrm>
            <a:off x="928688" y="142875"/>
            <a:ext cx="7724775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  <a:cs typeface="Times New Roman" pitchFamily="18" charset="0"/>
              </a:rPr>
              <a:t>Финансирование муниципальных  учреждений </a:t>
            </a:r>
            <a:r>
              <a:rPr lang="ru-RU" sz="2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  <a:cs typeface="Times New Roman" pitchFamily="18" charset="0"/>
              </a:rPr>
              <a:t>Яковлевского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  <a:cs typeface="Times New Roman" pitchFamily="18" charset="0"/>
              </a:rPr>
              <a:t> муниципального района за </a:t>
            </a: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  <a:cs typeface="Times New Roman" pitchFamily="18" charset="0"/>
              </a:rPr>
              <a:t>3 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  <a:cs typeface="Times New Roman" pitchFamily="18" charset="0"/>
              </a:rPr>
              <a:t>квартал </a:t>
            </a: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  <a:cs typeface="Times New Roman" pitchFamily="18" charset="0"/>
              </a:rPr>
              <a:t>2021 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  <a:cs typeface="Times New Roman" pitchFamily="18" charset="0"/>
              </a:rPr>
              <a:t>года</a:t>
            </a:r>
          </a:p>
        </p:txBody>
      </p:sp>
      <p:sp>
        <p:nvSpPr>
          <p:cNvPr id="24582" name="AutoShape 11"/>
          <p:cNvSpPr>
            <a:spLocks noChangeArrowheads="1"/>
          </p:cNvSpPr>
          <p:nvPr/>
        </p:nvSpPr>
        <p:spPr bwMode="auto">
          <a:xfrm>
            <a:off x="5357813" y="1714500"/>
            <a:ext cx="3022600" cy="221456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3366FF"/>
              </a:gs>
              <a:gs pos="50000">
                <a:srgbClr val="6699FF"/>
              </a:gs>
              <a:gs pos="100000">
                <a:srgbClr val="3366FF"/>
              </a:gs>
            </a:gsLst>
            <a:lin ang="5400000" scaled="1"/>
          </a:gradFill>
          <a:ln w="2857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Казённые учреждения 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</a:rPr>
              <a:t>100 380,8 </a:t>
            </a:r>
            <a:r>
              <a:rPr lang="ru-RU" b="1" dirty="0">
                <a:solidFill>
                  <a:schemeClr val="bg1"/>
                </a:solidFill>
              </a:rPr>
              <a:t>тыс. руб. </a:t>
            </a:r>
          </a:p>
          <a:p>
            <a:pPr algn="ctr"/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24583" name="AutoShape 12"/>
          <p:cNvSpPr>
            <a:spLocks noChangeArrowheads="1"/>
          </p:cNvSpPr>
          <p:nvPr/>
        </p:nvSpPr>
        <p:spPr bwMode="auto">
          <a:xfrm>
            <a:off x="571500" y="1643063"/>
            <a:ext cx="2857500" cy="214312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3366FF"/>
              </a:gs>
              <a:gs pos="50000">
                <a:srgbClr val="6699FF"/>
              </a:gs>
              <a:gs pos="100000">
                <a:srgbClr val="3366FF"/>
              </a:gs>
            </a:gsLst>
            <a:lin ang="5400000" scaled="1"/>
          </a:gradFill>
          <a:ln w="2857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Бюджетные</a:t>
            </a:r>
          </a:p>
          <a:p>
            <a:pPr algn="ctr"/>
            <a:r>
              <a:rPr lang="ru-RU" b="1" dirty="0">
                <a:solidFill>
                  <a:schemeClr val="bg1"/>
                </a:solidFill>
              </a:rPr>
              <a:t> учреждения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</a:rPr>
              <a:t>175 101,8 </a:t>
            </a:r>
            <a:r>
              <a:rPr lang="ru-RU" b="1" dirty="0">
                <a:solidFill>
                  <a:schemeClr val="bg1"/>
                </a:solidFill>
              </a:rPr>
              <a:t>тыс. руб.  </a:t>
            </a:r>
          </a:p>
        </p:txBody>
      </p:sp>
      <p:sp>
        <p:nvSpPr>
          <p:cNvPr id="10" name="Line 4"/>
          <p:cNvSpPr>
            <a:spLocks noChangeShapeType="1"/>
          </p:cNvSpPr>
          <p:nvPr/>
        </p:nvSpPr>
        <p:spPr bwMode="auto">
          <a:xfrm>
            <a:off x="428625" y="1357313"/>
            <a:ext cx="8496300" cy="0"/>
          </a:xfrm>
          <a:prstGeom prst="line">
            <a:avLst/>
          </a:prstGeom>
          <a:noFill/>
          <a:ln w="47625" cmpd="dbl">
            <a:solidFill>
              <a:schemeClr val="accent1">
                <a:lumMod val="50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24585" name="Picture 12" descr="http://img3.proshkolu.ru/content/media/pic/std/2000000/1793000/1792505-d01779822b7ba53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88" y="4500563"/>
            <a:ext cx="266700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6" name="Picture 12" descr="https://go3.imgsmail.ru/imgpreview?key=78b0ab76e9ec038&amp;mb=imgdb_preview_200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3438" y="5214938"/>
            <a:ext cx="2273300" cy="135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7" name="Picture 16" descr="https://schoolotzyv.ru/images/schools/80824/7b16c52a4db7c3880aff41e1e8dd4ba8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715125" y="4143375"/>
            <a:ext cx="2095500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www.yakcrb.ru/upload/000/u1/001/8202dac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25" y="4357688"/>
            <a:ext cx="3929063" cy="221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3" name="Прямоугольник 1"/>
          <p:cNvSpPr>
            <a:spLocks noChangeArrowheads="1"/>
          </p:cNvSpPr>
          <p:nvPr/>
        </p:nvSpPr>
        <p:spPr bwMode="auto">
          <a:xfrm>
            <a:off x="357188" y="142875"/>
            <a:ext cx="8358187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  <a:latin typeface="Bookman Old Style" pitchFamily="18" charset="0"/>
              </a:rPr>
              <a:t>Расходы бюджета </a:t>
            </a:r>
            <a:r>
              <a:rPr lang="ru-RU" b="1" dirty="0" err="1">
                <a:solidFill>
                  <a:srgbClr val="C00000"/>
                </a:solidFill>
                <a:latin typeface="Bookman Old Style" pitchFamily="18" charset="0"/>
              </a:rPr>
              <a:t>Яковлевского</a:t>
            </a:r>
            <a:r>
              <a:rPr lang="ru-RU" b="1" dirty="0">
                <a:solidFill>
                  <a:srgbClr val="C00000"/>
                </a:solidFill>
                <a:latin typeface="Bookman Old Style" pitchFamily="18" charset="0"/>
              </a:rPr>
              <a:t> муниципального района за      </a:t>
            </a:r>
            <a:r>
              <a:rPr lang="ru-RU" b="1" dirty="0" smtClean="0">
                <a:solidFill>
                  <a:srgbClr val="C00000"/>
                </a:solidFill>
                <a:latin typeface="Bookman Old Style" pitchFamily="18" charset="0"/>
              </a:rPr>
              <a:t>3 </a:t>
            </a:r>
            <a:r>
              <a:rPr lang="ru-RU" b="1" dirty="0">
                <a:solidFill>
                  <a:srgbClr val="C00000"/>
                </a:solidFill>
                <a:latin typeface="Bookman Old Style" pitchFamily="18" charset="0"/>
              </a:rPr>
              <a:t>квартал </a:t>
            </a:r>
            <a:r>
              <a:rPr lang="ru-RU" b="1" dirty="0" smtClean="0">
                <a:solidFill>
                  <a:srgbClr val="C00000"/>
                </a:solidFill>
                <a:latin typeface="Bookman Old Style" pitchFamily="18" charset="0"/>
              </a:rPr>
              <a:t>2021 </a:t>
            </a:r>
            <a:r>
              <a:rPr lang="ru-RU" b="1" dirty="0">
                <a:solidFill>
                  <a:srgbClr val="C00000"/>
                </a:solidFill>
                <a:latin typeface="Bookman Old Style" pitchFamily="18" charset="0"/>
              </a:rPr>
              <a:t>года на общегосударственные вопросы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4" name="Line 4"/>
          <p:cNvSpPr>
            <a:spLocks noChangeShapeType="1"/>
          </p:cNvSpPr>
          <p:nvPr/>
        </p:nvSpPr>
        <p:spPr bwMode="auto">
          <a:xfrm>
            <a:off x="357188" y="857250"/>
            <a:ext cx="8496300" cy="0"/>
          </a:xfrm>
          <a:prstGeom prst="line">
            <a:avLst/>
          </a:prstGeom>
          <a:noFill/>
          <a:ln w="47625" cmpd="dbl">
            <a:solidFill>
              <a:schemeClr val="accent1">
                <a:lumMod val="50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5605" name="Прямоугольник 4"/>
          <p:cNvSpPr>
            <a:spLocks noChangeArrowheads="1"/>
          </p:cNvSpPr>
          <p:nvPr/>
        </p:nvSpPr>
        <p:spPr bwMode="auto">
          <a:xfrm>
            <a:off x="142875" y="855663"/>
            <a:ext cx="8858250" cy="526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    Расходы на общегосударственные вопросы составили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20 126,9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тыс. рублей от плановых назначений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35 638,8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тыс. рублей, исполнение составило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55,87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%, в том числе: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    - на содержание органов местного самоуправления района за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квартал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2021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года направлено    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9 245,1 тыс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 рублей;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    - на содержание учреждения МКУ «ХОЗУ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Яковлевского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муниципального района», при плане на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2021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год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18 656,0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тыс. рублей, направлено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6 170,0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тыс. рублей или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33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%; 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    - за счет средств федерального бюджета оплачено содержание Отдела ЗАГС района –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247,5 тыс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 рублей;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    - за счет средств краевого бюджета оплачено содержание:</a:t>
            </a:r>
          </a:p>
          <a:p>
            <a:pPr>
              <a:buFontTx/>
              <a:buChar char="-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комиссии по делам несовершеннолетних детей –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276,23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тыс. рублей;</a:t>
            </a:r>
          </a:p>
          <a:p>
            <a:pPr>
              <a:buFontTx/>
              <a:buChar char="-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административной комиссии –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276,23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тыс. рублей;</a:t>
            </a:r>
          </a:p>
          <a:p>
            <a:pPr>
              <a:buFontTx/>
              <a:buChar char="-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специалиста по охране труда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– 141,3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тыс. рублей; 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     По данному разделу в отчетном периоде исполнялась программа «Экономическое развитие и инновационная экономика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Яковлевского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муниципального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Района на 2019-2025 годы» ,  подпрограмма «Повышение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эффективности управления муниципальными 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финансами в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Яковлевском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муниципальном районе»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на 2019-2025 годы.</a:t>
            </a:r>
            <a:endParaRPr lang="ru-RU" sz="1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     Расходы из резервного фонда администрации </a:t>
            </a:r>
          </a:p>
          <a:p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Яковлевского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муниципального района по состоянию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на 01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октября 2021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года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не производились.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6" descr="http://www.metronews.ru/novosti/chinovnik-podmoskov-ja-popalsja-na-zavyshenii-stoimosti-remonta-dorog/Tpokin---SabTsyZ8e9Y5k/640.712_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86438" y="4357688"/>
            <a:ext cx="3143250" cy="2166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7" name="Прямоугольник 1"/>
          <p:cNvSpPr>
            <a:spLocks noChangeArrowheads="1"/>
          </p:cNvSpPr>
          <p:nvPr/>
        </p:nvSpPr>
        <p:spPr bwMode="auto">
          <a:xfrm>
            <a:off x="357188" y="142875"/>
            <a:ext cx="8358187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  <a:latin typeface="Bookman Old Style" pitchFamily="18" charset="0"/>
              </a:rPr>
              <a:t>Расходы бюджета </a:t>
            </a:r>
            <a:r>
              <a:rPr lang="ru-RU" sz="2400" b="1" dirty="0" err="1">
                <a:solidFill>
                  <a:srgbClr val="C00000"/>
                </a:solidFill>
                <a:latin typeface="Bookman Old Style" pitchFamily="18" charset="0"/>
              </a:rPr>
              <a:t>Яковлевского</a:t>
            </a:r>
            <a:r>
              <a:rPr lang="ru-RU" sz="2400" b="1" dirty="0">
                <a:solidFill>
                  <a:srgbClr val="C00000"/>
                </a:solidFill>
                <a:latin typeface="Bookman Old Style" pitchFamily="18" charset="0"/>
              </a:rPr>
              <a:t> муниципального района </a:t>
            </a:r>
          </a:p>
          <a:p>
            <a:pPr algn="ctr"/>
            <a:r>
              <a:rPr lang="ru-RU" sz="2400" b="1" dirty="0">
                <a:solidFill>
                  <a:srgbClr val="C00000"/>
                </a:solidFill>
                <a:latin typeface="Bookman Old Style" pitchFamily="18" charset="0"/>
              </a:rPr>
              <a:t>за </a:t>
            </a:r>
            <a:r>
              <a:rPr lang="ru-RU" sz="2400" b="1" dirty="0" smtClean="0">
                <a:solidFill>
                  <a:srgbClr val="C00000"/>
                </a:solidFill>
                <a:latin typeface="Bookman Old Style" pitchFamily="18" charset="0"/>
              </a:rPr>
              <a:t>3 </a:t>
            </a:r>
            <a:r>
              <a:rPr lang="ru-RU" sz="2400" b="1" dirty="0">
                <a:solidFill>
                  <a:srgbClr val="C00000"/>
                </a:solidFill>
                <a:latin typeface="Bookman Old Style" pitchFamily="18" charset="0"/>
              </a:rPr>
              <a:t>квартал </a:t>
            </a:r>
            <a:r>
              <a:rPr lang="ru-RU" sz="2400" b="1" dirty="0" smtClean="0">
                <a:solidFill>
                  <a:srgbClr val="C00000"/>
                </a:solidFill>
                <a:latin typeface="Bookman Old Style" pitchFamily="18" charset="0"/>
              </a:rPr>
              <a:t>2021 </a:t>
            </a:r>
            <a:r>
              <a:rPr lang="ru-RU" sz="2400" b="1" dirty="0">
                <a:solidFill>
                  <a:srgbClr val="C00000"/>
                </a:solidFill>
                <a:latin typeface="Bookman Old Style" pitchFamily="18" charset="0"/>
              </a:rPr>
              <a:t>года на национальную оборону и национальную экономику</a:t>
            </a: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3" name="Line 4"/>
          <p:cNvSpPr>
            <a:spLocks noChangeShapeType="1"/>
          </p:cNvSpPr>
          <p:nvPr/>
        </p:nvSpPr>
        <p:spPr bwMode="auto">
          <a:xfrm>
            <a:off x="428625" y="1785938"/>
            <a:ext cx="8496300" cy="0"/>
          </a:xfrm>
          <a:prstGeom prst="line">
            <a:avLst/>
          </a:prstGeom>
          <a:noFill/>
          <a:ln w="47625" cmpd="dbl">
            <a:solidFill>
              <a:schemeClr val="accent1">
                <a:lumMod val="50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26629" name="Picture 2" descr="http://autochelny.ru/images/articles/news/chelny-izvest/facts/20151116/1af64adf1aae0c89946f644bf756a6ad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63" y="2143125"/>
            <a:ext cx="2643187" cy="176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1" name="Picture 4" descr="http://unikassa.ru/wp-content/uploads/images/Lgotyi-shkolnikam-na-proezd-v-avtobuse-2017..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357563" y="4500563"/>
            <a:ext cx="2571750" cy="207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2" name="Прямоугольник 6"/>
          <p:cNvSpPr>
            <a:spLocks noChangeArrowheads="1"/>
          </p:cNvSpPr>
          <p:nvPr/>
        </p:nvSpPr>
        <p:spPr bwMode="auto">
          <a:xfrm>
            <a:off x="3214688" y="1857375"/>
            <a:ext cx="4214812" cy="229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3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 рамках раздела «Национальная экономика» осуществлялось исполнение программ «Развитие сельского хозяйства в </a:t>
            </a:r>
            <a:r>
              <a:rPr lang="ru-RU" sz="13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Яковлевском</a:t>
            </a:r>
            <a:r>
              <a:rPr lang="ru-RU" sz="13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муниципальном районе» на 2019-2025 годы и «Развитие транспортного комплекса </a:t>
            </a:r>
            <a:r>
              <a:rPr lang="ru-RU" sz="13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Яковлевского</a:t>
            </a:r>
            <a:r>
              <a:rPr lang="ru-RU" sz="13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муниципального района» на 2019-2025, исполнение программы предполагает ремонт  и благоустройство дорог местного значения, приобретение и установку дорожных знаков. Плановые назначения по разделу «национальная экономика» </a:t>
            </a:r>
            <a:r>
              <a:rPr lang="ru-RU" sz="13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-21 257,7 тыс</a:t>
            </a:r>
            <a:r>
              <a:rPr lang="ru-RU" sz="13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 рублей, исполнение за </a:t>
            </a:r>
            <a:r>
              <a:rPr lang="ru-RU" sz="13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3 квартал 2021 </a:t>
            </a:r>
            <a:r>
              <a:rPr lang="ru-RU" sz="13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года – </a:t>
            </a:r>
            <a:r>
              <a:rPr lang="ru-RU" sz="13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11 743,5 </a:t>
            </a:r>
            <a:r>
              <a:rPr lang="ru-RU" sz="13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тыс. рублей или </a:t>
            </a:r>
            <a:r>
              <a:rPr lang="ru-RU" sz="13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55,24%.</a:t>
            </a:r>
            <a:endParaRPr lang="ru-RU" sz="13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633" name="Picture 8" descr="https://im0-tub-ru.yandex.net/i?id=739f0996bdf4f2cbcdceb6508c472d19&amp;n=33&amp;h=215&amp;w=16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446963" y="2071688"/>
            <a:ext cx="1444625" cy="192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Line 4"/>
          <p:cNvSpPr>
            <a:spLocks noChangeShapeType="1"/>
          </p:cNvSpPr>
          <p:nvPr/>
        </p:nvSpPr>
        <p:spPr bwMode="auto">
          <a:xfrm>
            <a:off x="428625" y="1785938"/>
            <a:ext cx="8496300" cy="0"/>
          </a:xfrm>
          <a:prstGeom prst="line">
            <a:avLst/>
          </a:prstGeom>
          <a:noFill/>
          <a:ln w="47625" cmpd="dbl">
            <a:solidFill>
              <a:schemeClr val="accent1">
                <a:lumMod val="50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Рисунок 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5" y="4143375"/>
            <a:ext cx="2498725" cy="164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1" name="Рисунок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29313" y="2000250"/>
            <a:ext cx="2643187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Рисунок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00375" y="4143375"/>
            <a:ext cx="2286000" cy="194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428596" y="1500174"/>
            <a:ext cx="3131878" cy="157623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/>
            <a:ext uri="{91240B29-F687-4F45-9708-019B960494DF}"/>
          </a:extLst>
        </p:spPr>
      </p:pic>
      <p:sp>
        <p:nvSpPr>
          <p:cNvPr id="2765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34963" y="214313"/>
            <a:ext cx="8666162" cy="1071562"/>
          </a:xfrm>
          <a:ln>
            <a:solidFill>
              <a:schemeClr val="bg1">
                <a:alpha val="56862"/>
              </a:schemeClr>
            </a:solidFill>
          </a:ln>
        </p:spPr>
        <p:txBody>
          <a:bodyPr/>
          <a:lstStyle/>
          <a:p>
            <a:pPr defTabSz="912813" eaLnBrk="1" hangingPunct="1"/>
            <a:r>
              <a:rPr lang="ru-RU" sz="2400" b="1" dirty="0" smtClean="0">
                <a:solidFill>
                  <a:srgbClr val="C00000"/>
                </a:solidFill>
                <a:latin typeface="Bookman Old Style" pitchFamily="18" charset="0"/>
              </a:rPr>
              <a:t>Расходы бюджета </a:t>
            </a:r>
            <a:r>
              <a:rPr lang="ru-RU" sz="2400" b="1" dirty="0" err="1" smtClean="0">
                <a:solidFill>
                  <a:srgbClr val="C00000"/>
                </a:solidFill>
                <a:latin typeface="Bookman Old Style" pitchFamily="18" charset="0"/>
              </a:rPr>
              <a:t>Яковлевского</a:t>
            </a:r>
            <a:r>
              <a:rPr lang="ru-RU" sz="2400" b="1" dirty="0" smtClean="0">
                <a:solidFill>
                  <a:srgbClr val="C00000"/>
                </a:solidFill>
                <a:latin typeface="Bookman Old Style" pitchFamily="18" charset="0"/>
              </a:rPr>
              <a:t> муниципального района за 3 квартал 2021 года на жилищно-коммунальное хозяйство</a:t>
            </a:r>
          </a:p>
        </p:txBody>
      </p:sp>
      <p:sp>
        <p:nvSpPr>
          <p:cNvPr id="50180" name="Line 4"/>
          <p:cNvSpPr>
            <a:spLocks noChangeShapeType="1"/>
          </p:cNvSpPr>
          <p:nvPr/>
        </p:nvSpPr>
        <p:spPr bwMode="auto">
          <a:xfrm>
            <a:off x="428625" y="1357313"/>
            <a:ext cx="8496300" cy="0"/>
          </a:xfrm>
          <a:prstGeom prst="line">
            <a:avLst/>
          </a:prstGeom>
          <a:noFill/>
          <a:ln w="47625" cmpd="dbl">
            <a:solidFill>
              <a:schemeClr val="accent1">
                <a:lumMod val="50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7656" name="AutoShape 6"/>
          <p:cNvSpPr>
            <a:spLocks noChangeArrowheads="1"/>
          </p:cNvSpPr>
          <p:nvPr/>
        </p:nvSpPr>
        <p:spPr bwMode="auto">
          <a:xfrm>
            <a:off x="428625" y="1500188"/>
            <a:ext cx="3143250" cy="1571625"/>
          </a:xfrm>
          <a:prstGeom prst="roundRect">
            <a:avLst>
              <a:gd name="adj" fmla="val 16667"/>
            </a:avLst>
          </a:prstGeom>
          <a:solidFill>
            <a:srgbClr val="92D050">
              <a:alpha val="5882"/>
            </a:srgbClr>
          </a:solidFill>
          <a:ln w="19050">
            <a:solidFill>
              <a:schemeClr val="bg2"/>
            </a:solidFill>
            <a:round/>
            <a:headEnd/>
            <a:tailEnd/>
          </a:ln>
        </p:spPr>
        <p:txBody>
          <a:bodyPr lIns="126000" rIns="126000"/>
          <a:lstStyle/>
          <a:p>
            <a:pPr algn="ctr" defTabSz="912813"/>
            <a:r>
              <a:rPr lang="ru-RU" altLang="ru-RU" sz="4400" b="1" dirty="0" smtClean="0">
                <a:latin typeface="Times New Roman" pitchFamily="18" charset="0"/>
              </a:rPr>
              <a:t>53 407,5</a:t>
            </a:r>
            <a:endParaRPr lang="ru-RU" altLang="ru-RU" sz="4400" b="1" dirty="0">
              <a:latin typeface="Times New Roman" pitchFamily="18" charset="0"/>
            </a:endParaRPr>
          </a:p>
          <a:p>
            <a:pPr algn="ctr" defTabSz="912813"/>
            <a:r>
              <a:rPr lang="ru-RU" altLang="ru-RU" sz="4400" b="1" dirty="0">
                <a:latin typeface="Times New Roman" pitchFamily="18" charset="0"/>
              </a:rPr>
              <a:t>тыс. руб.</a:t>
            </a:r>
          </a:p>
        </p:txBody>
      </p:sp>
      <p:sp>
        <p:nvSpPr>
          <p:cNvPr id="50188" name="AutoShape 12"/>
          <p:cNvSpPr>
            <a:spLocks noChangeArrowheads="1"/>
          </p:cNvSpPr>
          <p:nvPr/>
        </p:nvSpPr>
        <p:spPr bwMode="auto">
          <a:xfrm>
            <a:off x="928688" y="3214688"/>
            <a:ext cx="785812" cy="500062"/>
          </a:xfrm>
          <a:prstGeom prst="downArrow">
            <a:avLst>
              <a:gd name="adj1" fmla="val 23649"/>
              <a:gd name="adj2" fmla="val 25000"/>
            </a:avLst>
          </a:prstGeom>
          <a:solidFill>
            <a:schemeClr val="accent5">
              <a:lumMod val="90000"/>
              <a:alpha val="60000"/>
            </a:schemeClr>
          </a:solidFill>
          <a:ln w="1587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>
            <a:lvl1pPr defTabSz="912813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2813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2813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2813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2813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endParaRPr lang="ru-RU" altLang="ru-RU" sz="1800" smtClean="0"/>
          </a:p>
        </p:txBody>
      </p:sp>
      <p:sp>
        <p:nvSpPr>
          <p:cNvPr id="27658" name="TextBox 15"/>
          <p:cNvSpPr txBox="1">
            <a:spLocks noChangeArrowheads="1"/>
          </p:cNvSpPr>
          <p:nvPr/>
        </p:nvSpPr>
        <p:spPr bwMode="auto">
          <a:xfrm>
            <a:off x="428625" y="3714750"/>
            <a:ext cx="1784350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altLang="ru-RU" sz="1100" b="1" dirty="0"/>
              <a:t>Жилищное хозяйство  </a:t>
            </a:r>
          </a:p>
          <a:p>
            <a:pPr algn="ctr"/>
            <a:r>
              <a:rPr lang="ru-RU" altLang="ru-RU" sz="1100" b="1" dirty="0" smtClean="0"/>
              <a:t>930,5 </a:t>
            </a:r>
            <a:r>
              <a:rPr lang="ru-RU" altLang="ru-RU" sz="1100" b="1" dirty="0"/>
              <a:t>тыс. руб.</a:t>
            </a:r>
          </a:p>
        </p:txBody>
      </p:sp>
      <p:sp>
        <p:nvSpPr>
          <p:cNvPr id="27659" name="TextBox 17"/>
          <p:cNvSpPr txBox="1">
            <a:spLocks noChangeArrowheads="1"/>
          </p:cNvSpPr>
          <p:nvPr/>
        </p:nvSpPr>
        <p:spPr bwMode="auto">
          <a:xfrm>
            <a:off x="2928938" y="3643313"/>
            <a:ext cx="2214562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1100" b="1" dirty="0"/>
              <a:t>Благоустройство – </a:t>
            </a:r>
          </a:p>
          <a:p>
            <a:pPr algn="ctr"/>
            <a:r>
              <a:rPr lang="ru-RU" altLang="ru-RU" sz="1100" b="1" dirty="0" smtClean="0"/>
              <a:t>276,9 </a:t>
            </a:r>
            <a:r>
              <a:rPr lang="ru-RU" altLang="ru-RU" sz="1100" b="1" dirty="0"/>
              <a:t>тыс. руб.</a:t>
            </a:r>
          </a:p>
          <a:p>
            <a:pPr algn="ctr"/>
            <a:endParaRPr lang="ru-RU" altLang="ru-RU" sz="1100" b="1" dirty="0"/>
          </a:p>
        </p:txBody>
      </p:sp>
      <p:sp>
        <p:nvSpPr>
          <p:cNvPr id="27660" name="TextBox 18"/>
          <p:cNvSpPr txBox="1">
            <a:spLocks noChangeArrowheads="1"/>
          </p:cNvSpPr>
          <p:nvPr/>
        </p:nvSpPr>
        <p:spPr bwMode="auto">
          <a:xfrm>
            <a:off x="5643563" y="1500188"/>
            <a:ext cx="3357562" cy="600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1100" b="1" dirty="0"/>
              <a:t>Другие вопросы в области жилищно-коммунального хозяйства – </a:t>
            </a:r>
            <a:r>
              <a:rPr lang="ru-RU" altLang="ru-RU" sz="1100" b="1" dirty="0" smtClean="0"/>
              <a:t>2 115,8 </a:t>
            </a:r>
            <a:r>
              <a:rPr lang="ru-RU" altLang="ru-RU" sz="1100" b="1" dirty="0"/>
              <a:t>тыс. руб.</a:t>
            </a:r>
          </a:p>
          <a:p>
            <a:pPr algn="ctr"/>
            <a:endParaRPr lang="ru-RU" altLang="ru-RU" sz="1100" b="1" dirty="0"/>
          </a:p>
        </p:txBody>
      </p:sp>
      <p:pic>
        <p:nvPicPr>
          <p:cNvPr id="27661" name="Picture 2" descr="http://pavpos.ru/files/articles/2014/08/28/articles_28082014_919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72188" y="4429125"/>
            <a:ext cx="2571750" cy="164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AutoShape 12"/>
          <p:cNvSpPr>
            <a:spLocks noChangeArrowheads="1"/>
          </p:cNvSpPr>
          <p:nvPr/>
        </p:nvSpPr>
        <p:spPr bwMode="auto">
          <a:xfrm rot="19622814">
            <a:off x="2589213" y="3114675"/>
            <a:ext cx="868362" cy="655638"/>
          </a:xfrm>
          <a:prstGeom prst="downArrow">
            <a:avLst>
              <a:gd name="adj1" fmla="val 22364"/>
              <a:gd name="adj2" fmla="val 25000"/>
            </a:avLst>
          </a:prstGeom>
          <a:solidFill>
            <a:schemeClr val="accent5">
              <a:lumMod val="90000"/>
              <a:alpha val="60000"/>
            </a:schemeClr>
          </a:solidFill>
          <a:ln w="1587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>
            <a:lvl1pPr defTabSz="912813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2813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2813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2813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2813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endParaRPr lang="ru-RU" altLang="ru-RU" sz="1800" smtClean="0"/>
          </a:p>
        </p:txBody>
      </p:sp>
      <p:sp>
        <p:nvSpPr>
          <p:cNvPr id="22" name="AutoShape 12"/>
          <p:cNvSpPr>
            <a:spLocks noChangeArrowheads="1"/>
          </p:cNvSpPr>
          <p:nvPr/>
        </p:nvSpPr>
        <p:spPr bwMode="auto">
          <a:xfrm rot="16200000">
            <a:off x="4317206" y="1183482"/>
            <a:ext cx="866775" cy="2071688"/>
          </a:xfrm>
          <a:prstGeom prst="downArrow">
            <a:avLst>
              <a:gd name="adj1" fmla="val 21453"/>
              <a:gd name="adj2" fmla="val 25000"/>
            </a:avLst>
          </a:prstGeom>
          <a:solidFill>
            <a:schemeClr val="accent5">
              <a:lumMod val="90000"/>
              <a:alpha val="60000"/>
            </a:schemeClr>
          </a:solidFill>
          <a:ln w="1587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>
            <a:lvl1pPr defTabSz="912813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2813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2813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2813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2813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endParaRPr lang="ru-RU" altLang="ru-RU" sz="1800" smtClean="0"/>
          </a:p>
        </p:txBody>
      </p:sp>
      <p:sp>
        <p:nvSpPr>
          <p:cNvPr id="27664" name="TextBox 23"/>
          <p:cNvSpPr txBox="1">
            <a:spLocks noChangeArrowheads="1"/>
          </p:cNvSpPr>
          <p:nvPr/>
        </p:nvSpPr>
        <p:spPr bwMode="auto">
          <a:xfrm>
            <a:off x="5715000" y="3929063"/>
            <a:ext cx="3429000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1100" b="1" dirty="0"/>
              <a:t>Коммунальное хозяйство  </a:t>
            </a:r>
          </a:p>
          <a:p>
            <a:pPr algn="ctr"/>
            <a:r>
              <a:rPr lang="ru-RU" altLang="ru-RU" sz="1100" b="1" dirty="0" smtClean="0"/>
              <a:t>50 084,3 тыс</a:t>
            </a:r>
            <a:r>
              <a:rPr lang="ru-RU" altLang="ru-RU" sz="1100" b="1" dirty="0"/>
              <a:t>. руб.</a:t>
            </a:r>
          </a:p>
        </p:txBody>
      </p:sp>
      <p:sp>
        <p:nvSpPr>
          <p:cNvPr id="26" name="AutoShape 12"/>
          <p:cNvSpPr>
            <a:spLocks noChangeArrowheads="1"/>
          </p:cNvSpPr>
          <p:nvPr/>
        </p:nvSpPr>
        <p:spPr bwMode="auto">
          <a:xfrm rot="18131348">
            <a:off x="4495007" y="2086769"/>
            <a:ext cx="868362" cy="2781300"/>
          </a:xfrm>
          <a:prstGeom prst="downArrow">
            <a:avLst>
              <a:gd name="adj1" fmla="val 20887"/>
              <a:gd name="adj2" fmla="val 25000"/>
            </a:avLst>
          </a:prstGeom>
          <a:solidFill>
            <a:schemeClr val="accent5">
              <a:lumMod val="90000"/>
              <a:alpha val="60000"/>
            </a:schemeClr>
          </a:solidFill>
          <a:ln w="1587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>
            <a:lvl1pPr defTabSz="912813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2813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2813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2813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2813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endParaRPr lang="ru-RU" altLang="ru-RU" sz="1800" smtClean="0"/>
          </a:p>
        </p:txBody>
      </p:sp>
      <p:sp>
        <p:nvSpPr>
          <p:cNvPr id="27666" name="TextBox 15"/>
          <p:cNvSpPr txBox="1">
            <a:spLocks noChangeArrowheads="1"/>
          </p:cNvSpPr>
          <p:nvPr/>
        </p:nvSpPr>
        <p:spPr bwMode="auto">
          <a:xfrm>
            <a:off x="142875" y="5857875"/>
            <a:ext cx="257175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altLang="ru-RU" sz="1100" b="1"/>
              <a:t>Средства направлены на уплату </a:t>
            </a:r>
          </a:p>
          <a:p>
            <a:pPr algn="just"/>
            <a:r>
              <a:rPr lang="ru-RU" altLang="ru-RU" sz="1100" b="1"/>
              <a:t>взносов за капитальный </a:t>
            </a:r>
          </a:p>
          <a:p>
            <a:pPr algn="just"/>
            <a:r>
              <a:rPr lang="ru-RU" altLang="ru-RU" sz="1100" b="1"/>
              <a:t>ремонт муниципального</a:t>
            </a:r>
          </a:p>
          <a:p>
            <a:pPr algn="just"/>
            <a:r>
              <a:rPr lang="ru-RU" altLang="ru-RU" sz="1100" b="1"/>
              <a:t> жилищного фонда.</a:t>
            </a:r>
          </a:p>
        </p:txBody>
      </p:sp>
      <p:sp>
        <p:nvSpPr>
          <p:cNvPr id="27667" name="TextBox 23"/>
          <p:cNvSpPr txBox="1">
            <a:spLocks noChangeArrowheads="1"/>
          </p:cNvSpPr>
          <p:nvPr/>
        </p:nvSpPr>
        <p:spPr bwMode="auto">
          <a:xfrm>
            <a:off x="5786438" y="6088063"/>
            <a:ext cx="3143250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1100" b="1"/>
              <a:t> Данные средства  направлены на содержание и модернизацию </a:t>
            </a:r>
          </a:p>
          <a:p>
            <a:pPr algn="ctr"/>
            <a:r>
              <a:rPr lang="ru-RU" altLang="ru-RU" sz="1100" b="1"/>
              <a:t>коммунальной инфраструктуры.</a:t>
            </a:r>
          </a:p>
          <a:p>
            <a:pPr algn="ctr">
              <a:buFontTx/>
              <a:buChar char="-"/>
            </a:pPr>
            <a:endParaRPr lang="ru-RU" altLang="ru-RU" sz="1100" b="1"/>
          </a:p>
        </p:txBody>
      </p:sp>
      <p:sp>
        <p:nvSpPr>
          <p:cNvPr id="27668" name="TextBox 17"/>
          <p:cNvSpPr txBox="1">
            <a:spLocks noChangeArrowheads="1"/>
          </p:cNvSpPr>
          <p:nvPr/>
        </p:nvSpPr>
        <p:spPr bwMode="auto">
          <a:xfrm>
            <a:off x="2643188" y="6143625"/>
            <a:ext cx="3000375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1100" b="1"/>
              <a:t>Средства направлены на содержание территории Яковлевского района.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Рисунок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43688" y="4786313"/>
            <a:ext cx="2214562" cy="166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5" name="Рисунок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08813" y="1285875"/>
            <a:ext cx="1992312" cy="150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Рисунок 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29000" y="4857750"/>
            <a:ext cx="2143125" cy="158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3370384" y="1287463"/>
            <a:ext cx="2496172" cy="155573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8678" name="Рисунок 3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15913" y="1231900"/>
            <a:ext cx="1951037" cy="157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9" name="Рисунок 1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57188" y="4714875"/>
            <a:ext cx="2000250" cy="165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80" name="Rectangle 2"/>
          <p:cNvSpPr>
            <a:spLocks noGrp="1" noChangeArrowheads="1"/>
          </p:cNvSpPr>
          <p:nvPr>
            <p:ph type="title"/>
          </p:nvPr>
        </p:nvSpPr>
        <p:spPr>
          <a:xfrm>
            <a:off x="571500" y="142875"/>
            <a:ext cx="8229600" cy="757238"/>
          </a:xfrm>
        </p:spPr>
        <p:txBody>
          <a:bodyPr/>
          <a:lstStyle/>
          <a:p>
            <a:pPr eaLnBrk="1" hangingPunct="1"/>
            <a:r>
              <a:rPr lang="ru-RU" sz="2200" b="1" dirty="0" smtClean="0">
                <a:solidFill>
                  <a:srgbClr val="C00000"/>
                </a:solidFill>
                <a:latin typeface="Bookman Old Style" pitchFamily="18" charset="0"/>
              </a:rPr>
              <a:t>Расходы бюджета </a:t>
            </a:r>
            <a:r>
              <a:rPr lang="ru-RU" sz="2200" b="1" dirty="0" err="1" smtClean="0">
                <a:solidFill>
                  <a:srgbClr val="C00000"/>
                </a:solidFill>
                <a:latin typeface="Bookman Old Style" pitchFamily="18" charset="0"/>
              </a:rPr>
              <a:t>Яковлевского</a:t>
            </a:r>
            <a:r>
              <a:rPr lang="ru-RU" sz="2200" b="1" dirty="0" smtClean="0">
                <a:solidFill>
                  <a:srgbClr val="C00000"/>
                </a:solidFill>
                <a:latin typeface="Bookman Old Style" pitchFamily="18" charset="0"/>
              </a:rPr>
              <a:t> муниципального района за 3 квартал 2021 года на </a:t>
            </a:r>
            <a:r>
              <a:rPr lang="ru-RU" sz="2400" b="1" dirty="0" smtClean="0">
                <a:solidFill>
                  <a:srgbClr val="C00000"/>
                </a:solidFill>
                <a:latin typeface="Bookman Old Style" pitchFamily="18" charset="0"/>
              </a:rPr>
              <a:t>образование</a:t>
            </a:r>
          </a:p>
        </p:txBody>
      </p:sp>
      <p:sp>
        <p:nvSpPr>
          <p:cNvPr id="50180" name="Line 4"/>
          <p:cNvSpPr>
            <a:spLocks noChangeShapeType="1"/>
          </p:cNvSpPr>
          <p:nvPr/>
        </p:nvSpPr>
        <p:spPr bwMode="auto">
          <a:xfrm>
            <a:off x="401638" y="1033463"/>
            <a:ext cx="8496300" cy="0"/>
          </a:xfrm>
          <a:prstGeom prst="line">
            <a:avLst/>
          </a:prstGeom>
          <a:noFill/>
          <a:ln w="47625" cmpd="dbl">
            <a:solidFill>
              <a:schemeClr val="accent1">
                <a:lumMod val="50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8682" name="AutoShape 6"/>
          <p:cNvSpPr>
            <a:spLocks noChangeArrowheads="1"/>
          </p:cNvSpPr>
          <p:nvPr/>
        </p:nvSpPr>
        <p:spPr bwMode="auto">
          <a:xfrm>
            <a:off x="3348038" y="1287463"/>
            <a:ext cx="2530475" cy="1547812"/>
          </a:xfrm>
          <a:prstGeom prst="roundRect">
            <a:avLst>
              <a:gd name="adj" fmla="val 16667"/>
            </a:avLst>
          </a:prstGeom>
          <a:solidFill>
            <a:srgbClr val="79ADEB">
              <a:alpha val="7059"/>
            </a:srgbClr>
          </a:solidFill>
          <a:ln w="19050">
            <a:solidFill>
              <a:srgbClr val="0070C0"/>
            </a:solidFill>
            <a:round/>
            <a:headEnd/>
            <a:tailEnd/>
          </a:ln>
        </p:spPr>
        <p:txBody>
          <a:bodyPr lIns="126000" rIns="126000" anchor="ctr"/>
          <a:lstStyle/>
          <a:p>
            <a:pPr algn="ctr" defTabSz="912813"/>
            <a:r>
              <a:rPr lang="ru-RU" altLang="ru-RU" sz="3600" b="1" dirty="0" smtClean="0">
                <a:latin typeface="Times New Roman" pitchFamily="18" charset="0"/>
                <a:cs typeface="Times New Roman" pitchFamily="18" charset="0"/>
              </a:rPr>
              <a:t>217 949,3 </a:t>
            </a:r>
            <a:r>
              <a:rPr lang="ru-RU" altLang="ru-RU" sz="4000" b="1" dirty="0" smtClean="0">
                <a:latin typeface="Times New Roman" pitchFamily="18" charset="0"/>
                <a:cs typeface="Times New Roman" pitchFamily="18" charset="0"/>
              </a:rPr>
              <a:t>тыс</a:t>
            </a:r>
            <a:r>
              <a:rPr lang="ru-RU" altLang="ru-RU" sz="4000" b="1" dirty="0">
                <a:latin typeface="Times New Roman" pitchFamily="18" charset="0"/>
                <a:cs typeface="Times New Roman" pitchFamily="18" charset="0"/>
              </a:rPr>
              <a:t>. руб.</a:t>
            </a:r>
          </a:p>
        </p:txBody>
      </p:sp>
      <p:sp>
        <p:nvSpPr>
          <p:cNvPr id="50183" name="Rectangle 7"/>
          <p:cNvSpPr>
            <a:spLocks noChangeArrowheads="1"/>
          </p:cNvSpPr>
          <p:nvPr/>
        </p:nvSpPr>
        <p:spPr bwMode="auto">
          <a:xfrm>
            <a:off x="315913" y="1247775"/>
            <a:ext cx="1943100" cy="1543050"/>
          </a:xfrm>
          <a:prstGeom prst="rect">
            <a:avLst/>
          </a:prstGeom>
          <a:solidFill>
            <a:srgbClr val="79ADEB">
              <a:alpha val="5098"/>
            </a:srgbClr>
          </a:solidFill>
          <a:ln w="25400">
            <a:solidFill>
              <a:srgbClr val="0070C0"/>
            </a:solidFill>
            <a:miter lim="800000"/>
            <a:headEnd/>
            <a:tailEnd/>
          </a:ln>
        </p:spPr>
        <p:txBody>
          <a:bodyPr lIns="108000" tIns="0" rIns="108000" bIns="0" anchor="b"/>
          <a:lstStyle>
            <a:lvl1pPr defTabSz="912813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2813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2813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2813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2813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endParaRPr lang="ru-RU" altLang="ru-RU" sz="14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8684" name="Rectangle 8"/>
          <p:cNvSpPr>
            <a:spLocks noChangeArrowheads="1"/>
          </p:cNvSpPr>
          <p:nvPr/>
        </p:nvSpPr>
        <p:spPr bwMode="auto">
          <a:xfrm>
            <a:off x="285750" y="4714875"/>
            <a:ext cx="2071688" cy="1643063"/>
          </a:xfrm>
          <a:prstGeom prst="rect">
            <a:avLst/>
          </a:prstGeom>
          <a:solidFill>
            <a:srgbClr val="79ADEB">
              <a:alpha val="10196"/>
            </a:srgbClr>
          </a:solidFill>
          <a:ln w="25400">
            <a:solidFill>
              <a:srgbClr val="0070C0"/>
            </a:solidFill>
            <a:miter lim="800000"/>
            <a:headEnd/>
            <a:tailEnd/>
          </a:ln>
        </p:spPr>
        <p:txBody>
          <a:bodyPr lIns="108000" tIns="0" rIns="108000" bIns="0"/>
          <a:lstStyle/>
          <a:p>
            <a:pPr algn="ctr" defTabSz="912813"/>
            <a:endParaRPr lang="ru-RU" altLang="ru-RU" sz="1200" b="1"/>
          </a:p>
        </p:txBody>
      </p:sp>
      <p:sp>
        <p:nvSpPr>
          <p:cNvPr id="50185" name="Rectangle 9"/>
          <p:cNvSpPr>
            <a:spLocks noChangeArrowheads="1"/>
          </p:cNvSpPr>
          <p:nvPr/>
        </p:nvSpPr>
        <p:spPr bwMode="auto">
          <a:xfrm>
            <a:off x="6643688" y="4786313"/>
            <a:ext cx="2214562" cy="1652587"/>
          </a:xfrm>
          <a:prstGeom prst="rect">
            <a:avLst/>
          </a:prstGeom>
          <a:solidFill>
            <a:srgbClr val="79ADEB">
              <a:alpha val="5882"/>
            </a:srgbClr>
          </a:solidFill>
          <a:ln w="25400">
            <a:solidFill>
              <a:srgbClr val="0070C0"/>
            </a:solidFill>
            <a:miter lim="800000"/>
            <a:headEnd/>
            <a:tailEnd/>
          </a:ln>
        </p:spPr>
        <p:txBody>
          <a:bodyPr lIns="108000" tIns="0" rIns="108000" bIns="0"/>
          <a:lstStyle/>
          <a:p>
            <a:pPr algn="ctr" defTabSz="912813">
              <a:defRPr/>
            </a:pPr>
            <a:endParaRPr lang="ru-RU" altLang="ru-RU" sz="12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0186" name="AutoShape 10"/>
          <p:cNvSpPr>
            <a:spLocks noChangeArrowheads="1"/>
          </p:cNvSpPr>
          <p:nvPr/>
        </p:nvSpPr>
        <p:spPr bwMode="auto">
          <a:xfrm rot="7994511">
            <a:off x="1607803" y="3133055"/>
            <a:ext cx="1980772" cy="563419"/>
          </a:xfrm>
          <a:prstGeom prst="curvedUpArrow">
            <a:avLst>
              <a:gd name="adj1" fmla="val 34009"/>
              <a:gd name="adj2" fmla="val 72700"/>
              <a:gd name="adj3" fmla="val 74009"/>
            </a:avLst>
          </a:prstGeom>
          <a:solidFill>
            <a:srgbClr val="79ADEB">
              <a:alpha val="49804"/>
            </a:srgbClr>
          </a:solidFill>
          <a:ln w="25400">
            <a:solidFill>
              <a:srgbClr val="0070C0"/>
            </a:solidFill>
            <a:miter lim="800000"/>
            <a:headEnd/>
            <a:tailEnd/>
          </a:ln>
          <a:scene3d>
            <a:camera prst="orthographicFront">
              <a:rot lat="1800000" lon="600000" rev="21594000"/>
            </a:camera>
            <a:lightRig rig="threePt" dir="t"/>
          </a:scene3d>
        </p:spPr>
        <p:txBody>
          <a:bodyPr wrap="none" anchor="ctr"/>
          <a:lstStyle/>
          <a:p>
            <a:pPr defTabSz="912813">
              <a:defRPr/>
            </a:pPr>
            <a:endParaRPr lang="ru-RU"/>
          </a:p>
        </p:txBody>
      </p:sp>
      <p:sp>
        <p:nvSpPr>
          <p:cNvPr id="28687" name="AutoShape 11"/>
          <p:cNvSpPr>
            <a:spLocks noChangeArrowheads="1"/>
          </p:cNvSpPr>
          <p:nvPr/>
        </p:nvSpPr>
        <p:spPr bwMode="auto">
          <a:xfrm rot="2313247">
            <a:off x="5591175" y="3132138"/>
            <a:ext cx="1984375" cy="525462"/>
          </a:xfrm>
          <a:prstGeom prst="curvedDownArrow">
            <a:avLst>
              <a:gd name="adj1" fmla="val 49094"/>
              <a:gd name="adj2" fmla="val 105985"/>
              <a:gd name="adj3" fmla="val 83417"/>
            </a:avLst>
          </a:prstGeom>
          <a:solidFill>
            <a:srgbClr val="79ADEB">
              <a:alpha val="49803"/>
            </a:srgbClr>
          </a:solidFill>
          <a:ln w="25400">
            <a:solidFill>
              <a:srgbClr val="0070C0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912813"/>
            <a:endParaRPr lang="ru-RU" altLang="ru-RU"/>
          </a:p>
        </p:txBody>
      </p:sp>
      <p:sp>
        <p:nvSpPr>
          <p:cNvPr id="28688" name="AutoShape 12"/>
          <p:cNvSpPr>
            <a:spLocks noChangeArrowheads="1"/>
          </p:cNvSpPr>
          <p:nvPr/>
        </p:nvSpPr>
        <p:spPr bwMode="auto">
          <a:xfrm>
            <a:off x="4214813" y="3000375"/>
            <a:ext cx="776287" cy="977900"/>
          </a:xfrm>
          <a:prstGeom prst="downArrow">
            <a:avLst>
              <a:gd name="adj1" fmla="val 50000"/>
              <a:gd name="adj2" fmla="val 28495"/>
            </a:avLst>
          </a:prstGeom>
          <a:solidFill>
            <a:srgbClr val="79ADEB">
              <a:alpha val="49803"/>
            </a:srgbClr>
          </a:solidFill>
          <a:ln w="25400">
            <a:solidFill>
              <a:srgbClr val="0070C0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912813"/>
            <a:endParaRPr lang="ru-RU" altLang="ru-RU"/>
          </a:p>
        </p:txBody>
      </p:sp>
      <p:sp>
        <p:nvSpPr>
          <p:cNvPr id="15" name="Rectangle 8"/>
          <p:cNvSpPr>
            <a:spLocks noChangeArrowheads="1"/>
          </p:cNvSpPr>
          <p:nvPr/>
        </p:nvSpPr>
        <p:spPr bwMode="auto">
          <a:xfrm>
            <a:off x="7000875" y="1285875"/>
            <a:ext cx="1992313" cy="1500188"/>
          </a:xfrm>
          <a:prstGeom prst="rect">
            <a:avLst/>
          </a:prstGeom>
          <a:solidFill>
            <a:srgbClr val="79ADEB">
              <a:alpha val="9000"/>
            </a:srgbClr>
          </a:solidFill>
          <a:ln w="25400">
            <a:solidFill>
              <a:srgbClr val="0070C0"/>
            </a:solidFill>
            <a:miter lim="800000"/>
            <a:headEnd/>
            <a:tailEnd/>
          </a:ln>
        </p:spPr>
        <p:txBody>
          <a:bodyPr lIns="108000" tIns="0" rIns="108000" bIns="0"/>
          <a:lstStyle>
            <a:lvl1pPr defTabSz="912813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2813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2813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2813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2813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endParaRPr lang="ru-RU" altLang="ru-RU" sz="12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9" name="Стрелка вправо 18"/>
          <p:cNvSpPr/>
          <p:nvPr/>
        </p:nvSpPr>
        <p:spPr>
          <a:xfrm>
            <a:off x="5970588" y="1690688"/>
            <a:ext cx="966787" cy="757237"/>
          </a:xfrm>
          <a:prstGeom prst="rightArrow">
            <a:avLst/>
          </a:prstGeom>
          <a:solidFill>
            <a:srgbClr val="79ADEB">
              <a:alpha val="49804"/>
            </a:srgbClr>
          </a:solidFill>
          <a:ln w="254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0" name="Стрелка влево 19"/>
          <p:cNvSpPr/>
          <p:nvPr/>
        </p:nvSpPr>
        <p:spPr>
          <a:xfrm>
            <a:off x="2281238" y="1643063"/>
            <a:ext cx="893762" cy="836612"/>
          </a:xfrm>
          <a:prstGeom prst="leftArrow">
            <a:avLst/>
          </a:prstGeom>
          <a:solidFill>
            <a:srgbClr val="79ADEB">
              <a:alpha val="49804"/>
            </a:srgbClr>
          </a:solidFill>
          <a:ln w="254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1" name="Rectangle 8"/>
          <p:cNvSpPr>
            <a:spLocks noChangeArrowheads="1"/>
          </p:cNvSpPr>
          <p:nvPr/>
        </p:nvSpPr>
        <p:spPr bwMode="auto">
          <a:xfrm>
            <a:off x="3429000" y="4857750"/>
            <a:ext cx="2155825" cy="1581150"/>
          </a:xfrm>
          <a:prstGeom prst="rect">
            <a:avLst/>
          </a:prstGeom>
          <a:solidFill>
            <a:srgbClr val="79ADEB">
              <a:alpha val="6000"/>
            </a:srgbClr>
          </a:solidFill>
          <a:ln w="25400">
            <a:solidFill>
              <a:srgbClr val="0070C0"/>
            </a:solidFill>
            <a:miter lim="800000"/>
            <a:headEnd/>
            <a:tailEnd/>
          </a:ln>
        </p:spPr>
        <p:txBody>
          <a:bodyPr lIns="108000" tIns="0" rIns="108000" bIns="0"/>
          <a:lstStyle>
            <a:lvl1pPr defTabSz="912813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2813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2813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2813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2813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endParaRPr lang="ru-RU" altLang="ru-RU" sz="12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5" name="TextBox 25"/>
          <p:cNvSpPr>
            <a:spLocks noChangeArrowheads="1"/>
          </p:cNvSpPr>
          <p:nvPr/>
        </p:nvSpPr>
        <p:spPr bwMode="auto">
          <a:xfrm>
            <a:off x="0" y="2857500"/>
            <a:ext cx="2500313" cy="523875"/>
          </a:xfrm>
          <a:custGeom>
            <a:avLst/>
            <a:gdLst>
              <a:gd name="T0" fmla="*/ 0 w 3929090"/>
              <a:gd name="T1" fmla="*/ 0 h 2585323"/>
              <a:gd name="T2" fmla="*/ 3281072 w 3929090"/>
              <a:gd name="T3" fmla="*/ 0 h 2585323"/>
              <a:gd name="T4" fmla="*/ 3281072 w 3929090"/>
              <a:gd name="T5" fmla="*/ 11321709 h 2585323"/>
              <a:gd name="T6" fmla="*/ 0 w 3929090"/>
              <a:gd name="T7" fmla="*/ 11321709 h 2585323"/>
              <a:gd name="T8" fmla="*/ 0 w 3929090"/>
              <a:gd name="T9" fmla="*/ 0 h 258532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929090"/>
              <a:gd name="T16" fmla="*/ 0 h 2585323"/>
              <a:gd name="T17" fmla="*/ 3929090 w 3929090"/>
              <a:gd name="T18" fmla="*/ 2585323 h 258532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929090" h="2585323">
                <a:moveTo>
                  <a:pt x="0" y="0"/>
                </a:moveTo>
                <a:lnTo>
                  <a:pt x="3929090" y="0"/>
                </a:lnTo>
                <a:lnTo>
                  <a:pt x="3929090" y="2585323"/>
                </a:lnTo>
                <a:lnTo>
                  <a:pt x="0" y="2585323"/>
                </a:lnTo>
                <a:lnTo>
                  <a:pt x="0" y="0"/>
                </a:lnTo>
                <a:close/>
              </a:path>
            </a:pathLst>
          </a:cu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altLang="ru-RU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Дошкольное образование – </a:t>
            </a:r>
          </a:p>
          <a:p>
            <a:pPr algn="ctr">
              <a:defRPr/>
            </a:pPr>
            <a:r>
              <a:rPr lang="ru-RU" altLang="ru-RU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39 182,2 тыс</a:t>
            </a:r>
            <a:r>
              <a:rPr lang="ru-RU" altLang="ru-RU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. руб.</a:t>
            </a:r>
            <a:endParaRPr lang="ru-RU" altLang="ru-RU" sz="14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694" name="TextBox 25"/>
          <p:cNvSpPr>
            <a:spLocks noChangeArrowheads="1"/>
          </p:cNvSpPr>
          <p:nvPr/>
        </p:nvSpPr>
        <p:spPr bwMode="auto">
          <a:xfrm>
            <a:off x="285750" y="4071938"/>
            <a:ext cx="2143125" cy="584200"/>
          </a:xfrm>
          <a:custGeom>
            <a:avLst/>
            <a:gdLst>
              <a:gd name="T0" fmla="*/ 0 w 3929090"/>
              <a:gd name="T1" fmla="*/ 0 h 2585323"/>
              <a:gd name="T2" fmla="*/ 1 w 3929090"/>
              <a:gd name="T3" fmla="*/ 0 h 2585323"/>
              <a:gd name="T4" fmla="*/ 1 w 3929090"/>
              <a:gd name="T5" fmla="*/ 0 h 2585323"/>
              <a:gd name="T6" fmla="*/ 0 w 3929090"/>
              <a:gd name="T7" fmla="*/ 0 h 2585323"/>
              <a:gd name="T8" fmla="*/ 0 w 3929090"/>
              <a:gd name="T9" fmla="*/ 0 h 258532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929090"/>
              <a:gd name="T16" fmla="*/ 0 h 2585323"/>
              <a:gd name="T17" fmla="*/ 3929090 w 3929090"/>
              <a:gd name="T18" fmla="*/ 2585323 h 258532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929090" h="2585323">
                <a:moveTo>
                  <a:pt x="0" y="0"/>
                </a:moveTo>
                <a:lnTo>
                  <a:pt x="3929090" y="0"/>
                </a:lnTo>
                <a:lnTo>
                  <a:pt x="3929090" y="2585323"/>
                </a:lnTo>
                <a:lnTo>
                  <a:pt x="0" y="2585323"/>
                </a:lnTo>
                <a:lnTo>
                  <a:pt x="0" y="0"/>
                </a:lnTo>
                <a:close/>
              </a:path>
            </a:pathLst>
          </a:cu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/>
            <a:r>
              <a:rPr lang="ru-RU" altLang="ru-RU" sz="1600" b="1" dirty="0">
                <a:latin typeface="Times New Roman" pitchFamily="18" charset="0"/>
                <a:cs typeface="Times New Roman" pitchFamily="18" charset="0"/>
              </a:rPr>
              <a:t>Общее образование</a:t>
            </a:r>
          </a:p>
          <a:p>
            <a:pPr algn="ctr" defTabSz="912813"/>
            <a:r>
              <a:rPr lang="ru-RU" altLang="ru-RU" sz="1600" b="1" dirty="0" smtClean="0">
                <a:latin typeface="Times New Roman" pitchFamily="18" charset="0"/>
                <a:cs typeface="Times New Roman" pitchFamily="18" charset="0"/>
              </a:rPr>
              <a:t>144 360,8 </a:t>
            </a:r>
            <a:r>
              <a:rPr lang="ru-RU" altLang="ru-RU" sz="1600" b="1" dirty="0">
                <a:latin typeface="Times New Roman" pitchFamily="18" charset="0"/>
                <a:cs typeface="Times New Roman" pitchFamily="18" charset="0"/>
              </a:rPr>
              <a:t>тыс. руб.</a:t>
            </a:r>
          </a:p>
        </p:txBody>
      </p:sp>
      <p:sp>
        <p:nvSpPr>
          <p:cNvPr id="27" name="TextBox 25"/>
          <p:cNvSpPr>
            <a:spLocks noChangeArrowheads="1"/>
          </p:cNvSpPr>
          <p:nvPr/>
        </p:nvSpPr>
        <p:spPr bwMode="auto">
          <a:xfrm>
            <a:off x="3071813" y="4071938"/>
            <a:ext cx="2786062" cy="523875"/>
          </a:xfrm>
          <a:custGeom>
            <a:avLst/>
            <a:gdLst>
              <a:gd name="T0" fmla="*/ 0 w 3929090"/>
              <a:gd name="T1" fmla="*/ 0 h 2585323"/>
              <a:gd name="T2" fmla="*/ 3281072 w 3929090"/>
              <a:gd name="T3" fmla="*/ 0 h 2585323"/>
              <a:gd name="T4" fmla="*/ 3281072 w 3929090"/>
              <a:gd name="T5" fmla="*/ 11321709 h 2585323"/>
              <a:gd name="T6" fmla="*/ 0 w 3929090"/>
              <a:gd name="T7" fmla="*/ 11321709 h 2585323"/>
              <a:gd name="T8" fmla="*/ 0 w 3929090"/>
              <a:gd name="T9" fmla="*/ 0 h 258532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929090"/>
              <a:gd name="T16" fmla="*/ 0 h 2585323"/>
              <a:gd name="T17" fmla="*/ 3929090 w 3929090"/>
              <a:gd name="T18" fmla="*/ 2585323 h 258532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929090" h="2585323">
                <a:moveTo>
                  <a:pt x="0" y="0"/>
                </a:moveTo>
                <a:lnTo>
                  <a:pt x="3929090" y="0"/>
                </a:lnTo>
                <a:lnTo>
                  <a:pt x="3929090" y="2585323"/>
                </a:lnTo>
                <a:lnTo>
                  <a:pt x="0" y="2585323"/>
                </a:lnTo>
                <a:lnTo>
                  <a:pt x="0" y="0"/>
                </a:lnTo>
                <a:close/>
              </a:path>
            </a:pathLst>
          </a:cu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>
              <a:defRPr/>
            </a:pPr>
            <a:r>
              <a:rPr lang="ru-RU" altLang="ru-RU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Дополнительное образование детей – </a:t>
            </a:r>
            <a:r>
              <a:rPr lang="ru-RU" altLang="ru-RU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17 841,1 тыс</a:t>
            </a:r>
            <a:r>
              <a:rPr lang="ru-RU" altLang="ru-RU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. руб.</a:t>
            </a:r>
            <a:endParaRPr lang="ru-RU" alt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5"/>
          <p:cNvSpPr>
            <a:spLocks noChangeArrowheads="1"/>
          </p:cNvSpPr>
          <p:nvPr/>
        </p:nvSpPr>
        <p:spPr bwMode="auto">
          <a:xfrm>
            <a:off x="6858000" y="4000500"/>
            <a:ext cx="2143125" cy="738188"/>
          </a:xfrm>
          <a:custGeom>
            <a:avLst/>
            <a:gdLst>
              <a:gd name="T0" fmla="*/ 0 w 3929090"/>
              <a:gd name="T1" fmla="*/ 0 h 2585323"/>
              <a:gd name="T2" fmla="*/ 3281072 w 3929090"/>
              <a:gd name="T3" fmla="*/ 0 h 2585323"/>
              <a:gd name="T4" fmla="*/ 3281072 w 3929090"/>
              <a:gd name="T5" fmla="*/ 11321709 h 2585323"/>
              <a:gd name="T6" fmla="*/ 0 w 3929090"/>
              <a:gd name="T7" fmla="*/ 11321709 h 2585323"/>
              <a:gd name="T8" fmla="*/ 0 w 3929090"/>
              <a:gd name="T9" fmla="*/ 0 h 258532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929090"/>
              <a:gd name="T16" fmla="*/ 0 h 2585323"/>
              <a:gd name="T17" fmla="*/ 3929090 w 3929090"/>
              <a:gd name="T18" fmla="*/ 2585323 h 258532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929090" h="2585323">
                <a:moveTo>
                  <a:pt x="0" y="0"/>
                </a:moveTo>
                <a:lnTo>
                  <a:pt x="3929090" y="0"/>
                </a:lnTo>
                <a:lnTo>
                  <a:pt x="3929090" y="2585323"/>
                </a:lnTo>
                <a:lnTo>
                  <a:pt x="0" y="2585323"/>
                </a:lnTo>
                <a:lnTo>
                  <a:pt x="0" y="0"/>
                </a:lnTo>
                <a:close/>
              </a:path>
            </a:pathLst>
          </a:cu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>
              <a:defRPr/>
            </a:pPr>
            <a:r>
              <a:rPr lang="ru-RU" altLang="ru-RU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Другие вопросы в области образования– </a:t>
            </a:r>
          </a:p>
          <a:p>
            <a:pPr algn="ctr" defTabSz="912813">
              <a:defRPr/>
            </a:pPr>
            <a:r>
              <a:rPr lang="ru-RU" altLang="ru-RU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13 672,2 </a:t>
            </a:r>
            <a:r>
              <a:rPr lang="ru-RU" altLang="ru-RU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тыс. руб.</a:t>
            </a:r>
          </a:p>
        </p:txBody>
      </p:sp>
      <p:sp>
        <p:nvSpPr>
          <p:cNvPr id="30" name="TextBox 25"/>
          <p:cNvSpPr>
            <a:spLocks noChangeArrowheads="1"/>
          </p:cNvSpPr>
          <p:nvPr/>
        </p:nvSpPr>
        <p:spPr bwMode="auto">
          <a:xfrm>
            <a:off x="6786563" y="2857500"/>
            <a:ext cx="2214562" cy="523875"/>
          </a:xfrm>
          <a:custGeom>
            <a:avLst/>
            <a:gdLst>
              <a:gd name="T0" fmla="*/ 0 w 3929090"/>
              <a:gd name="T1" fmla="*/ 0 h 2585323"/>
              <a:gd name="T2" fmla="*/ 3281072 w 3929090"/>
              <a:gd name="T3" fmla="*/ 0 h 2585323"/>
              <a:gd name="T4" fmla="*/ 3281072 w 3929090"/>
              <a:gd name="T5" fmla="*/ 11321709 h 2585323"/>
              <a:gd name="T6" fmla="*/ 0 w 3929090"/>
              <a:gd name="T7" fmla="*/ 11321709 h 2585323"/>
              <a:gd name="T8" fmla="*/ 0 w 3929090"/>
              <a:gd name="T9" fmla="*/ 0 h 258532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929090"/>
              <a:gd name="T16" fmla="*/ 0 h 2585323"/>
              <a:gd name="T17" fmla="*/ 3929090 w 3929090"/>
              <a:gd name="T18" fmla="*/ 2585323 h 258532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929090" h="2585323">
                <a:moveTo>
                  <a:pt x="0" y="0"/>
                </a:moveTo>
                <a:lnTo>
                  <a:pt x="3929090" y="0"/>
                </a:lnTo>
                <a:lnTo>
                  <a:pt x="3929090" y="2585323"/>
                </a:lnTo>
                <a:lnTo>
                  <a:pt x="0" y="2585323"/>
                </a:lnTo>
                <a:lnTo>
                  <a:pt x="0" y="0"/>
                </a:lnTo>
                <a:close/>
              </a:path>
            </a:pathLst>
          </a:cu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altLang="ru-RU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Молодежная политика – </a:t>
            </a:r>
          </a:p>
          <a:p>
            <a:pPr algn="ctr">
              <a:defRPr/>
            </a:pPr>
            <a:r>
              <a:rPr lang="ru-RU" altLang="ru-RU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2 893,0 тыс</a:t>
            </a:r>
            <a:r>
              <a:rPr lang="ru-RU" altLang="ru-RU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. руб.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TextBox 2"/>
          <p:cNvSpPr txBox="1">
            <a:spLocks noChangeArrowheads="1"/>
          </p:cNvSpPr>
          <p:nvPr/>
        </p:nvSpPr>
        <p:spPr bwMode="auto">
          <a:xfrm>
            <a:off x="142875" y="500063"/>
            <a:ext cx="6786563" cy="129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                          Исполнение по разделу «Дошкольное образование» составило 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39 182,2 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тыс.рублей  от плана – 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57 415,6 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тыс. рублей, исполнение 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68,24%.</a:t>
            </a:r>
            <a:endParaRPr lang="ru-RU" sz="1300" dirty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                                  Сеть образовательных учреждений, реализующих в районе программу                                            дошкольного образования,  в настоящее время включает 4 учреждения.</a:t>
            </a:r>
          </a:p>
          <a:p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                                По данному разделу реализуются: подпрограмма «Развитие системы дошкольного образования»; подпрограмма «Пожарная безопасность».</a:t>
            </a:r>
          </a:p>
        </p:txBody>
      </p:sp>
      <p:sp>
        <p:nvSpPr>
          <p:cNvPr id="9222" name="TextBox 9"/>
          <p:cNvSpPr txBox="1">
            <a:spLocks noChangeArrowheads="1"/>
          </p:cNvSpPr>
          <p:nvPr/>
        </p:nvSpPr>
        <p:spPr bwMode="auto">
          <a:xfrm>
            <a:off x="8072438" y="214313"/>
            <a:ext cx="7302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200">
                <a:latin typeface="Times New Roman" pitchFamily="18" charset="0"/>
                <a:cs typeface="Times New Roman" pitchFamily="18" charset="0"/>
              </a:rPr>
              <a:t>тыс.руб.</a:t>
            </a:r>
          </a:p>
        </p:txBody>
      </p:sp>
      <p:graphicFrame>
        <p:nvGraphicFramePr>
          <p:cNvPr id="9218" name="Диаграмма 2"/>
          <p:cNvGraphicFramePr>
            <a:graphicFrameLocks/>
          </p:cNvGraphicFramePr>
          <p:nvPr/>
        </p:nvGraphicFramePr>
        <p:xfrm>
          <a:off x="6981825" y="142852"/>
          <a:ext cx="2162175" cy="1409700"/>
        </p:xfrm>
        <a:graphic>
          <a:graphicData uri="http://schemas.openxmlformats.org/presentationml/2006/ole">
            <p:oleObj spid="_x0000_s9218" name="Worksheet" r:id="rId3" imgW="2543302" imgH="1657260" progId="Excel.Sheet.8">
              <p:embed/>
            </p:oleObj>
          </a:graphicData>
        </a:graphic>
      </p:graphicFrame>
      <p:pic>
        <p:nvPicPr>
          <p:cNvPr id="7" name="Рисунок 6" descr="Дошкольное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1312712">
            <a:off x="51446" y="189338"/>
            <a:ext cx="1593261" cy="129928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224" name="TextBox 2"/>
          <p:cNvSpPr txBox="1">
            <a:spLocks noChangeArrowheads="1"/>
          </p:cNvSpPr>
          <p:nvPr/>
        </p:nvSpPr>
        <p:spPr bwMode="auto">
          <a:xfrm>
            <a:off x="357188" y="1928813"/>
            <a:ext cx="5572125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РАЗВИТИЕ ОБЩЕГО ОБРАЗОВАНИЯ</a:t>
            </a:r>
          </a:p>
          <a:p>
            <a:r>
              <a:rPr lang="ru-RU" sz="1600">
                <a:latin typeface="Times New Roman" pitchFamily="18" charset="0"/>
                <a:cs typeface="Times New Roman" pitchFamily="18" charset="0"/>
              </a:rPr>
              <a:t>К образовательным учреждениям относятся 5 школ района.</a:t>
            </a:r>
          </a:p>
        </p:txBody>
      </p:sp>
      <p:graphicFrame>
        <p:nvGraphicFramePr>
          <p:cNvPr id="9219" name="Диаграмма 10"/>
          <p:cNvGraphicFramePr>
            <a:graphicFrameLocks/>
          </p:cNvGraphicFramePr>
          <p:nvPr/>
        </p:nvGraphicFramePr>
        <p:xfrm>
          <a:off x="2000250" y="3143250"/>
          <a:ext cx="2200275" cy="1190625"/>
        </p:xfrm>
        <a:graphic>
          <a:graphicData uri="http://schemas.openxmlformats.org/presentationml/2006/ole">
            <p:oleObj spid="_x0000_s9219" name="Worksheet" r:id="rId5" imgW="1771532" imgH="962010" progId="Excel.Sheet.8">
              <p:embed/>
            </p:oleObj>
          </a:graphicData>
        </a:graphic>
      </p:graphicFrame>
      <p:pic>
        <p:nvPicPr>
          <p:cNvPr id="9" name="Picture 4" descr="images (1)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14313" y="2786063"/>
            <a:ext cx="1643062" cy="141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bg1">
                <a:lumMod val="50000"/>
              </a:schemeClr>
            </a:outerShdw>
          </a:effectLst>
        </p:spPr>
      </p:pic>
      <p:sp>
        <p:nvSpPr>
          <p:cNvPr id="9226" name="TextBox 9"/>
          <p:cNvSpPr txBox="1">
            <a:spLocks noChangeArrowheads="1"/>
          </p:cNvSpPr>
          <p:nvPr/>
        </p:nvSpPr>
        <p:spPr bwMode="auto">
          <a:xfrm>
            <a:off x="3500438" y="2643188"/>
            <a:ext cx="688975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100"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1100"/>
              <a:t>.</a:t>
            </a:r>
          </a:p>
        </p:txBody>
      </p:sp>
      <p:sp>
        <p:nvSpPr>
          <p:cNvPr id="9227" name="TextBox 2"/>
          <p:cNvSpPr txBox="1">
            <a:spLocks noChangeArrowheads="1"/>
          </p:cNvSpPr>
          <p:nvPr/>
        </p:nvSpPr>
        <p:spPr bwMode="auto">
          <a:xfrm>
            <a:off x="4429125" y="3000375"/>
            <a:ext cx="4714875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Расходы осуществляют следующие учреждения района:</a:t>
            </a:r>
          </a:p>
          <a:p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- МБУ ДО «</a:t>
            </a:r>
            <a:r>
              <a:rPr lang="ru-RU" sz="1300" dirty="0" err="1">
                <a:latin typeface="Times New Roman" pitchFamily="18" charset="0"/>
                <a:cs typeface="Times New Roman" pitchFamily="18" charset="0"/>
              </a:rPr>
              <a:t>Яковлевский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 Дом детского творчества»;</a:t>
            </a:r>
          </a:p>
          <a:p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- МБУ ДО«Детский оздоровительно-образовательного спортивного центра» с. Яковлевка;</a:t>
            </a:r>
          </a:p>
        </p:txBody>
      </p:sp>
      <p:sp>
        <p:nvSpPr>
          <p:cNvPr id="9228" name="Прямоугольник 12"/>
          <p:cNvSpPr>
            <a:spLocks noChangeArrowheads="1"/>
          </p:cNvSpPr>
          <p:nvPr/>
        </p:nvSpPr>
        <p:spPr bwMode="auto">
          <a:xfrm>
            <a:off x="2000250" y="142875"/>
            <a:ext cx="4572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РАЗВИТИЕ ДОШКОЛЬНОГО ОБРАЗОВАНИЯ</a:t>
            </a:r>
            <a:endParaRPr lang="ru-RU" sz="1400">
              <a:solidFill>
                <a:srgbClr val="C00000"/>
              </a:solidFill>
            </a:endParaRPr>
          </a:p>
        </p:txBody>
      </p:sp>
      <p:sp>
        <p:nvSpPr>
          <p:cNvPr id="9229" name="Прямоугольник 14"/>
          <p:cNvSpPr>
            <a:spLocks noChangeArrowheads="1"/>
          </p:cNvSpPr>
          <p:nvPr/>
        </p:nvSpPr>
        <p:spPr bwMode="auto">
          <a:xfrm>
            <a:off x="4429125" y="2500313"/>
            <a:ext cx="45720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ДОПОЛНИТЕЛЬНОЕ ОБРАЗОВАНИЕ ДЕТЕЙ</a:t>
            </a:r>
          </a:p>
        </p:txBody>
      </p:sp>
      <p:graphicFrame>
        <p:nvGraphicFramePr>
          <p:cNvPr id="9220" name="Object 13"/>
          <p:cNvGraphicFramePr>
            <a:graphicFrameLocks/>
          </p:cNvGraphicFramePr>
          <p:nvPr/>
        </p:nvGraphicFramePr>
        <p:xfrm>
          <a:off x="6791325" y="3933825"/>
          <a:ext cx="1914525" cy="2581275"/>
        </p:xfrm>
        <a:graphic>
          <a:graphicData uri="http://schemas.openxmlformats.org/presentationml/2006/ole">
            <p:oleObj spid="_x0000_s9220" name="Worksheet" r:id="rId7" imgW="1628902" imgH="2057400" progId="Excel.Sheet.8">
              <p:embed/>
            </p:oleObj>
          </a:graphicData>
        </a:graphic>
      </p:graphicFrame>
      <p:sp>
        <p:nvSpPr>
          <p:cNvPr id="9230" name="TextBox 2"/>
          <p:cNvSpPr txBox="1">
            <a:spLocks noChangeArrowheads="1"/>
          </p:cNvSpPr>
          <p:nvPr/>
        </p:nvSpPr>
        <p:spPr bwMode="auto">
          <a:xfrm>
            <a:off x="4429125" y="3786188"/>
            <a:ext cx="2571750" cy="109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300">
                <a:latin typeface="Times New Roman" pitchFamily="18" charset="0"/>
                <a:cs typeface="Times New Roman" pitchFamily="18" charset="0"/>
              </a:rPr>
              <a:t>- МБ загородное стационарное учреждение отдыха и оздоровления детей «Юность»;</a:t>
            </a:r>
          </a:p>
          <a:p>
            <a:r>
              <a:rPr lang="ru-RU" sz="1300">
                <a:latin typeface="Times New Roman" pitchFamily="18" charset="0"/>
                <a:cs typeface="Times New Roman" pitchFamily="18" charset="0"/>
              </a:rPr>
              <a:t>- МБУ ДО «Яковлевская детская школа искусств».</a:t>
            </a:r>
          </a:p>
        </p:txBody>
      </p:sp>
      <p:sp>
        <p:nvSpPr>
          <p:cNvPr id="9231" name="TextBox 18"/>
          <p:cNvSpPr txBox="1">
            <a:spLocks noChangeArrowheads="1"/>
          </p:cNvSpPr>
          <p:nvPr/>
        </p:nvSpPr>
        <p:spPr bwMode="auto">
          <a:xfrm>
            <a:off x="8143875" y="3786188"/>
            <a:ext cx="685800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100">
                <a:latin typeface="Times New Roman" pitchFamily="18" charset="0"/>
                <a:cs typeface="Times New Roman" pitchFamily="18" charset="0"/>
              </a:rPr>
              <a:t>тыс.руб.</a:t>
            </a:r>
          </a:p>
        </p:txBody>
      </p:sp>
      <p:sp>
        <p:nvSpPr>
          <p:cNvPr id="9232" name="TextBox 2"/>
          <p:cNvSpPr txBox="1">
            <a:spLocks noChangeArrowheads="1"/>
          </p:cNvSpPr>
          <p:nvPr/>
        </p:nvSpPr>
        <p:spPr bwMode="auto">
          <a:xfrm>
            <a:off x="214313" y="5214938"/>
            <a:ext cx="6072187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МОЛОДЕЖНАЯ ПОЛИТИКА И ОЗДОРОВЛЕНИЕ ДЕТЕЙ</a:t>
            </a:r>
          </a:p>
          <a:p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Исполнение за 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квартал 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2021 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года составило 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82,27 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%. При плане 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3 516,7 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тыс. рублей  произведены расходы в сумме 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2 893,0 тыс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. рублей.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6" descr="http://edu.vgasu.vrn.ru/sub-faculties/pb/Shared%20Documents/%D0%A4%D0%BE%D1%82%D0%BE%D0%B3%D1%80%D0%B0%D1%84%D0%B8%D0%B8%20%D0%BA%D0%B0%D1%84%D0%B5%D0%B4%D1%80%D1%8B/%D0%AD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00250" y="5857875"/>
            <a:ext cx="1071563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9" name="Picture 4" descr="http://gukovest.ru/old/images/stories/_sot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86500" y="4714875"/>
            <a:ext cx="2643188" cy="178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0" name="Picture 2" descr="http://www.funlib.ru/cimg/2014/101918/442570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2875" y="2857500"/>
            <a:ext cx="2857500" cy="1928813"/>
          </a:xfrm>
          <a:prstGeom prst="rect">
            <a:avLst/>
          </a:prstGeom>
          <a:blipFill dpi="0" rotWithShape="1">
            <a:blip r:embed="rId6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</p:pic>
      <p:sp>
        <p:nvSpPr>
          <p:cNvPr id="50183" name="Rectangle 7"/>
          <p:cNvSpPr>
            <a:spLocks noChangeArrowheads="1"/>
          </p:cNvSpPr>
          <p:nvPr/>
        </p:nvSpPr>
        <p:spPr bwMode="auto">
          <a:xfrm>
            <a:off x="142844" y="1214422"/>
            <a:ext cx="2857520" cy="1571636"/>
          </a:xfrm>
          <a:prstGeom prst="rect">
            <a:avLst/>
          </a:prstGeom>
          <a:solidFill>
            <a:srgbClr val="FF9966">
              <a:alpha val="5882"/>
            </a:srgbClr>
          </a:solidFill>
          <a:ln w="19050">
            <a:solidFill>
              <a:schemeClr val="accent5">
                <a:lumMod val="50000"/>
              </a:schemeClr>
            </a:solidFill>
            <a:miter lim="800000"/>
            <a:headEnd/>
            <a:tailEnd/>
          </a:ln>
        </p:spPr>
        <p:txBody>
          <a:bodyPr lIns="108000" tIns="0" rIns="108000" bIns="0"/>
          <a:lstStyle>
            <a:lvl1pPr defTabSz="912813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2813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2813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2813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2813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1300" b="1" dirty="0" smtClean="0">
                <a:ln>
                  <a:solidFill>
                    <a:schemeClr val="tx1"/>
                  </a:solidFill>
                </a:ln>
              </a:rPr>
              <a:t>В рамках подпрограммы «Сохранение и развитие библиотечно-информационного дела в </a:t>
            </a:r>
            <a:r>
              <a:rPr lang="ru-RU" altLang="ru-RU" sz="1300" b="1" dirty="0" err="1" smtClean="0">
                <a:ln>
                  <a:solidFill>
                    <a:schemeClr val="tx1"/>
                  </a:solidFill>
                </a:ln>
              </a:rPr>
              <a:t>Яковлевском</a:t>
            </a:r>
            <a:r>
              <a:rPr lang="ru-RU" altLang="ru-RU" sz="1300" b="1" dirty="0" smtClean="0">
                <a:ln>
                  <a:solidFill>
                    <a:schemeClr val="tx1"/>
                  </a:solidFill>
                </a:ln>
              </a:rPr>
              <a:t> районе» на 2019-2025 </a:t>
            </a:r>
            <a:r>
              <a:rPr lang="ru-RU" altLang="ru-RU" sz="1200" b="1" dirty="0" smtClean="0">
                <a:ln>
                  <a:solidFill>
                    <a:schemeClr val="tx1"/>
                  </a:solidFill>
                </a:ln>
              </a:rPr>
              <a:t>годы расходы </a:t>
            </a:r>
            <a:r>
              <a:rPr lang="ru-RU" altLang="ru-RU" sz="1300" b="1" dirty="0" smtClean="0">
                <a:ln>
                  <a:solidFill>
                    <a:schemeClr val="tx1"/>
                  </a:solidFill>
                </a:ln>
              </a:rPr>
              <a:t>составили  5 048,3 тыс. рублей, при плане –  7 089,1 </a:t>
            </a:r>
            <a:r>
              <a:rPr lang="ru-RU" altLang="ru-RU" sz="1200" b="1" dirty="0" smtClean="0">
                <a:ln>
                  <a:solidFill>
                    <a:schemeClr val="tx1"/>
                  </a:solidFill>
                </a:ln>
              </a:rPr>
              <a:t>тыс. рублей, </a:t>
            </a:r>
            <a:r>
              <a:rPr lang="ru-RU" altLang="ru-RU" sz="1300" b="1" dirty="0" smtClean="0">
                <a:ln>
                  <a:solidFill>
                    <a:schemeClr val="tx1"/>
                  </a:solidFill>
                </a:ln>
              </a:rPr>
              <a:t>исполнение 71,21</a:t>
            </a:r>
            <a:r>
              <a:rPr lang="ru-RU" altLang="ru-RU" sz="1200" b="1" dirty="0" smtClean="0">
                <a:ln>
                  <a:solidFill>
                    <a:schemeClr val="tx1"/>
                  </a:solidFill>
                </a:ln>
              </a:rPr>
              <a:t> %</a:t>
            </a:r>
            <a:r>
              <a:rPr lang="ru-RU" altLang="ru-RU" sz="1200" b="1" dirty="0" smtClean="0"/>
              <a:t>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3214678" y="1571612"/>
            <a:ext cx="2796313" cy="191077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0180" name="Line 4"/>
          <p:cNvSpPr>
            <a:spLocks noChangeShapeType="1"/>
          </p:cNvSpPr>
          <p:nvPr/>
        </p:nvSpPr>
        <p:spPr bwMode="auto">
          <a:xfrm>
            <a:off x="285750" y="1143000"/>
            <a:ext cx="8496300" cy="0"/>
          </a:xfrm>
          <a:prstGeom prst="line">
            <a:avLst/>
          </a:prstGeom>
          <a:noFill/>
          <a:ln w="47625" cmpd="dbl">
            <a:solidFill>
              <a:schemeClr val="accent1">
                <a:lumMod val="50000"/>
              </a:schemeClr>
            </a:solidFill>
            <a:round/>
            <a:headEnd/>
            <a:tailEnd/>
          </a:ln>
          <a:extLst>
            <a:ext uri="{909E8E84-426E-40DD-AFC4-6F175D3DCCD1}"/>
          </a:extLst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0182" name="AutoShape 6"/>
          <p:cNvSpPr>
            <a:spLocks noChangeArrowheads="1"/>
          </p:cNvSpPr>
          <p:nvPr/>
        </p:nvSpPr>
        <p:spPr bwMode="auto">
          <a:xfrm>
            <a:off x="3214678" y="1643050"/>
            <a:ext cx="2796313" cy="1857388"/>
          </a:xfrm>
          <a:prstGeom prst="roundRect">
            <a:avLst>
              <a:gd name="adj" fmla="val 16667"/>
            </a:avLst>
          </a:prstGeom>
          <a:noFill/>
          <a:ln w="19050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bg1"/>
            </a:outerShdw>
          </a:effectLst>
        </p:spPr>
        <p:txBody>
          <a:bodyPr lIns="0" tIns="0" rIns="0" bIns="0" anchor="b"/>
          <a:lstStyle>
            <a:lvl1pPr defTabSz="912813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2813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2813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2813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2813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5400" b="1" dirty="0" smtClean="0">
                <a:ln w="25400"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9 191,9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3600" b="1" dirty="0" smtClean="0">
                <a:ln w="25400"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тыс. руб.</a:t>
            </a:r>
            <a:endParaRPr lang="ru-RU" altLang="ru-RU" sz="3600" b="1" dirty="0">
              <a:ln w="25400">
                <a:solidFill>
                  <a:schemeClr val="bg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Rectangle 8"/>
          <p:cNvSpPr>
            <a:spLocks noChangeArrowheads="1"/>
          </p:cNvSpPr>
          <p:nvPr/>
        </p:nvSpPr>
        <p:spPr bwMode="auto">
          <a:xfrm>
            <a:off x="6286512" y="3143248"/>
            <a:ext cx="2643206" cy="3429024"/>
          </a:xfrm>
          <a:prstGeom prst="rect">
            <a:avLst/>
          </a:prstGeom>
          <a:solidFill>
            <a:schemeClr val="tx1">
              <a:alpha val="3000"/>
            </a:schemeClr>
          </a:solidFill>
          <a:ln w="19050">
            <a:solidFill>
              <a:schemeClr val="accent5">
                <a:lumMod val="50000"/>
              </a:schemeClr>
            </a:solidFill>
            <a:miter lim="800000"/>
            <a:headEnd/>
            <a:tailEnd/>
          </a:ln>
        </p:spPr>
        <p:txBody>
          <a:bodyPr lIns="108000" tIns="0" rIns="108000" bIns="0"/>
          <a:lstStyle>
            <a:lvl1pPr defTabSz="912813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2813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2813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2813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2813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1300" b="1" dirty="0" smtClean="0">
                <a:ln>
                  <a:solidFill>
                    <a:schemeClr val="tx1"/>
                  </a:solidFill>
                </a:ln>
              </a:rPr>
              <a:t>В рамках подпрограммы «Сохранение и развитие культуры в </a:t>
            </a:r>
            <a:r>
              <a:rPr lang="ru-RU" altLang="ru-RU" sz="1300" b="1" dirty="0" err="1" smtClean="0">
                <a:ln>
                  <a:solidFill>
                    <a:schemeClr val="tx1"/>
                  </a:solidFill>
                </a:ln>
              </a:rPr>
              <a:t>Яковлевском</a:t>
            </a:r>
            <a:r>
              <a:rPr lang="ru-RU" altLang="ru-RU" sz="1300" b="1" dirty="0" smtClean="0">
                <a:ln>
                  <a:solidFill>
                    <a:schemeClr val="tx1"/>
                  </a:solidFill>
                </a:ln>
              </a:rPr>
              <a:t> муниципальном районе» на 2019-2025 годы расходы составили – 7 822,5 тыс. рублей, от </a:t>
            </a:r>
            <a:r>
              <a:rPr lang="ru-RU" altLang="ru-RU" sz="1200" b="1" dirty="0" smtClean="0">
                <a:ln>
                  <a:solidFill>
                    <a:schemeClr val="tx1"/>
                  </a:solidFill>
                </a:ln>
              </a:rPr>
              <a:t>плана 11 262,3 тыс. рублей или  69,46 %.</a:t>
            </a:r>
            <a:endParaRPr lang="ru-RU" altLang="ru-RU" sz="1200" b="1" dirty="0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29706" name="Rectangle 2"/>
          <p:cNvSpPr>
            <a:spLocks noGrp="1" noChangeArrowheads="1"/>
          </p:cNvSpPr>
          <p:nvPr>
            <p:ph type="title"/>
          </p:nvPr>
        </p:nvSpPr>
        <p:spPr>
          <a:xfrm>
            <a:off x="714375" y="142875"/>
            <a:ext cx="8229600" cy="920750"/>
          </a:xfrm>
        </p:spPr>
        <p:txBody>
          <a:bodyPr/>
          <a:lstStyle/>
          <a:p>
            <a:pPr defTabSz="912813" eaLnBrk="1" hangingPunct="1"/>
            <a:r>
              <a:rPr lang="ru-RU" alt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Расходы бюджета </a:t>
            </a:r>
            <a:r>
              <a:rPr lang="ru-RU" altLang="ru-RU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Яковлевского</a:t>
            </a:r>
            <a:r>
              <a:rPr lang="ru-RU" alt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муниципального района за 3 квартал 2021 года на культуру</a:t>
            </a:r>
          </a:p>
        </p:txBody>
      </p:sp>
      <p:sp>
        <p:nvSpPr>
          <p:cNvPr id="29" name="Rectangle 7"/>
          <p:cNvSpPr>
            <a:spLocks noChangeArrowheads="1"/>
          </p:cNvSpPr>
          <p:nvPr/>
        </p:nvSpPr>
        <p:spPr bwMode="auto">
          <a:xfrm>
            <a:off x="142844" y="4929198"/>
            <a:ext cx="2786082" cy="1714512"/>
          </a:xfrm>
          <a:prstGeom prst="rect">
            <a:avLst/>
          </a:prstGeom>
          <a:solidFill>
            <a:srgbClr val="FF9966">
              <a:alpha val="5882"/>
            </a:srgbClr>
          </a:solidFill>
          <a:ln w="19050">
            <a:solidFill>
              <a:schemeClr val="accent5">
                <a:lumMod val="50000"/>
              </a:schemeClr>
            </a:solidFill>
            <a:miter lim="800000"/>
            <a:headEnd/>
            <a:tailEnd/>
          </a:ln>
        </p:spPr>
        <p:txBody>
          <a:bodyPr lIns="108000" tIns="0" rIns="108000" bIns="0"/>
          <a:lstStyle>
            <a:lvl1pPr defTabSz="912813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2813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2813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2813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2813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1200" b="1" dirty="0" smtClean="0">
                <a:ln>
                  <a:solidFill>
                    <a:schemeClr val="tx1"/>
                  </a:solidFill>
                </a:ln>
              </a:rPr>
              <a:t> </a:t>
            </a:r>
            <a:r>
              <a:rPr lang="ru-RU" altLang="ru-RU" sz="1300" b="1" dirty="0" smtClean="0">
                <a:ln>
                  <a:solidFill>
                    <a:schemeClr val="tx1"/>
                  </a:solidFill>
                </a:ln>
              </a:rPr>
              <a:t>По подпрограмме «Пожарная безопасность» в учреждениях культуры запланировано 100,0 тыс. рублей, на отчетную дату исполнение составило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1300" b="1" dirty="0" smtClean="0">
                <a:ln>
                  <a:solidFill>
                    <a:schemeClr val="tx1"/>
                  </a:solidFill>
                </a:ln>
              </a:rPr>
              <a:t>39 ,9 тыс. рублей,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1300" b="1" dirty="0" smtClean="0">
                <a:ln>
                  <a:solidFill>
                    <a:schemeClr val="tx1"/>
                  </a:solidFill>
                </a:ln>
              </a:rPr>
              <a:t> исполнение – 39,94 %</a:t>
            </a:r>
            <a:r>
              <a:rPr lang="ru-RU" altLang="ru-RU" sz="1300" b="1" dirty="0" smtClean="0"/>
              <a:t>.</a:t>
            </a:r>
          </a:p>
        </p:txBody>
      </p:sp>
      <p:sp>
        <p:nvSpPr>
          <p:cNvPr id="30" name="Rectangle 7"/>
          <p:cNvSpPr>
            <a:spLocks noChangeArrowheads="1"/>
          </p:cNvSpPr>
          <p:nvPr/>
        </p:nvSpPr>
        <p:spPr bwMode="auto">
          <a:xfrm>
            <a:off x="3143240" y="3714752"/>
            <a:ext cx="2857520" cy="2214578"/>
          </a:xfrm>
          <a:prstGeom prst="rect">
            <a:avLst/>
          </a:prstGeom>
          <a:solidFill>
            <a:srgbClr val="FF9966">
              <a:alpha val="5882"/>
            </a:srgbClr>
          </a:solidFill>
          <a:ln w="19050">
            <a:solidFill>
              <a:schemeClr val="accent5">
                <a:lumMod val="50000"/>
              </a:schemeClr>
            </a:solidFill>
            <a:miter lim="800000"/>
            <a:headEnd/>
            <a:tailEnd/>
          </a:ln>
        </p:spPr>
        <p:txBody>
          <a:bodyPr lIns="108000" tIns="0" rIns="108000" bIns="0"/>
          <a:lstStyle>
            <a:lvl1pPr defTabSz="912813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2813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2813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2813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2813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1300" b="1" dirty="0" smtClean="0">
                <a:ln>
                  <a:solidFill>
                    <a:schemeClr val="tx1"/>
                  </a:solidFill>
                </a:ln>
              </a:rPr>
              <a:t>В рамках муниципальной программы «Развитие культуры в </a:t>
            </a:r>
            <a:r>
              <a:rPr lang="ru-RU" altLang="ru-RU" sz="1300" b="1" dirty="0" err="1" smtClean="0">
                <a:ln>
                  <a:solidFill>
                    <a:schemeClr val="tx1"/>
                  </a:solidFill>
                </a:ln>
              </a:rPr>
              <a:t>Яковлевском</a:t>
            </a:r>
            <a:r>
              <a:rPr lang="ru-RU" altLang="ru-RU" sz="1300" b="1" dirty="0" smtClean="0">
                <a:ln>
                  <a:solidFill>
                    <a:schemeClr val="tx1"/>
                  </a:solidFill>
                </a:ln>
              </a:rPr>
              <a:t> муниципальном районе» на 2019-2025 годы  на обеспечение деятельности МКУ «Управление культуры» </a:t>
            </a:r>
            <a:r>
              <a:rPr lang="ru-RU" altLang="ru-RU" sz="1300" b="1" dirty="0" err="1" smtClean="0">
                <a:ln>
                  <a:solidFill>
                    <a:schemeClr val="tx1"/>
                  </a:solidFill>
                </a:ln>
              </a:rPr>
              <a:t>Яковлевского</a:t>
            </a:r>
            <a:r>
              <a:rPr lang="ru-RU" altLang="ru-RU" sz="1300" b="1" dirty="0" smtClean="0">
                <a:ln>
                  <a:solidFill>
                    <a:schemeClr val="tx1"/>
                  </a:solidFill>
                </a:ln>
              </a:rPr>
              <a:t> района было потрачено 12 870,9 тыс. рублей от плана 18 351,4 тыс. рублей, исполнение 70,14 %</a:t>
            </a:r>
            <a:r>
              <a:rPr lang="ru-RU" altLang="ru-RU" sz="1300" b="1" dirty="0" smtClean="0"/>
              <a:t>.</a:t>
            </a:r>
          </a:p>
        </p:txBody>
      </p:sp>
      <p:pic>
        <p:nvPicPr>
          <p:cNvPr id="29709" name="Picture 15" descr="https://sovminlnr.ru/uploads/posts/2017-10/1507104197_kultyra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215063" y="1500188"/>
            <a:ext cx="2533650" cy="135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Рисунок 10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86563" y="1428750"/>
            <a:ext cx="1971675" cy="1398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3" name="Рисунок 9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3" y="1500188"/>
            <a:ext cx="2214562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3500430" y="2143116"/>
            <a:ext cx="2236096" cy="141588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072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34975" y="511175"/>
            <a:ext cx="8709025" cy="465138"/>
          </a:xfrm>
        </p:spPr>
        <p:txBody>
          <a:bodyPr/>
          <a:lstStyle/>
          <a:p>
            <a:pPr defTabSz="912813" eaLnBrk="1" hangingPunct="1"/>
            <a:r>
              <a:rPr lang="ru-RU" sz="2400" b="1" dirty="0" smtClean="0">
                <a:solidFill>
                  <a:srgbClr val="C00000"/>
                </a:solidFill>
                <a:latin typeface="Bookman Old Style" pitchFamily="18" charset="0"/>
              </a:rPr>
              <a:t>Расходы бюджета </a:t>
            </a:r>
            <a:r>
              <a:rPr lang="ru-RU" sz="2400" b="1" dirty="0" err="1" smtClean="0">
                <a:solidFill>
                  <a:srgbClr val="C00000"/>
                </a:solidFill>
                <a:latin typeface="Bookman Old Style" pitchFamily="18" charset="0"/>
              </a:rPr>
              <a:t>Яковлевского</a:t>
            </a:r>
            <a:r>
              <a:rPr lang="ru-RU" sz="2400" b="1" dirty="0" smtClean="0">
                <a:solidFill>
                  <a:srgbClr val="C00000"/>
                </a:solidFill>
                <a:latin typeface="Bookman Old Style" pitchFamily="18" charset="0"/>
              </a:rPr>
              <a:t> муниципального района за 3 квартал 2021 года  </a:t>
            </a:r>
            <a:br>
              <a:rPr lang="ru-RU" sz="2400" b="1" dirty="0" smtClean="0">
                <a:solidFill>
                  <a:srgbClr val="C00000"/>
                </a:solidFill>
                <a:latin typeface="Bookman Old Style" pitchFamily="18" charset="0"/>
              </a:rPr>
            </a:br>
            <a:r>
              <a:rPr lang="ru-RU" sz="2400" b="1" dirty="0" smtClean="0">
                <a:solidFill>
                  <a:srgbClr val="C00000"/>
                </a:solidFill>
                <a:latin typeface="Bookman Old Style" pitchFamily="18" charset="0"/>
              </a:rPr>
              <a:t>на социальную политику</a:t>
            </a:r>
          </a:p>
        </p:txBody>
      </p:sp>
      <p:sp>
        <p:nvSpPr>
          <p:cNvPr id="50180" name="Line 4"/>
          <p:cNvSpPr>
            <a:spLocks noChangeShapeType="1"/>
          </p:cNvSpPr>
          <p:nvPr/>
        </p:nvSpPr>
        <p:spPr bwMode="auto">
          <a:xfrm>
            <a:off x="142875" y="1357313"/>
            <a:ext cx="8496300" cy="0"/>
          </a:xfrm>
          <a:prstGeom prst="line">
            <a:avLst/>
          </a:prstGeom>
          <a:noFill/>
          <a:ln w="47625" cmpd="dbl">
            <a:solidFill>
              <a:schemeClr val="accent5">
                <a:lumMod val="25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Стрелка вправо 7"/>
          <p:cNvSpPr/>
          <p:nvPr/>
        </p:nvSpPr>
        <p:spPr>
          <a:xfrm>
            <a:off x="5857875" y="2428875"/>
            <a:ext cx="693738" cy="485775"/>
          </a:xfrm>
          <a:prstGeom prst="rightArrow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3" name="Стрелка вправо 22"/>
          <p:cNvSpPr/>
          <p:nvPr/>
        </p:nvSpPr>
        <p:spPr>
          <a:xfrm rot="10800000">
            <a:off x="2643188" y="2428875"/>
            <a:ext cx="622300" cy="469900"/>
          </a:xfrm>
          <a:prstGeom prst="rightArrow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0729" name="TextBox 9"/>
          <p:cNvSpPr txBox="1">
            <a:spLocks noChangeArrowheads="1"/>
          </p:cNvSpPr>
          <p:nvPr/>
        </p:nvSpPr>
        <p:spPr bwMode="auto">
          <a:xfrm>
            <a:off x="2857500" y="1500188"/>
            <a:ext cx="390190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60 688,5 тыс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. рублей</a:t>
            </a:r>
          </a:p>
        </p:txBody>
      </p:sp>
      <p:sp>
        <p:nvSpPr>
          <p:cNvPr id="30730" name="TextBox 9"/>
          <p:cNvSpPr txBox="1">
            <a:spLocks noChangeArrowheads="1"/>
          </p:cNvSpPr>
          <p:nvPr/>
        </p:nvSpPr>
        <p:spPr bwMode="auto">
          <a:xfrm>
            <a:off x="0" y="3214688"/>
            <a:ext cx="2786063" cy="1030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1400" b="1" dirty="0">
                <a:latin typeface="Times New Roman" pitchFamily="18" charset="0"/>
                <a:cs typeface="Times New Roman" pitchFamily="18" charset="0"/>
              </a:rPr>
              <a:t>Пенсионное обеспечение</a:t>
            </a:r>
          </a:p>
          <a:p>
            <a:pPr algn="ctr"/>
            <a:r>
              <a:rPr lang="ru-RU" altLang="ru-RU" sz="1400" b="1" dirty="0" smtClean="0">
                <a:latin typeface="Times New Roman" pitchFamily="18" charset="0"/>
                <a:cs typeface="Times New Roman" pitchFamily="18" charset="0"/>
              </a:rPr>
              <a:t>1 729,2 </a:t>
            </a:r>
            <a:r>
              <a:rPr lang="ru-RU" altLang="ru-RU" sz="1400" b="1" dirty="0">
                <a:latin typeface="Times New Roman" pitchFamily="18" charset="0"/>
                <a:cs typeface="Times New Roman" pitchFamily="18" charset="0"/>
              </a:rPr>
              <a:t>тыс. руб.                            </a:t>
            </a:r>
            <a:r>
              <a:rPr lang="ru-RU" altLang="ru-RU" sz="1100" b="1" dirty="0">
                <a:latin typeface="Times New Roman" pitchFamily="18" charset="0"/>
                <a:cs typeface="Times New Roman" pitchFamily="18" charset="0"/>
              </a:rPr>
              <a:t>при плане 2 </a:t>
            </a:r>
            <a:r>
              <a:rPr lang="ru-RU" altLang="ru-RU" sz="1100" b="1" dirty="0" smtClean="0">
                <a:latin typeface="Times New Roman" pitchFamily="18" charset="0"/>
                <a:cs typeface="Times New Roman" pitchFamily="18" charset="0"/>
              </a:rPr>
              <a:t>360,0 тыс</a:t>
            </a:r>
            <a:r>
              <a:rPr lang="ru-RU" altLang="ru-RU" sz="1100" b="1" dirty="0">
                <a:latin typeface="Times New Roman" pitchFamily="18" charset="0"/>
                <a:cs typeface="Times New Roman" pitchFamily="18" charset="0"/>
              </a:rPr>
              <a:t>. рублей, </a:t>
            </a:r>
            <a:r>
              <a:rPr lang="ru-RU" altLang="ru-RU" sz="1100" b="1" dirty="0" smtClean="0">
                <a:latin typeface="Times New Roman" pitchFamily="18" charset="0"/>
                <a:cs typeface="Times New Roman" pitchFamily="18" charset="0"/>
              </a:rPr>
              <a:t>исполнение 73,27 </a:t>
            </a:r>
            <a:r>
              <a:rPr lang="ru-RU" altLang="ru-RU" sz="1100" b="1" dirty="0">
                <a:latin typeface="Times New Roman" pitchFamily="18" charset="0"/>
                <a:cs typeface="Times New Roman" pitchFamily="18" charset="0"/>
              </a:rPr>
              <a:t>% (доплата к пенсии муниципальным служащим)</a:t>
            </a:r>
          </a:p>
        </p:txBody>
      </p:sp>
      <p:sp>
        <p:nvSpPr>
          <p:cNvPr id="30731" name="TextBox 9"/>
          <p:cNvSpPr txBox="1">
            <a:spLocks noChangeArrowheads="1"/>
          </p:cNvSpPr>
          <p:nvPr/>
        </p:nvSpPr>
        <p:spPr bwMode="auto">
          <a:xfrm>
            <a:off x="5786438" y="2786063"/>
            <a:ext cx="3357562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300" b="1" dirty="0">
                <a:latin typeface="Times New Roman" pitchFamily="18" charset="0"/>
                <a:cs typeface="Times New Roman" pitchFamily="18" charset="0"/>
              </a:rPr>
              <a:t>Охрана семьи и детства</a:t>
            </a:r>
          </a:p>
          <a:p>
            <a:pPr algn="ctr"/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1 084,8 </a:t>
            </a:r>
            <a:r>
              <a:rPr lang="ru-RU" sz="1300" b="1" dirty="0">
                <a:latin typeface="Times New Roman" pitchFamily="18" charset="0"/>
                <a:cs typeface="Times New Roman" pitchFamily="18" charset="0"/>
              </a:rPr>
              <a:t>тыс.руб. при плане </a:t>
            </a: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2 937,0 </a:t>
            </a:r>
            <a:r>
              <a:rPr lang="ru-RU" sz="1300" b="1" dirty="0">
                <a:latin typeface="Times New Roman" pitchFamily="18" charset="0"/>
                <a:cs typeface="Times New Roman" pitchFamily="18" charset="0"/>
              </a:rPr>
              <a:t>тыс. рублей, исполнение </a:t>
            </a: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36,93 </a:t>
            </a:r>
            <a:r>
              <a:rPr lang="ru-RU" sz="1300" b="1" dirty="0">
                <a:latin typeface="Times New Roman" pitchFamily="18" charset="0"/>
                <a:cs typeface="Times New Roman" pitchFamily="18" charset="0"/>
              </a:rPr>
              <a:t>%</a:t>
            </a:r>
          </a:p>
          <a:p>
            <a:pPr algn="ctr"/>
            <a:r>
              <a:rPr lang="ru-RU" sz="1100" b="1" dirty="0">
                <a:latin typeface="Times New Roman" pitchFamily="18" charset="0"/>
                <a:cs typeface="Times New Roman" pitchFamily="18" charset="0"/>
              </a:rPr>
              <a:t>(компенсация части родительской платы </a:t>
            </a:r>
          </a:p>
          <a:p>
            <a:pPr algn="ctr"/>
            <a:r>
              <a:rPr lang="ru-RU" sz="1100" b="1" dirty="0">
                <a:latin typeface="Times New Roman" pitchFamily="18" charset="0"/>
                <a:cs typeface="Times New Roman" pitchFamily="18" charset="0"/>
              </a:rPr>
              <a:t>за содержание ребенка в учреждениях образования) . </a:t>
            </a:r>
            <a:r>
              <a:rPr lang="ru-RU" sz="1300" b="1" dirty="0">
                <a:latin typeface="Times New Roman" pitchFamily="18" charset="0"/>
                <a:cs typeface="Times New Roman" pitchFamily="18" charset="0"/>
              </a:rPr>
              <a:t>По данному разделу приобретено жилье детям-сиротам в сумме </a:t>
            </a: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0 </a:t>
            </a:r>
            <a:r>
              <a:rPr lang="ru-RU" sz="1300" b="1" dirty="0">
                <a:latin typeface="Times New Roman" pitchFamily="18" charset="0"/>
                <a:cs typeface="Times New Roman" pitchFamily="18" charset="0"/>
              </a:rPr>
              <a:t>тыс. рублей.</a:t>
            </a:r>
          </a:p>
        </p:txBody>
      </p:sp>
      <p:sp>
        <p:nvSpPr>
          <p:cNvPr id="21" name="Стрелка вправо 20"/>
          <p:cNvSpPr/>
          <p:nvPr/>
        </p:nvSpPr>
        <p:spPr>
          <a:xfrm rot="8087829">
            <a:off x="2740025" y="3771900"/>
            <a:ext cx="958850" cy="469900"/>
          </a:xfrm>
          <a:prstGeom prst="rightArrow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5" name="Стрелка вправо 24"/>
          <p:cNvSpPr/>
          <p:nvPr/>
        </p:nvSpPr>
        <p:spPr>
          <a:xfrm rot="2736296">
            <a:off x="5307806" y="3993357"/>
            <a:ext cx="976313" cy="469900"/>
          </a:xfrm>
          <a:prstGeom prst="rightArrow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0734" name="TextBox 9"/>
          <p:cNvSpPr txBox="1">
            <a:spLocks noChangeArrowheads="1"/>
          </p:cNvSpPr>
          <p:nvPr/>
        </p:nvSpPr>
        <p:spPr bwMode="auto">
          <a:xfrm>
            <a:off x="2786063" y="4500563"/>
            <a:ext cx="2928937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1200" b="1" dirty="0">
                <a:latin typeface="Times New Roman" pitchFamily="18" charset="0"/>
                <a:cs typeface="Times New Roman" pitchFamily="18" charset="0"/>
              </a:rPr>
              <a:t>По разделу «Социальное обеспечение населения» исполнение составило </a:t>
            </a:r>
            <a:r>
              <a:rPr lang="ru-RU" altLang="ru-RU" sz="1200" b="1" dirty="0" smtClean="0">
                <a:latin typeface="Times New Roman" pitchFamily="18" charset="0"/>
                <a:cs typeface="Times New Roman" pitchFamily="18" charset="0"/>
              </a:rPr>
              <a:t>1 600,2 тыс</a:t>
            </a:r>
            <a:r>
              <a:rPr lang="ru-RU" altLang="ru-RU" sz="1200" b="1" dirty="0">
                <a:latin typeface="Times New Roman" pitchFamily="18" charset="0"/>
                <a:cs typeface="Times New Roman" pitchFamily="18" charset="0"/>
              </a:rPr>
              <a:t>. рублей при годовом плане </a:t>
            </a:r>
            <a:r>
              <a:rPr lang="ru-RU" altLang="ru-RU" sz="1200" b="1" dirty="0" smtClean="0">
                <a:latin typeface="Times New Roman" pitchFamily="18" charset="0"/>
                <a:cs typeface="Times New Roman" pitchFamily="18" charset="0"/>
              </a:rPr>
              <a:t>3 340,0 тыс</a:t>
            </a:r>
            <a:r>
              <a:rPr lang="ru-RU" altLang="ru-RU" sz="1200" b="1" dirty="0">
                <a:latin typeface="Times New Roman" pitchFamily="18" charset="0"/>
                <a:cs typeface="Times New Roman" pitchFamily="18" charset="0"/>
              </a:rPr>
              <a:t>. рублей, исполнение </a:t>
            </a:r>
            <a:r>
              <a:rPr lang="ru-RU" altLang="ru-RU" sz="1200" b="1" dirty="0" smtClean="0">
                <a:latin typeface="Times New Roman" pitchFamily="18" charset="0"/>
                <a:cs typeface="Times New Roman" pitchFamily="18" charset="0"/>
              </a:rPr>
              <a:t>47,91 </a:t>
            </a:r>
            <a:r>
              <a:rPr lang="ru-RU" altLang="ru-RU" sz="1200" b="1" dirty="0">
                <a:latin typeface="Times New Roman" pitchFamily="18" charset="0"/>
                <a:cs typeface="Times New Roman" pitchFamily="18" charset="0"/>
              </a:rPr>
              <a:t>%.</a:t>
            </a:r>
          </a:p>
          <a:p>
            <a:pPr algn="ctr"/>
            <a:r>
              <a:rPr lang="ru-RU" altLang="ru-RU" sz="1200" b="1" dirty="0">
                <a:latin typeface="Times New Roman" pitchFamily="18" charset="0"/>
                <a:cs typeface="Times New Roman" pitchFamily="18" charset="0"/>
              </a:rPr>
              <a:t> В рамках данного раздела исполняются полномочия краевого бюджета по обеспечению мер социальной поддержки педагогическим работникам района. </a:t>
            </a:r>
          </a:p>
        </p:txBody>
      </p:sp>
      <p:pic>
        <p:nvPicPr>
          <p:cNvPr id="30735" name="Picture 23" descr="http://vest-news.org/files/news_images/2016/07/21/83992_6167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313" y="4286250"/>
            <a:ext cx="2500312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Rectangle 7"/>
          <p:cNvSpPr>
            <a:spLocks noChangeArrowheads="1"/>
          </p:cNvSpPr>
          <p:nvPr/>
        </p:nvSpPr>
        <p:spPr bwMode="auto">
          <a:xfrm>
            <a:off x="0" y="5786438"/>
            <a:ext cx="3071813" cy="928687"/>
          </a:xfrm>
          <a:prstGeom prst="rect">
            <a:avLst/>
          </a:prstGeom>
          <a:solidFill>
            <a:schemeClr val="accent5">
              <a:alpha val="8000"/>
            </a:schemeClr>
          </a:solidFill>
          <a:ln w="19050">
            <a:solidFill>
              <a:schemeClr val="bg2"/>
            </a:solidFill>
            <a:miter lim="800000"/>
            <a:headEnd/>
            <a:tailEnd/>
          </a:ln>
        </p:spPr>
        <p:txBody>
          <a:bodyPr lIns="108000" tIns="0" rIns="108000" bIns="0"/>
          <a:lstStyle>
            <a:lvl1pPr defTabSz="912813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2813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2813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2813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2813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sz="1200" b="1" dirty="0" smtClean="0"/>
              <a:t>МП «Доступная среда» –</a:t>
            </a:r>
            <a:r>
              <a:rPr lang="ru-RU" altLang="ru-RU" sz="1200" b="1" dirty="0" smtClean="0"/>
              <a:t> </a:t>
            </a:r>
            <a:r>
              <a:rPr lang="ru-RU" altLang="ru-RU" sz="1100" b="1" dirty="0" smtClean="0"/>
              <a:t>при плане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1100" b="1" dirty="0" smtClean="0"/>
              <a:t> 30,0 тыс. руб. исполнение во 3 квартале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1100" b="1" dirty="0" smtClean="0"/>
              <a:t>не производилось (обеспечение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1100" b="1" dirty="0" smtClean="0"/>
              <a:t> беспрепятственного доступа инвалидов к 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1100" b="1" dirty="0" smtClean="0"/>
              <a:t>объектам социальной инфраструктуры)</a:t>
            </a:r>
          </a:p>
        </p:txBody>
      </p:sp>
      <p:pic>
        <p:nvPicPr>
          <p:cNvPr id="30737" name="Picture 21" descr="http://avtohata.net/images/resized/images/stories/articles/2013/proishestviya/04-2013/03/pensioner_540_320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500813" y="4403725"/>
            <a:ext cx="2143125" cy="1382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Rectangle 7"/>
          <p:cNvSpPr>
            <a:spLocks noChangeArrowheads="1"/>
          </p:cNvSpPr>
          <p:nvPr/>
        </p:nvSpPr>
        <p:spPr bwMode="auto">
          <a:xfrm>
            <a:off x="5500688" y="5857875"/>
            <a:ext cx="3643312" cy="1000125"/>
          </a:xfrm>
          <a:prstGeom prst="rect">
            <a:avLst/>
          </a:prstGeom>
          <a:solidFill>
            <a:schemeClr val="accent5">
              <a:alpha val="8000"/>
            </a:schemeClr>
          </a:solidFill>
          <a:ln w="19050">
            <a:solidFill>
              <a:schemeClr val="bg2"/>
            </a:solidFill>
            <a:miter lim="800000"/>
            <a:headEnd/>
            <a:tailEnd/>
          </a:ln>
        </p:spPr>
        <p:txBody>
          <a:bodyPr lIns="108000" tIns="0" rIns="108000" bIns="0"/>
          <a:lstStyle>
            <a:lvl1pPr defTabSz="912813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2813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2813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2813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2813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sz="1200" b="1" dirty="0" smtClean="0"/>
              <a:t>Социальная поддержка пенсионеров –</a:t>
            </a:r>
            <a:r>
              <a:rPr lang="ru-RU" altLang="ru-RU" sz="1200" b="1" dirty="0" smtClean="0"/>
              <a:t>  при плане 120,0 тыс. рублей, исполнение 53,4 тыс. рублей или 44,5 % (мероприятия по социализации пожилых людей в обществе).</a:t>
            </a:r>
          </a:p>
        </p:txBody>
      </p:sp>
      <p:sp>
        <p:nvSpPr>
          <p:cNvPr id="27" name="Стрелка вправо 26"/>
          <p:cNvSpPr/>
          <p:nvPr/>
        </p:nvSpPr>
        <p:spPr>
          <a:xfrm rot="5400000">
            <a:off x="4069556" y="3860007"/>
            <a:ext cx="760413" cy="469900"/>
          </a:xfrm>
          <a:prstGeom prst="rightArrow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13" descr="http://www.proprofs.com/quiz-school/topic_images/p18lq7ediepl816p6s04171vo2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429250"/>
            <a:ext cx="2143125" cy="112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7" name="Рисунок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5" y="3500438"/>
            <a:ext cx="2257425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5786446" y="1357298"/>
            <a:ext cx="2981737" cy="185863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/>
          </a:extLst>
        </p:spPr>
      </p:pic>
      <p:sp>
        <p:nvSpPr>
          <p:cNvPr id="3174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85750" y="357188"/>
            <a:ext cx="8709025" cy="465137"/>
          </a:xfrm>
        </p:spPr>
        <p:txBody>
          <a:bodyPr/>
          <a:lstStyle/>
          <a:p>
            <a:pPr defTabSz="912813" eaLnBrk="1" hangingPunct="1"/>
            <a:r>
              <a:rPr lang="ru-RU" sz="2200" b="1" dirty="0" smtClean="0">
                <a:solidFill>
                  <a:srgbClr val="C00000"/>
                </a:solidFill>
                <a:latin typeface="Bookman Old Style" pitchFamily="18" charset="0"/>
              </a:rPr>
              <a:t>Расходы бюджета </a:t>
            </a:r>
            <a:r>
              <a:rPr lang="ru-RU" sz="2200" b="1" dirty="0" err="1" smtClean="0">
                <a:solidFill>
                  <a:srgbClr val="C00000"/>
                </a:solidFill>
                <a:latin typeface="Bookman Old Style" pitchFamily="18" charset="0"/>
              </a:rPr>
              <a:t>Яковлевского</a:t>
            </a:r>
            <a:r>
              <a:rPr lang="ru-RU" sz="2200" b="1" dirty="0" smtClean="0">
                <a:solidFill>
                  <a:srgbClr val="C00000"/>
                </a:solidFill>
                <a:latin typeface="Bookman Old Style" pitchFamily="18" charset="0"/>
              </a:rPr>
              <a:t> муниципального района за 3 квартал 2021 года</a:t>
            </a:r>
            <a:br>
              <a:rPr lang="ru-RU" sz="2200" b="1" dirty="0" smtClean="0">
                <a:solidFill>
                  <a:srgbClr val="C00000"/>
                </a:solidFill>
                <a:latin typeface="Bookman Old Style" pitchFamily="18" charset="0"/>
              </a:rPr>
            </a:br>
            <a:r>
              <a:rPr lang="ru-RU" sz="1800" b="1" dirty="0" smtClean="0">
                <a:solidFill>
                  <a:srgbClr val="C00000"/>
                </a:solidFill>
                <a:latin typeface="Bookman Old Style" pitchFamily="18" charset="0"/>
              </a:rPr>
              <a:t>на физическую культуру и спорт</a:t>
            </a:r>
          </a:p>
        </p:txBody>
      </p:sp>
      <p:sp>
        <p:nvSpPr>
          <p:cNvPr id="50180" name="Line 4"/>
          <p:cNvSpPr>
            <a:spLocks noChangeShapeType="1"/>
          </p:cNvSpPr>
          <p:nvPr/>
        </p:nvSpPr>
        <p:spPr bwMode="auto">
          <a:xfrm>
            <a:off x="0" y="1143000"/>
            <a:ext cx="8496300" cy="0"/>
          </a:xfrm>
          <a:prstGeom prst="line">
            <a:avLst/>
          </a:prstGeom>
          <a:noFill/>
          <a:ln w="47625" cmpd="dbl">
            <a:solidFill>
              <a:schemeClr val="accent5">
                <a:lumMod val="25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0182" name="AutoShape 6"/>
          <p:cNvSpPr>
            <a:spLocks noChangeArrowheads="1"/>
          </p:cNvSpPr>
          <p:nvPr/>
        </p:nvSpPr>
        <p:spPr bwMode="auto">
          <a:xfrm>
            <a:off x="5786438" y="1357313"/>
            <a:ext cx="3000375" cy="1879600"/>
          </a:xfrm>
          <a:prstGeom prst="roundRect">
            <a:avLst>
              <a:gd name="adj" fmla="val 16667"/>
            </a:avLst>
          </a:prstGeom>
          <a:solidFill>
            <a:schemeClr val="accent5">
              <a:alpha val="6000"/>
            </a:schemeClr>
          </a:solidFill>
          <a:ln w="19050">
            <a:solidFill>
              <a:schemeClr val="bg2"/>
            </a:solidFill>
            <a:round/>
            <a:headEnd/>
            <a:tailEnd/>
          </a:ln>
          <a:effectLst>
            <a:outerShdw blurRad="50800" dist="50800" dir="5400000" algn="ctr" rotWithShape="0">
              <a:srgbClr val="000000">
                <a:alpha val="10000"/>
              </a:srgbClr>
            </a:outerShdw>
          </a:effectLst>
        </p:spPr>
        <p:txBody>
          <a:bodyPr lIns="126000" rIns="126000"/>
          <a:lstStyle>
            <a:lvl1pPr defTabSz="912813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2813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2813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2813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2813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2200" b="1" dirty="0" smtClean="0"/>
              <a:t>1 266,2 тыс. руб.</a:t>
            </a:r>
          </a:p>
        </p:txBody>
      </p:sp>
      <p:sp>
        <p:nvSpPr>
          <p:cNvPr id="31752" name="Прямоугольник 16"/>
          <p:cNvSpPr>
            <a:spLocks noChangeArrowheads="1"/>
          </p:cNvSpPr>
          <p:nvPr/>
        </p:nvSpPr>
        <p:spPr bwMode="auto">
          <a:xfrm>
            <a:off x="142875" y="1285875"/>
            <a:ext cx="5429250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b="1" dirty="0">
                <a:latin typeface="Times New Roman" pitchFamily="18" charset="0"/>
                <a:cs typeface="Times New Roman" pitchFamily="18" charset="0"/>
              </a:rPr>
              <a:t>Муниципальная программа «Развитие физической культуры и спорта в </a:t>
            </a:r>
            <a:r>
              <a:rPr lang="ru-RU" altLang="ru-RU" b="1" dirty="0" err="1">
                <a:latin typeface="Times New Roman" pitchFamily="18" charset="0"/>
                <a:cs typeface="Times New Roman" pitchFamily="18" charset="0"/>
              </a:rPr>
              <a:t>Яковлевском</a:t>
            </a:r>
            <a:r>
              <a:rPr lang="ru-RU" altLang="ru-RU" b="1" dirty="0">
                <a:latin typeface="Times New Roman" pitchFamily="18" charset="0"/>
                <a:cs typeface="Times New Roman" pitchFamily="18" charset="0"/>
              </a:rPr>
              <a:t> муниципальном районе» на 2019-2025 годы исполняется двумя учреждениями района: МКУ «Центр обеспечения и сопровождения образования» - </a:t>
            </a:r>
            <a:r>
              <a:rPr lang="ru-RU" altLang="ru-RU" b="1" dirty="0" smtClean="0">
                <a:latin typeface="Times New Roman" pitchFamily="18" charset="0"/>
                <a:cs typeface="Times New Roman" pitchFamily="18" charset="0"/>
              </a:rPr>
              <a:t>215,8 </a:t>
            </a:r>
            <a:r>
              <a:rPr lang="ru-RU" altLang="ru-RU" b="1" dirty="0">
                <a:latin typeface="Times New Roman" pitchFamily="18" charset="0"/>
                <a:cs typeface="Times New Roman" pitchFamily="18" charset="0"/>
              </a:rPr>
              <a:t>тыс. </a:t>
            </a:r>
            <a:r>
              <a:rPr lang="ru-RU" altLang="ru-RU" b="1" dirty="0" smtClean="0">
                <a:latin typeface="Times New Roman" pitchFamily="18" charset="0"/>
                <a:cs typeface="Times New Roman" pitchFamily="18" charset="0"/>
              </a:rPr>
              <a:t>рублей;</a:t>
            </a:r>
            <a:endParaRPr lang="ru-RU" altLang="ru-RU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altLang="ru-RU" b="1" dirty="0">
                <a:latin typeface="Times New Roman" pitchFamily="18" charset="0"/>
                <a:cs typeface="Times New Roman" pitchFamily="18" charset="0"/>
              </a:rPr>
              <a:t>Администрацией района- </a:t>
            </a:r>
            <a:r>
              <a:rPr lang="ru-RU" altLang="ru-RU" b="1" dirty="0" smtClean="0">
                <a:latin typeface="Times New Roman" pitchFamily="18" charset="0"/>
                <a:cs typeface="Times New Roman" pitchFamily="18" charset="0"/>
              </a:rPr>
              <a:t>550,5тыс</a:t>
            </a:r>
            <a:r>
              <a:rPr lang="ru-RU" altLang="ru-RU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altLang="ru-RU" b="1" dirty="0" smtClean="0">
                <a:latin typeface="Times New Roman" pitchFamily="18" charset="0"/>
                <a:cs typeface="Times New Roman" pitchFamily="18" charset="0"/>
              </a:rPr>
              <a:t>Рублей;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МКУ «Управление культуры»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Яковлевского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муниципального района – 500,0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753" name="Прямоугольник 17"/>
          <p:cNvSpPr>
            <a:spLocks noChangeArrowheads="1"/>
          </p:cNvSpPr>
          <p:nvPr/>
        </p:nvSpPr>
        <p:spPr bwMode="auto">
          <a:xfrm>
            <a:off x="2571736" y="3786190"/>
            <a:ext cx="6429388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ru-RU" b="1" dirty="0">
                <a:latin typeface="Times New Roman" pitchFamily="18" charset="0"/>
                <a:cs typeface="Times New Roman" pitchFamily="18" charset="0"/>
              </a:rPr>
              <a:t>Средства были направлены на организацию, проведение и участие в спортивных мероприятиях. Исполнение составило </a:t>
            </a:r>
            <a:r>
              <a:rPr lang="ru-RU" altLang="ru-RU" b="1" dirty="0" smtClean="0">
                <a:latin typeface="Times New Roman" pitchFamily="18" charset="0"/>
                <a:cs typeface="Times New Roman" pitchFamily="18" charset="0"/>
              </a:rPr>
              <a:t>1 266,2 тыс</a:t>
            </a:r>
            <a:r>
              <a:rPr lang="ru-RU" altLang="ru-RU" b="1" dirty="0">
                <a:latin typeface="Times New Roman" pitchFamily="18" charset="0"/>
                <a:cs typeface="Times New Roman" pitchFamily="18" charset="0"/>
              </a:rPr>
              <a:t>. рублей от плана – </a:t>
            </a:r>
            <a:r>
              <a:rPr lang="ru-RU" altLang="ru-RU" b="1" dirty="0" smtClean="0">
                <a:latin typeface="Times New Roman" pitchFamily="18" charset="0"/>
                <a:cs typeface="Times New Roman" pitchFamily="18" charset="0"/>
              </a:rPr>
              <a:t>1 550,0 тыс</a:t>
            </a:r>
            <a:r>
              <a:rPr lang="ru-RU" altLang="ru-RU" b="1" dirty="0">
                <a:latin typeface="Times New Roman" pitchFamily="18" charset="0"/>
                <a:cs typeface="Times New Roman" pitchFamily="18" charset="0"/>
              </a:rPr>
              <a:t>. рублей </a:t>
            </a:r>
          </a:p>
          <a:p>
            <a:pPr algn="ctr"/>
            <a:r>
              <a:rPr lang="ru-RU" altLang="ru-RU" b="1" dirty="0">
                <a:latin typeface="Times New Roman" pitchFamily="18" charset="0"/>
                <a:cs typeface="Times New Roman" pitchFamily="18" charset="0"/>
              </a:rPr>
              <a:t>составило </a:t>
            </a:r>
            <a:r>
              <a:rPr lang="ru-RU" altLang="ru-RU" b="1" dirty="0" smtClean="0">
                <a:latin typeface="Times New Roman" pitchFamily="18" charset="0"/>
                <a:cs typeface="Times New Roman" pitchFamily="18" charset="0"/>
              </a:rPr>
              <a:t>81,7%. </a:t>
            </a:r>
            <a:r>
              <a:rPr lang="ru-RU" altLang="ru-RU" b="1" dirty="0">
                <a:latin typeface="Times New Roman" pitchFamily="18" charset="0"/>
                <a:cs typeface="Times New Roman" pitchFamily="18" charset="0"/>
              </a:rPr>
              <a:t>По данному разделу запланировано строительство спортивных площадок на условиях </a:t>
            </a:r>
            <a:r>
              <a:rPr lang="ru-RU" altLang="ru-RU" b="1" dirty="0" err="1">
                <a:latin typeface="Times New Roman" pitchFamily="18" charset="0"/>
                <a:cs typeface="Times New Roman" pitchFamily="18" charset="0"/>
              </a:rPr>
              <a:t>софинансирования</a:t>
            </a:r>
            <a:r>
              <a:rPr lang="ru-RU" altLang="ru-RU" b="1" dirty="0">
                <a:latin typeface="Times New Roman" pitchFamily="18" charset="0"/>
                <a:cs typeface="Times New Roman" pitchFamily="18" charset="0"/>
              </a:rPr>
              <a:t> из средств краевого бюджета.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1754" name="Picture 4" descr="http://hakasiya19.ru/_ph/14/59593601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16041" y="5500702"/>
            <a:ext cx="2086387" cy="1508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5" name="Picture 6" descr="https://riamo.ru/files/image/00/25/58/gallery%21mws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72330" y="5461138"/>
            <a:ext cx="1954194" cy="118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6" name="Picture 8" descr="http://novgorod.er.ru/media/userdata/news/2013/05/14/f8d22883f79ab1423fe168896254a3d3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607492" y="5643578"/>
            <a:ext cx="1535883" cy="1023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142875"/>
            <a:ext cx="8715375" cy="650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40" name="Rectangle 8"/>
          <p:cNvSpPr>
            <a:spLocks noChangeArrowheads="1"/>
          </p:cNvSpPr>
          <p:nvPr/>
        </p:nvSpPr>
        <p:spPr bwMode="auto">
          <a:xfrm>
            <a:off x="428625" y="214313"/>
            <a:ext cx="8424863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  <a:t>Основные показатели</a:t>
            </a:r>
          </a:p>
          <a:p>
            <a:pPr algn="ctr">
              <a:defRPr/>
            </a:pP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  <a:t> бюджета муниципального района </a:t>
            </a:r>
          </a:p>
          <a:p>
            <a:pPr algn="ctr">
              <a:defRPr/>
            </a:pP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  <a:t>за </a:t>
            </a: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  <a:t>3 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  <a:t>квартал </a:t>
            </a: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  <a:t>2021 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  <a:t>года  тыс. рублей</a:t>
            </a:r>
          </a:p>
        </p:txBody>
      </p:sp>
      <p:sp>
        <p:nvSpPr>
          <p:cNvPr id="14340" name="Text Box 10"/>
          <p:cNvSpPr txBox="1">
            <a:spLocks noChangeArrowheads="1"/>
          </p:cNvSpPr>
          <p:nvPr/>
        </p:nvSpPr>
        <p:spPr bwMode="auto">
          <a:xfrm>
            <a:off x="8910638" y="0"/>
            <a:ext cx="233362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700" b="1"/>
              <a:t>1</a:t>
            </a:r>
          </a:p>
        </p:txBody>
      </p:sp>
      <p:sp>
        <p:nvSpPr>
          <p:cNvPr id="44043" name="Rectangle 9"/>
          <p:cNvSpPr>
            <a:spLocks noChangeArrowheads="1"/>
          </p:cNvSpPr>
          <p:nvPr/>
        </p:nvSpPr>
        <p:spPr bwMode="auto">
          <a:xfrm>
            <a:off x="179388" y="722313"/>
            <a:ext cx="87852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>
            <a:spAutoFit/>
          </a:bodyPr>
          <a:lstStyle/>
          <a:p>
            <a:pPr algn="ctr">
              <a:defRPr/>
            </a:pPr>
            <a:endParaRPr lang="ru-RU" b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aphicFrame>
        <p:nvGraphicFramePr>
          <p:cNvPr id="44102" name="Group 70"/>
          <p:cNvGraphicFramePr>
            <a:graphicFrameLocks noGrp="1"/>
          </p:cNvGraphicFramePr>
          <p:nvPr/>
        </p:nvGraphicFramePr>
        <p:xfrm>
          <a:off x="285720" y="2857496"/>
          <a:ext cx="5286412" cy="3784173"/>
        </p:xfrm>
        <a:graphic>
          <a:graphicData uri="http://schemas.openxmlformats.org/drawingml/2006/table">
            <a:tbl>
              <a:tblPr/>
              <a:tblGrid>
                <a:gridCol w="338077"/>
                <a:gridCol w="1519311"/>
                <a:gridCol w="1357322"/>
                <a:gridCol w="1285884"/>
                <a:gridCol w="785818"/>
              </a:tblGrid>
              <a:tr h="7594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2" marR="68582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34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показателей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2" marR="68582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34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квартал 2020 года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2" marR="68582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34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квартал 2021 год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2" marR="68582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34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2" marR="68582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34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</a:tr>
              <a:tr h="560931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2" marR="68582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34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Налоговые и неналоговые доходы 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2" marR="68582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34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149 977,4</a:t>
                      </a:r>
                    </a:p>
                  </a:txBody>
                  <a:tcPr marL="68582" marR="68582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34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142 610,2</a:t>
                      </a:r>
                    </a:p>
                  </a:txBody>
                  <a:tcPr marL="68582" marR="68582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34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95,1</a:t>
                      </a:r>
                    </a:p>
                  </a:txBody>
                  <a:tcPr marL="68582" marR="68582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34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</a:tr>
              <a:tr h="78011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2" marR="68582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34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Безвозмездные поступления всего,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2" marR="68582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34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255 941,9</a:t>
                      </a:r>
                    </a:p>
                  </a:txBody>
                  <a:tcPr marL="68582" marR="68582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34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278 785,8</a:t>
                      </a:r>
                    </a:p>
                  </a:txBody>
                  <a:tcPr marL="68582" marR="68582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34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108,9</a:t>
                      </a:r>
                    </a:p>
                  </a:txBody>
                  <a:tcPr marL="68582" marR="68582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34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</a:tr>
              <a:tr h="5440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2" marR="68582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34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Итого доходы 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2" marR="68582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34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405 930,3</a:t>
                      </a:r>
                    </a:p>
                  </a:txBody>
                  <a:tcPr marL="68582" marR="68582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34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421 396,0</a:t>
                      </a:r>
                    </a:p>
                  </a:txBody>
                  <a:tcPr marL="68582" marR="68582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34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103,8</a:t>
                      </a:r>
                    </a:p>
                  </a:txBody>
                  <a:tcPr marL="68582" marR="68582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34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</a:tr>
              <a:tr h="43560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2" marR="68582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34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Итого расходы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2" marR="68582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34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406 263,4</a:t>
                      </a:r>
                    </a:p>
                  </a:txBody>
                  <a:tcPr marL="68582" marR="68582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34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422 946,5</a:t>
                      </a:r>
                    </a:p>
                  </a:txBody>
                  <a:tcPr marL="68582" marR="68582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34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104,1</a:t>
                      </a:r>
                    </a:p>
                  </a:txBody>
                  <a:tcPr marL="68582" marR="68582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34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</a:tr>
              <a:tr h="528851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2" marR="68582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34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Дефицит (-)</a:t>
                      </a:r>
                      <a:b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Профицит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(+)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2" marR="68582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34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-333 ,1</a:t>
                      </a:r>
                    </a:p>
                  </a:txBody>
                  <a:tcPr marL="68582" marR="68582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34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- 1 550,6</a:t>
                      </a:r>
                    </a:p>
                  </a:txBody>
                  <a:tcPr marL="68582" marR="68582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34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*</a:t>
                      </a:r>
                    </a:p>
                  </a:txBody>
                  <a:tcPr marL="68582" marR="68582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34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</a:tr>
            </a:tbl>
          </a:graphicData>
        </a:graphic>
      </p:graphicFrame>
      <p:sp>
        <p:nvSpPr>
          <p:cNvPr id="7" name="Line 4"/>
          <p:cNvSpPr>
            <a:spLocks noChangeShapeType="1"/>
          </p:cNvSpPr>
          <p:nvPr/>
        </p:nvSpPr>
        <p:spPr bwMode="auto">
          <a:xfrm>
            <a:off x="428625" y="1500188"/>
            <a:ext cx="8496300" cy="0"/>
          </a:xfrm>
          <a:prstGeom prst="line">
            <a:avLst/>
          </a:prstGeom>
          <a:noFill/>
          <a:ln w="47625" cmpd="dbl">
            <a:solidFill>
              <a:schemeClr val="accent1">
                <a:lumMod val="50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samara.doski.ru/i/62/96/462967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5" y="1285875"/>
            <a:ext cx="8858250" cy="5316538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434975" y="357188"/>
            <a:ext cx="870902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defTabSz="912813">
              <a:defRPr/>
            </a:pPr>
            <a:r>
              <a:rPr lang="ru-RU" sz="2200" b="1" dirty="0">
                <a:solidFill>
                  <a:srgbClr val="C00000"/>
                </a:solidFill>
                <a:latin typeface="Bookman Old Style" pitchFamily="18" charset="0"/>
                <a:ea typeface="+mj-ea"/>
                <a:cs typeface="+mj-cs"/>
              </a:rPr>
              <a:t>Расходы бюджета </a:t>
            </a:r>
            <a:r>
              <a:rPr lang="ru-RU" sz="2200" b="1" dirty="0" err="1">
                <a:solidFill>
                  <a:srgbClr val="C00000"/>
                </a:solidFill>
                <a:latin typeface="Bookman Old Style" pitchFamily="18" charset="0"/>
                <a:ea typeface="+mj-ea"/>
                <a:cs typeface="+mj-cs"/>
              </a:rPr>
              <a:t>Яковлевского</a:t>
            </a:r>
            <a:r>
              <a:rPr lang="ru-RU" sz="2200" b="1" dirty="0">
                <a:solidFill>
                  <a:srgbClr val="C00000"/>
                </a:solidFill>
                <a:latin typeface="Bookman Old Style" pitchFamily="18" charset="0"/>
                <a:ea typeface="+mj-ea"/>
                <a:cs typeface="+mj-cs"/>
              </a:rPr>
              <a:t> муниципального района за </a:t>
            </a:r>
            <a:r>
              <a:rPr lang="ru-RU" sz="2200" b="1" dirty="0" smtClean="0">
                <a:solidFill>
                  <a:srgbClr val="C00000"/>
                </a:solidFill>
                <a:latin typeface="Bookman Old Style" pitchFamily="18" charset="0"/>
                <a:ea typeface="+mj-ea"/>
                <a:cs typeface="+mj-cs"/>
              </a:rPr>
              <a:t>3 </a:t>
            </a:r>
            <a:r>
              <a:rPr lang="ru-RU" sz="2200" b="1" dirty="0">
                <a:solidFill>
                  <a:srgbClr val="C00000"/>
                </a:solidFill>
                <a:latin typeface="Bookman Old Style" pitchFamily="18" charset="0"/>
                <a:ea typeface="+mj-ea"/>
                <a:cs typeface="+mj-cs"/>
              </a:rPr>
              <a:t>квартал </a:t>
            </a:r>
            <a:r>
              <a:rPr lang="ru-RU" sz="2200" b="1" dirty="0" smtClean="0">
                <a:solidFill>
                  <a:srgbClr val="C00000"/>
                </a:solidFill>
                <a:latin typeface="Bookman Old Style" pitchFamily="18" charset="0"/>
                <a:ea typeface="+mj-ea"/>
                <a:cs typeface="+mj-cs"/>
              </a:rPr>
              <a:t>2021 </a:t>
            </a:r>
            <a:r>
              <a:rPr lang="ru-RU" sz="2200" b="1" dirty="0">
                <a:solidFill>
                  <a:srgbClr val="C00000"/>
                </a:solidFill>
                <a:latin typeface="Bookman Old Style" pitchFamily="18" charset="0"/>
                <a:ea typeface="+mj-ea"/>
                <a:cs typeface="+mj-cs"/>
              </a:rPr>
              <a:t>года</a:t>
            </a:r>
            <a:br>
              <a:rPr lang="ru-RU" sz="2200" b="1" dirty="0">
                <a:solidFill>
                  <a:srgbClr val="C00000"/>
                </a:solidFill>
                <a:latin typeface="Bookman Old Style" pitchFamily="18" charset="0"/>
                <a:ea typeface="+mj-ea"/>
                <a:cs typeface="+mj-cs"/>
              </a:rPr>
            </a:br>
            <a:r>
              <a:rPr lang="ru-RU" sz="2000" b="1" dirty="0">
                <a:solidFill>
                  <a:srgbClr val="C00000"/>
                </a:solidFill>
                <a:latin typeface="Bookman Old Style" pitchFamily="18" charset="0"/>
                <a:ea typeface="+mj-ea"/>
                <a:cs typeface="+mj-cs"/>
              </a:rPr>
              <a:t>на средства массовой информации</a:t>
            </a:r>
          </a:p>
        </p:txBody>
      </p:sp>
      <p:sp>
        <p:nvSpPr>
          <p:cNvPr id="32772" name="TextBox 9"/>
          <p:cNvSpPr txBox="1">
            <a:spLocks noChangeArrowheads="1"/>
          </p:cNvSpPr>
          <p:nvPr/>
        </p:nvSpPr>
        <p:spPr bwMode="auto">
          <a:xfrm>
            <a:off x="214313" y="1428750"/>
            <a:ext cx="5286375" cy="4894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2400" dirty="0">
                <a:latin typeface="Times New Roman" pitchFamily="18" charset="0"/>
                <a:cs typeface="Times New Roman" pitchFamily="18" charset="0"/>
              </a:rPr>
              <a:t>         Расходы осуществляются в рамках муниципальной Программы «Информационное обеспечение органов местного самоуправления  района» на 2019-2025 годы на обеспечение деятельности  МБУ «Редакция районной газеты «Сельский труженик». </a:t>
            </a:r>
          </a:p>
          <a:p>
            <a:r>
              <a:rPr lang="ru-RU" altLang="ru-RU" sz="2400" dirty="0">
                <a:latin typeface="Times New Roman" pitchFamily="18" charset="0"/>
                <a:cs typeface="Times New Roman" pitchFamily="18" charset="0"/>
              </a:rPr>
              <a:t>        За 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ru-RU" altLang="ru-RU" sz="2400" dirty="0">
                <a:latin typeface="Times New Roman" pitchFamily="18" charset="0"/>
                <a:cs typeface="Times New Roman" pitchFamily="18" charset="0"/>
              </a:rPr>
              <a:t>квартал 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2021 </a:t>
            </a:r>
            <a:r>
              <a:rPr lang="ru-RU" altLang="ru-RU" sz="2400" dirty="0">
                <a:latin typeface="Times New Roman" pitchFamily="18" charset="0"/>
                <a:cs typeface="Times New Roman" pitchFamily="18" charset="0"/>
              </a:rPr>
              <a:t>года </a:t>
            </a:r>
            <a:r>
              <a:rPr lang="ru-RU" altLang="ru-RU" sz="2400" b="1" dirty="0">
                <a:latin typeface="Times New Roman" pitchFamily="18" charset="0"/>
                <a:cs typeface="Times New Roman" pitchFamily="18" charset="0"/>
              </a:rPr>
              <a:t>расходы составили </a:t>
            </a:r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>2 794,9 тыс</a:t>
            </a:r>
            <a:r>
              <a:rPr lang="ru-RU" altLang="ru-RU" sz="2400" b="1" dirty="0">
                <a:latin typeface="Times New Roman" pitchFamily="18" charset="0"/>
                <a:cs typeface="Times New Roman" pitchFamily="18" charset="0"/>
              </a:rPr>
              <a:t>. рублей </a:t>
            </a:r>
            <a:r>
              <a:rPr lang="ru-RU" altLang="ru-RU" sz="2400" dirty="0">
                <a:latin typeface="Times New Roman" pitchFamily="18" charset="0"/>
                <a:cs typeface="Times New Roman" pitchFamily="18" charset="0"/>
              </a:rPr>
              <a:t>при запланированных годовых ассигнованиях  –  </a:t>
            </a:r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>3 280,0 </a:t>
            </a:r>
            <a:r>
              <a:rPr lang="ru-RU" altLang="ru-RU" sz="2400" b="1" dirty="0">
                <a:latin typeface="Times New Roman" pitchFamily="18" charset="0"/>
                <a:cs typeface="Times New Roman" pitchFamily="18" charset="0"/>
              </a:rPr>
              <a:t>тыс. рублей</a:t>
            </a:r>
            <a:r>
              <a:rPr lang="ru-RU" alt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или 85,21</a:t>
            </a:r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400" b="1" dirty="0">
                <a:latin typeface="Times New Roman" pitchFamily="18" charset="0"/>
                <a:cs typeface="Times New Roman" pitchFamily="18" charset="0"/>
              </a:rPr>
              <a:t>%</a:t>
            </a:r>
            <a:r>
              <a:rPr lang="ru-RU" altLang="ru-RU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32773" name="Picture 2" descr="http://st-uni.ru/uploads/posts/2012-03/1332313639_sel-truzh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470041">
            <a:off x="5546725" y="1698625"/>
            <a:ext cx="3178175" cy="402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Line 4"/>
          <p:cNvSpPr>
            <a:spLocks noChangeShapeType="1"/>
          </p:cNvSpPr>
          <p:nvPr/>
        </p:nvSpPr>
        <p:spPr bwMode="auto">
          <a:xfrm>
            <a:off x="285750" y="1143000"/>
            <a:ext cx="8496300" cy="0"/>
          </a:xfrm>
          <a:prstGeom prst="line">
            <a:avLst/>
          </a:prstGeom>
          <a:noFill/>
          <a:ln w="47625" cmpd="dbl">
            <a:solidFill>
              <a:schemeClr val="accent5">
                <a:lumMod val="25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Прямоугольник 1"/>
          <p:cNvSpPr>
            <a:spLocks noChangeArrowheads="1"/>
          </p:cNvSpPr>
          <p:nvPr/>
        </p:nvSpPr>
        <p:spPr bwMode="auto">
          <a:xfrm>
            <a:off x="357188" y="214313"/>
            <a:ext cx="842965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912813"/>
            <a:r>
              <a:rPr lang="ru-RU" b="1" dirty="0">
                <a:solidFill>
                  <a:srgbClr val="C00000"/>
                </a:solidFill>
                <a:latin typeface="Bookman Old Style" pitchFamily="18" charset="0"/>
              </a:rPr>
              <a:t>Расходы бюджета </a:t>
            </a:r>
            <a:r>
              <a:rPr lang="ru-RU" b="1" dirty="0" err="1">
                <a:solidFill>
                  <a:srgbClr val="C00000"/>
                </a:solidFill>
                <a:latin typeface="Bookman Old Style" pitchFamily="18" charset="0"/>
              </a:rPr>
              <a:t>Яковлевского</a:t>
            </a:r>
            <a:r>
              <a:rPr lang="ru-RU" b="1" dirty="0">
                <a:solidFill>
                  <a:srgbClr val="C00000"/>
                </a:solidFill>
                <a:latin typeface="Bookman Old Style" pitchFamily="18" charset="0"/>
              </a:rPr>
              <a:t> муниципального района на обслуживание муниципального долга </a:t>
            </a:r>
          </a:p>
          <a:p>
            <a:pPr algn="ctr" defTabSz="912813"/>
            <a:r>
              <a:rPr lang="ru-RU" b="1" dirty="0">
                <a:solidFill>
                  <a:srgbClr val="C00000"/>
                </a:solidFill>
                <a:latin typeface="Bookman Old Style" pitchFamily="18" charset="0"/>
              </a:rPr>
              <a:t>за </a:t>
            </a:r>
            <a:r>
              <a:rPr lang="ru-RU" b="1" dirty="0" smtClean="0">
                <a:solidFill>
                  <a:srgbClr val="C00000"/>
                </a:solidFill>
                <a:latin typeface="Bookman Old Style" pitchFamily="18" charset="0"/>
              </a:rPr>
              <a:t>3 </a:t>
            </a:r>
            <a:r>
              <a:rPr lang="ru-RU" b="1" dirty="0">
                <a:solidFill>
                  <a:srgbClr val="C00000"/>
                </a:solidFill>
                <a:latin typeface="Bookman Old Style" pitchFamily="18" charset="0"/>
              </a:rPr>
              <a:t>квартал </a:t>
            </a:r>
            <a:r>
              <a:rPr lang="ru-RU" b="1" dirty="0" smtClean="0">
                <a:solidFill>
                  <a:srgbClr val="C00000"/>
                </a:solidFill>
                <a:latin typeface="Bookman Old Style" pitchFamily="18" charset="0"/>
              </a:rPr>
              <a:t>2021 </a:t>
            </a:r>
            <a:r>
              <a:rPr lang="ru-RU" b="1" dirty="0">
                <a:solidFill>
                  <a:srgbClr val="C00000"/>
                </a:solidFill>
                <a:latin typeface="Bookman Old Style" pitchFamily="18" charset="0"/>
              </a:rPr>
              <a:t>года</a:t>
            </a:r>
            <a:br>
              <a:rPr lang="ru-RU" b="1" dirty="0">
                <a:solidFill>
                  <a:srgbClr val="C00000"/>
                </a:solidFill>
                <a:latin typeface="Bookman Old Style" pitchFamily="18" charset="0"/>
              </a:rPr>
            </a:br>
            <a:endParaRPr lang="ru-RU" b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  <p:sp>
        <p:nvSpPr>
          <p:cNvPr id="3" name="Line 4"/>
          <p:cNvSpPr>
            <a:spLocks noChangeShapeType="1"/>
          </p:cNvSpPr>
          <p:nvPr/>
        </p:nvSpPr>
        <p:spPr bwMode="auto">
          <a:xfrm>
            <a:off x="285750" y="1143000"/>
            <a:ext cx="8496300" cy="0"/>
          </a:xfrm>
          <a:prstGeom prst="line">
            <a:avLst/>
          </a:prstGeom>
          <a:noFill/>
          <a:ln w="47625" cmpd="dbl">
            <a:solidFill>
              <a:schemeClr val="accent5">
                <a:lumMod val="25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245" name="Прямоугольник 3"/>
          <p:cNvSpPr>
            <a:spLocks noChangeArrowheads="1"/>
          </p:cNvSpPr>
          <p:nvPr/>
        </p:nvSpPr>
        <p:spPr bwMode="auto">
          <a:xfrm>
            <a:off x="2714625" y="1214438"/>
            <a:ext cx="6143625" cy="2092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  Структура муниципального долга представлена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бюджетными кредитами в размере 4 000,0 тыс. рублей, привлеченным в местный бюджет из краевого бюджета.</a:t>
            </a:r>
          </a:p>
          <a:p>
            <a:pPr>
              <a:buFontTx/>
              <a:buChar char="-"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25 декабря 2017 года </a:t>
            </a:r>
            <a:r>
              <a:rPr lang="ru-RU" sz="1300" dirty="0" err="1">
                <a:latin typeface="Times New Roman" pitchFamily="18" charset="0"/>
                <a:cs typeface="Times New Roman" pitchFamily="18" charset="0"/>
              </a:rPr>
              <a:t>Яковлевский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 муниципальный район заключил договор № 03/17 о предоставлении бюджетного кредита в сумме 5 000,0 тыс. рублей сроком на три 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года. 27.05.2020 заключено Соглашение о реструктуризации задолженности по бюджетному кредиту. В отчетном году осуществлен частичный возврат на сумму 1 000,0 рублей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Tx/>
              <a:buChar char="-"/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242" name="Диаграмма 4"/>
          <p:cNvGraphicFramePr>
            <a:graphicFrameLocks/>
          </p:cNvGraphicFramePr>
          <p:nvPr/>
        </p:nvGraphicFramePr>
        <p:xfrm>
          <a:off x="285750" y="3571875"/>
          <a:ext cx="3071803" cy="1928827"/>
        </p:xfrm>
        <a:graphic>
          <a:graphicData uri="http://schemas.openxmlformats.org/presentationml/2006/ole">
            <p:oleObj spid="_x0000_s10242" name="Worksheet" r:id="rId3" imgW="4257675" imgH="2666905" progId="Excel.Sheet.8">
              <p:embed/>
            </p:oleObj>
          </a:graphicData>
        </a:graphic>
      </p:graphicFrame>
      <p:sp>
        <p:nvSpPr>
          <p:cNvPr id="10246" name="Прямоугольник 5"/>
          <p:cNvSpPr>
            <a:spLocks noChangeArrowheads="1"/>
          </p:cNvSpPr>
          <p:nvPr/>
        </p:nvSpPr>
        <p:spPr bwMode="auto">
          <a:xfrm>
            <a:off x="3571875" y="3857625"/>
            <a:ext cx="5357813" cy="16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За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квартал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2021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года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на погашение процентов по муниципальному долгу было направлено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78,2 тыс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. рублей при плане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200,0 тыс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. рублей. Исполнение составило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39,1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%. 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     Проценты выплачиваются в рамках Муниципальной программы «Экономическое развитие и инновационная экономика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Яковлевского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муниципального района» на 2019-2025 годы, </a:t>
            </a:r>
          </a:p>
          <a:p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47" name="Прямоугольник 7"/>
          <p:cNvSpPr>
            <a:spLocks noChangeArrowheads="1"/>
          </p:cNvSpPr>
          <p:nvPr/>
        </p:nvSpPr>
        <p:spPr bwMode="auto">
          <a:xfrm>
            <a:off x="214313" y="5500688"/>
            <a:ext cx="600075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>
                <a:latin typeface="Times New Roman" pitchFamily="18" charset="0"/>
                <a:cs typeface="Times New Roman" pitchFamily="18" charset="0"/>
              </a:rPr>
              <a:t>подпрограмма «Повышение эффективности управления муниципальными финансами в Яковлевском муниципальном районе» на 2019-2025 годы.</a:t>
            </a:r>
          </a:p>
        </p:txBody>
      </p:sp>
      <p:pic>
        <p:nvPicPr>
          <p:cNvPr id="10248" name="Picture 12" descr="Картинки по запросу 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15063" y="5214938"/>
            <a:ext cx="2714625" cy="147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9" name="Picture 14" descr="Картинки по запросу 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7188" y="1357313"/>
            <a:ext cx="2300287" cy="164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50" name="Прямоугольник 10"/>
          <p:cNvSpPr>
            <a:spLocks noChangeArrowheads="1"/>
          </p:cNvSpPr>
          <p:nvPr/>
        </p:nvSpPr>
        <p:spPr bwMode="auto">
          <a:xfrm>
            <a:off x="3071813" y="2857500"/>
            <a:ext cx="5857875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- 28 мая 2018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года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Яковлевский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муниципальный район заключил договор № 01/18 о предоставлении бюджетного кредита в сумме 3 170,0 тыс. рублей  сроком на три года. В отчетном году осуществлен возврат денежных средств по данному заимствованию в бюджет ПК в полном объеме.</a:t>
            </a:r>
            <a:endParaRPr lang="ru-RU" sz="1400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434975" y="357188"/>
            <a:ext cx="870902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defTabSz="912813">
              <a:defRPr/>
            </a:pPr>
            <a:r>
              <a:rPr lang="ru-RU" sz="2200" b="1" dirty="0">
                <a:solidFill>
                  <a:srgbClr val="C00000"/>
                </a:solidFill>
                <a:latin typeface="Bookman Old Style" pitchFamily="18" charset="0"/>
                <a:ea typeface="+mj-ea"/>
                <a:cs typeface="+mj-cs"/>
              </a:rPr>
              <a:t>Расходы бюджета </a:t>
            </a:r>
            <a:r>
              <a:rPr lang="ru-RU" sz="2200" b="1" dirty="0" err="1">
                <a:solidFill>
                  <a:srgbClr val="C00000"/>
                </a:solidFill>
                <a:latin typeface="Bookman Old Style" pitchFamily="18" charset="0"/>
                <a:ea typeface="+mj-ea"/>
                <a:cs typeface="+mj-cs"/>
              </a:rPr>
              <a:t>Яковлевского</a:t>
            </a:r>
            <a:r>
              <a:rPr lang="ru-RU" sz="2200" b="1" dirty="0">
                <a:solidFill>
                  <a:srgbClr val="C00000"/>
                </a:solidFill>
                <a:latin typeface="Bookman Old Style" pitchFamily="18" charset="0"/>
                <a:ea typeface="+mj-ea"/>
                <a:cs typeface="+mj-cs"/>
              </a:rPr>
              <a:t> муниципального района за </a:t>
            </a:r>
            <a:r>
              <a:rPr lang="ru-RU" sz="2200" b="1" dirty="0" smtClean="0">
                <a:solidFill>
                  <a:srgbClr val="C00000"/>
                </a:solidFill>
                <a:latin typeface="Bookman Old Style" pitchFamily="18" charset="0"/>
                <a:ea typeface="+mj-ea"/>
                <a:cs typeface="+mj-cs"/>
              </a:rPr>
              <a:t>3 </a:t>
            </a:r>
            <a:r>
              <a:rPr lang="ru-RU" sz="2200" b="1" dirty="0">
                <a:solidFill>
                  <a:srgbClr val="C00000"/>
                </a:solidFill>
                <a:latin typeface="Bookman Old Style" pitchFamily="18" charset="0"/>
                <a:ea typeface="+mj-ea"/>
                <a:cs typeface="+mj-cs"/>
              </a:rPr>
              <a:t>квартал </a:t>
            </a:r>
            <a:r>
              <a:rPr lang="ru-RU" sz="2200" b="1" dirty="0" smtClean="0">
                <a:solidFill>
                  <a:srgbClr val="C00000"/>
                </a:solidFill>
                <a:latin typeface="Bookman Old Style" pitchFamily="18" charset="0"/>
                <a:ea typeface="+mj-ea"/>
                <a:cs typeface="+mj-cs"/>
              </a:rPr>
              <a:t>2021 </a:t>
            </a:r>
            <a:r>
              <a:rPr lang="ru-RU" sz="2200" b="1" dirty="0">
                <a:solidFill>
                  <a:srgbClr val="C00000"/>
                </a:solidFill>
                <a:latin typeface="Bookman Old Style" pitchFamily="18" charset="0"/>
                <a:ea typeface="+mj-ea"/>
                <a:cs typeface="+mj-cs"/>
              </a:rPr>
              <a:t>года </a:t>
            </a:r>
            <a:br>
              <a:rPr lang="ru-RU" sz="2200" b="1" dirty="0">
                <a:solidFill>
                  <a:srgbClr val="C00000"/>
                </a:solidFill>
                <a:latin typeface="Bookman Old Style" pitchFamily="18" charset="0"/>
                <a:ea typeface="+mj-ea"/>
                <a:cs typeface="+mj-cs"/>
              </a:rPr>
            </a:br>
            <a:r>
              <a:rPr lang="ru-RU" b="1" dirty="0">
                <a:solidFill>
                  <a:srgbClr val="C00000"/>
                </a:solidFill>
                <a:latin typeface="Bookman Old Style" pitchFamily="18" charset="0"/>
                <a:ea typeface="+mj-ea"/>
                <a:cs typeface="+mj-cs"/>
              </a:rPr>
              <a:t>на межбюджетные трансферты</a:t>
            </a:r>
          </a:p>
        </p:txBody>
      </p:sp>
      <p:sp>
        <p:nvSpPr>
          <p:cNvPr id="3" name="Line 4"/>
          <p:cNvSpPr>
            <a:spLocks noChangeShapeType="1"/>
          </p:cNvSpPr>
          <p:nvPr/>
        </p:nvSpPr>
        <p:spPr bwMode="auto">
          <a:xfrm>
            <a:off x="214313" y="1143000"/>
            <a:ext cx="8496300" cy="0"/>
          </a:xfrm>
          <a:prstGeom prst="line">
            <a:avLst/>
          </a:prstGeom>
          <a:noFill/>
          <a:ln w="47625" cmpd="dbl">
            <a:solidFill>
              <a:schemeClr val="accent5">
                <a:lumMod val="25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42875" y="1357313"/>
            <a:ext cx="8709025" cy="207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defTabSz="912813">
              <a:defRPr/>
            </a:pPr>
            <a:r>
              <a:rPr lang="ru-RU" sz="1700" b="1" dirty="0">
                <a:latin typeface="Bookman Old Style" pitchFamily="18" charset="0"/>
                <a:ea typeface="+mj-ea"/>
                <a:cs typeface="+mj-cs"/>
              </a:rPr>
              <a:t>Выравнивание бюджетной обеспеченности сельских поселений, входящих в состав </a:t>
            </a:r>
            <a:r>
              <a:rPr lang="ru-RU" sz="1700" b="1" dirty="0" err="1">
                <a:latin typeface="Bookman Old Style" pitchFamily="18" charset="0"/>
                <a:ea typeface="+mj-ea"/>
                <a:cs typeface="+mj-cs"/>
              </a:rPr>
              <a:t>Яковлевского</a:t>
            </a:r>
            <a:r>
              <a:rPr lang="ru-RU" sz="1700" b="1" dirty="0">
                <a:latin typeface="Bookman Old Style" pitchFamily="18" charset="0"/>
                <a:ea typeface="+mj-ea"/>
                <a:cs typeface="+mj-cs"/>
              </a:rPr>
              <a:t> муниципального района производилось в отчетном периоде по муниципальной программе «Экономическое развитие и инновационная экономика </a:t>
            </a:r>
            <a:r>
              <a:rPr lang="ru-RU" sz="1700" b="1" dirty="0" err="1">
                <a:latin typeface="Bookman Old Style" pitchFamily="18" charset="0"/>
                <a:ea typeface="+mj-ea"/>
                <a:cs typeface="+mj-cs"/>
              </a:rPr>
              <a:t>Яковлевского</a:t>
            </a:r>
            <a:r>
              <a:rPr lang="ru-RU" sz="1700" b="1" dirty="0">
                <a:latin typeface="Bookman Old Style" pitchFamily="18" charset="0"/>
                <a:ea typeface="+mj-ea"/>
                <a:cs typeface="+mj-cs"/>
              </a:rPr>
              <a:t> района на 2019-2025 годы», подпрограмме «Повышение эффективности управления муниципальными финансами в </a:t>
            </a:r>
            <a:r>
              <a:rPr lang="ru-RU" sz="1700" b="1" dirty="0" err="1">
                <a:latin typeface="Bookman Old Style" pitchFamily="18" charset="0"/>
                <a:ea typeface="+mj-ea"/>
                <a:cs typeface="+mj-cs"/>
              </a:rPr>
              <a:t>Яковлевском</a:t>
            </a:r>
            <a:r>
              <a:rPr lang="ru-RU" sz="1700" b="1" dirty="0">
                <a:latin typeface="Bookman Old Style" pitchFamily="18" charset="0"/>
                <a:ea typeface="+mj-ea"/>
                <a:cs typeface="+mj-cs"/>
              </a:rPr>
              <a:t> районе» на 2019-2025 годы за счет средств районного фонда финансовой поддержки, образованного за счет средств краевого бюджета и средств районного бюджета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58204" y="3500438"/>
            <a:ext cx="2670722" cy="2811350"/>
          </a:xfrm>
          <a:prstGeom prst="rect">
            <a:avLst/>
          </a:prstGeom>
          <a:blipFill>
            <a:blip r:embed="rId2" cstate="print">
              <a:extLst/>
            </a:blip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600" dirty="0">
              <a:solidFill>
                <a:prstClr val="black"/>
              </a:solidFill>
            </a:endParaRPr>
          </a:p>
        </p:txBody>
      </p:sp>
      <p:pic>
        <p:nvPicPr>
          <p:cNvPr id="33800" name="Picture 7" descr="«Ничего лучше наших русских рублей нет!» Доверие к национальной валюте растет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57422" y="5214938"/>
            <a:ext cx="2890837" cy="164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hape 6"/>
          <p:cNvSpPr/>
          <p:nvPr/>
        </p:nvSpPr>
        <p:spPr>
          <a:xfrm rot="1942749">
            <a:off x="3024983" y="3332429"/>
            <a:ext cx="2165340" cy="2054599"/>
          </a:xfrm>
          <a:prstGeom prst="swooshArrow">
            <a:avLst>
              <a:gd name="adj1" fmla="val 25000"/>
              <a:gd name="adj2" fmla="val 25000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1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</p:sp>
      <p:sp>
        <p:nvSpPr>
          <p:cNvPr id="33804" name="WordArt 5"/>
          <p:cNvSpPr>
            <a:spLocks noChangeArrowheads="1" noChangeShapeType="1" noTextEdit="1"/>
          </p:cNvSpPr>
          <p:nvPr/>
        </p:nvSpPr>
        <p:spPr bwMode="auto">
          <a:xfrm>
            <a:off x="714375" y="4572000"/>
            <a:ext cx="1450975" cy="639763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8750"/>
              </a:avLst>
            </a:prstTxWarp>
          </a:bodyPr>
          <a:lstStyle/>
          <a:p>
            <a:pPr algn="ctr"/>
            <a:r>
              <a:rPr lang="ru-RU" sz="3600" b="1" kern="10">
                <a:ln w="6600">
                  <a:solidFill>
                    <a:srgbClr val="17375E"/>
                  </a:solidFill>
                  <a:round/>
                  <a:headEnd/>
                  <a:tailEnd/>
                </a:ln>
                <a:solidFill>
                  <a:srgbClr val="6699FF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latin typeface="Times New Roman"/>
                <a:cs typeface="Times New Roman"/>
              </a:rPr>
              <a:t>Бюджет</a:t>
            </a:r>
          </a:p>
        </p:txBody>
      </p:sp>
      <p:sp>
        <p:nvSpPr>
          <p:cNvPr id="9" name="Прямоугольник 8"/>
          <p:cNvSpPr/>
          <p:nvPr/>
        </p:nvSpPr>
        <p:spPr>
          <a:xfrm rot="21416434">
            <a:off x="2796702" y="3854866"/>
            <a:ext cx="2586006" cy="468193"/>
          </a:xfrm>
          <a:prstGeom prst="rect">
            <a:avLst/>
          </a:prstGeom>
        </p:spPr>
        <p:txBody>
          <a:bodyPr spcFirstLastPara="1" wrap="none">
            <a:prstTxWarp prst="textArchUp">
              <a:avLst/>
            </a:prstTxWarp>
            <a:spAutoFit/>
          </a:bodyPr>
          <a:lstStyle/>
          <a:p>
            <a:pPr>
              <a:defRPr/>
            </a:pPr>
            <a:r>
              <a:rPr lang="ru-RU" sz="1600" dirty="0"/>
              <a:t>Межбюджетные трансферты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 cstate="print"/>
          <a:srcRect l="38300" t="55600" r="41503" b="499"/>
          <a:stretch/>
        </p:blipFill>
        <p:spPr>
          <a:xfrm>
            <a:off x="5500694" y="3714752"/>
            <a:ext cx="3429024" cy="2949336"/>
          </a:xfrm>
          <a:prstGeom prst="rect">
            <a:avLst/>
          </a:prstGeom>
          <a:effectLst>
            <a:reflection blurRad="6350" stA="50000" endA="300" endPos="90000" dir="5400000" sy="-100000" algn="bl" rotWithShape="0"/>
          </a:effectLst>
        </p:spPr>
      </p:pic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5572125" y="3500438"/>
          <a:ext cx="3429024" cy="309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14512"/>
                <a:gridCol w="928694"/>
                <a:gridCol w="785818"/>
              </a:tblGrid>
              <a:tr h="370840">
                <a:tc>
                  <a:txBody>
                    <a:bodyPr/>
                    <a:lstStyle/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Средства краевого бюджета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Средства местного бюджета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1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Яковлевское</a:t>
                      </a:r>
                      <a:r>
                        <a:rPr lang="ru-RU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сельское поселение</a:t>
                      </a:r>
                      <a:endParaRPr lang="ru-RU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ru-RU" sz="11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541,1</a:t>
                      </a:r>
                      <a:endParaRPr lang="ru-RU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340,5</a:t>
                      </a:r>
                      <a:endParaRPr lang="ru-RU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1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Новосысоевское</a:t>
                      </a:r>
                      <a:r>
                        <a:rPr lang="ru-RU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сельское поселение</a:t>
                      </a:r>
                      <a:endParaRPr lang="ru-RU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lang="ru-RU" sz="11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420,2</a:t>
                      </a:r>
                      <a:endParaRPr lang="ru-RU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ru-RU" sz="11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313,6</a:t>
                      </a:r>
                      <a:endParaRPr lang="ru-RU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1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Варфоломеевское</a:t>
                      </a:r>
                      <a:r>
                        <a:rPr lang="ru-RU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сельское поселение</a:t>
                      </a:r>
                      <a:endParaRPr lang="ru-RU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ru-RU" sz="11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656,9</a:t>
                      </a:r>
                      <a:endParaRPr lang="ru-RU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873,1</a:t>
                      </a:r>
                      <a:endParaRPr lang="ru-RU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1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Яблоновское</a:t>
                      </a:r>
                      <a:r>
                        <a:rPr lang="ru-RU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сельское поселение</a:t>
                      </a:r>
                      <a:endParaRPr lang="ru-RU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634,9</a:t>
                      </a:r>
                      <a:endParaRPr lang="ru-RU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990,3</a:t>
                      </a:r>
                      <a:endParaRPr lang="ru-RU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Покровское</a:t>
                      </a:r>
                      <a:r>
                        <a:rPr lang="ru-RU" sz="11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сельское поселение</a:t>
                      </a:r>
                      <a:endParaRPr lang="ru-RU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450,1</a:t>
                      </a:r>
                      <a:endParaRPr lang="ru-RU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577,4</a:t>
                      </a:r>
                      <a:endParaRPr lang="ru-RU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ИТОГО: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r>
                        <a:rPr lang="ru-RU" sz="12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703,2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r>
                        <a:rPr lang="ru-RU" sz="12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094,9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00034" y="571480"/>
            <a:ext cx="8215370" cy="2154436"/>
          </a:xfrm>
          <a:prstGeom prst="rect">
            <a:avLst/>
          </a:prstGeom>
          <a:ln>
            <a:noFill/>
          </a:ln>
          <a:scene3d>
            <a:camera prst="orthographicFront">
              <a:rot lat="0" lon="0" rev="0"/>
            </a:camera>
            <a:lightRig rig="threePt" dir="t"/>
          </a:scene3d>
          <a:sp3d/>
        </p:spPr>
        <p:txBody>
          <a:bodyPr>
            <a:spAutoFit/>
            <a:flatTx/>
          </a:bodyPr>
          <a:lstStyle/>
          <a:p>
            <a:pPr algn="ctr">
              <a:defRPr/>
            </a:pPr>
            <a:endParaRPr lang="ru-RU" sz="44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7030A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44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СПАСИБО  ЗА  ВНИМАНИЕ!</a:t>
            </a:r>
            <a:r>
              <a:rPr lang="ru-RU" sz="46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/>
            </a:r>
            <a:br>
              <a:rPr lang="ru-RU" sz="46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</a:br>
            <a:endParaRPr lang="ru-RU" sz="46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7030A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42910" y="2071678"/>
            <a:ext cx="7715304" cy="4524315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endParaRPr lang="ru-RU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  <a:p>
            <a:pPr algn="ctr">
              <a:defRPr/>
            </a:pPr>
            <a:r>
              <a:rPr lang="ru-RU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Финансовое управление администрации </a:t>
            </a:r>
            <a:r>
              <a:rPr lang="ru-RU" sz="3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Яковлевского</a:t>
            </a:r>
            <a:r>
              <a:rPr lang="ru-RU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муниципального района</a:t>
            </a:r>
          </a:p>
          <a:p>
            <a:pPr algn="ctr">
              <a:defRPr/>
            </a:pPr>
            <a:endParaRPr lang="ru-RU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  <a:p>
            <a:pPr algn="ctr">
              <a:defRPr/>
            </a:pPr>
            <a:r>
              <a:rPr lang="ru-RU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с. Яковлевка, пер. Почтовый, д.7</a:t>
            </a:r>
          </a:p>
          <a:p>
            <a:pPr algn="ctr">
              <a:defRPr/>
            </a:pP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>
              <a:defRPr/>
            </a:pP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30" descr="http://us.123rf.com/450wm/igorms77/igorms771302/igorms77130200032/17925953-%D0%A1%D1%82%D0%B5%D0%BA%D0%B8-%D0%BC%D0%BE%D0%BD%D0%B5%D1%82-%D0%BD%D0%B0-%D1%84%D0%BE%D0%BD%D0%B5-%D0%B1%D0%B0%D0%BD%D0%BA%D0%BD%D0%BE%D1%8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5" y="1071563"/>
            <a:ext cx="8777288" cy="535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>
          <a:xfrm>
            <a:off x="642938" y="357188"/>
            <a:ext cx="8229600" cy="471487"/>
          </a:xfrm>
        </p:spPr>
        <p:txBody>
          <a:bodyPr/>
          <a:lstStyle/>
          <a:p>
            <a:pPr eaLnBrk="1" hangingPunct="1"/>
            <a:r>
              <a:rPr lang="ru-RU" sz="2300" b="1" dirty="0" smtClean="0">
                <a:solidFill>
                  <a:srgbClr val="C00000"/>
                </a:solidFill>
                <a:latin typeface="Bookman Old Style" pitchFamily="18" charset="0"/>
              </a:rPr>
              <a:t>Исполнение доходной части бюджета </a:t>
            </a:r>
            <a:r>
              <a:rPr lang="ru-RU" sz="2000" b="1" dirty="0" err="1" smtClean="0">
                <a:solidFill>
                  <a:srgbClr val="C00000"/>
                </a:solidFill>
                <a:latin typeface="Bookman Old Style" pitchFamily="18" charset="0"/>
              </a:rPr>
              <a:t>Яковлевского</a:t>
            </a:r>
            <a:r>
              <a:rPr lang="ru-RU" sz="2000" b="1" dirty="0" smtClean="0">
                <a:solidFill>
                  <a:srgbClr val="C00000"/>
                </a:solidFill>
                <a:latin typeface="Bookman Old Style" pitchFamily="18" charset="0"/>
              </a:rPr>
              <a:t> муниципального района</a:t>
            </a:r>
            <a:br>
              <a:rPr lang="ru-RU" sz="2000" b="1" dirty="0" smtClean="0">
                <a:solidFill>
                  <a:srgbClr val="C00000"/>
                </a:solidFill>
                <a:latin typeface="Bookman Old Style" pitchFamily="18" charset="0"/>
              </a:rPr>
            </a:br>
            <a:r>
              <a:rPr lang="ru-RU" sz="2000" b="1" dirty="0" smtClean="0">
                <a:solidFill>
                  <a:srgbClr val="C00000"/>
                </a:solidFill>
                <a:latin typeface="Bookman Old Style" pitchFamily="18" charset="0"/>
              </a:rPr>
              <a:t> за 3 квартал 2021 года</a:t>
            </a:r>
          </a:p>
        </p:txBody>
      </p:sp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1357313" y="1214438"/>
            <a:ext cx="6048375" cy="392112"/>
          </a:xfrm>
          <a:prstGeom prst="rect">
            <a:avLst/>
          </a:prstGeom>
          <a:gradFill rotWithShape="0">
            <a:gsLst>
              <a:gs pos="0">
                <a:srgbClr val="008080"/>
              </a:gs>
              <a:gs pos="50000">
                <a:srgbClr val="A8DAA8"/>
              </a:gs>
              <a:gs pos="100000">
                <a:srgbClr val="C8FFC8"/>
              </a:gs>
            </a:gsLst>
            <a:lin ang="0"/>
          </a:gradFill>
          <a:ln w="9525">
            <a:solidFill>
              <a:srgbClr val="00808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defTabSz="912813"/>
            <a:r>
              <a:rPr lang="ru-RU" altLang="ru-RU" b="1" dirty="0">
                <a:solidFill>
                  <a:srgbClr val="004442"/>
                </a:solidFill>
              </a:rPr>
              <a:t>Общий объем – </a:t>
            </a:r>
            <a:r>
              <a:rPr lang="ru-RU" altLang="ru-RU" b="1" dirty="0" smtClean="0">
                <a:solidFill>
                  <a:srgbClr val="004442"/>
                </a:solidFill>
              </a:rPr>
              <a:t>421 395,9 тыс.руб</a:t>
            </a:r>
            <a:r>
              <a:rPr lang="ru-RU" altLang="ru-RU" b="1" dirty="0">
                <a:solidFill>
                  <a:srgbClr val="004442"/>
                </a:solidFill>
              </a:rPr>
              <a:t>.</a:t>
            </a:r>
          </a:p>
        </p:txBody>
      </p:sp>
      <p:sp>
        <p:nvSpPr>
          <p:cNvPr id="20485" name="Rectangle 5"/>
          <p:cNvSpPr>
            <a:spLocks noChangeArrowheads="1"/>
          </p:cNvSpPr>
          <p:nvPr/>
        </p:nvSpPr>
        <p:spPr bwMode="auto">
          <a:xfrm>
            <a:off x="214313" y="1857375"/>
            <a:ext cx="2736850" cy="56038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rgbClr val="008080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1400" b="1" dirty="0">
                <a:solidFill>
                  <a:srgbClr val="004442"/>
                </a:solidFill>
              </a:rPr>
              <a:t>Налоговые доходы</a:t>
            </a:r>
          </a:p>
          <a:p>
            <a:pPr algn="ctr">
              <a:defRPr/>
            </a:pPr>
            <a:r>
              <a:rPr lang="ru-RU" sz="1400" b="1" dirty="0" smtClean="0">
                <a:solidFill>
                  <a:srgbClr val="004442"/>
                </a:solidFill>
              </a:rPr>
              <a:t>136 448,6 </a:t>
            </a:r>
            <a:r>
              <a:rPr lang="ru-RU" sz="1400" b="1" dirty="0">
                <a:solidFill>
                  <a:srgbClr val="004442"/>
                </a:solidFill>
              </a:rPr>
              <a:t>тыс.руб.</a:t>
            </a:r>
          </a:p>
        </p:txBody>
      </p:sp>
      <p:sp>
        <p:nvSpPr>
          <p:cNvPr id="20499" name="Rectangle 19"/>
          <p:cNvSpPr>
            <a:spLocks noChangeArrowheads="1"/>
          </p:cNvSpPr>
          <p:nvPr/>
        </p:nvSpPr>
        <p:spPr bwMode="auto">
          <a:xfrm>
            <a:off x="3143250" y="1857375"/>
            <a:ext cx="2738438" cy="54292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rgbClr val="008080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ru-RU" sz="1400" b="1" dirty="0">
                <a:solidFill>
                  <a:srgbClr val="004442"/>
                </a:solidFill>
              </a:rPr>
              <a:t>Неналоговые доходы</a:t>
            </a:r>
          </a:p>
          <a:p>
            <a:pPr algn="ctr">
              <a:defRPr/>
            </a:pPr>
            <a:r>
              <a:rPr lang="ru-RU" sz="1400" b="1" dirty="0" smtClean="0">
                <a:solidFill>
                  <a:srgbClr val="004442"/>
                </a:solidFill>
              </a:rPr>
              <a:t>6 161,5 тыс.руб</a:t>
            </a:r>
            <a:r>
              <a:rPr lang="ru-RU" sz="1400" b="1" dirty="0">
                <a:solidFill>
                  <a:srgbClr val="004442"/>
                </a:solidFill>
              </a:rPr>
              <a:t>.</a:t>
            </a:r>
            <a:endParaRPr lang="ru-RU" sz="1400" dirty="0">
              <a:solidFill>
                <a:srgbClr val="004442"/>
              </a:solidFill>
            </a:endParaRPr>
          </a:p>
        </p:txBody>
      </p:sp>
      <p:sp>
        <p:nvSpPr>
          <p:cNvPr id="20500" name="Rectangle 20"/>
          <p:cNvSpPr>
            <a:spLocks noChangeArrowheads="1"/>
          </p:cNvSpPr>
          <p:nvPr/>
        </p:nvSpPr>
        <p:spPr bwMode="auto">
          <a:xfrm>
            <a:off x="6143625" y="1857375"/>
            <a:ext cx="2736850" cy="56038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rgbClr val="008080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1300" b="1" dirty="0">
                <a:solidFill>
                  <a:srgbClr val="004442"/>
                </a:solidFill>
              </a:rPr>
              <a:t>Безвозмездные перечисления</a:t>
            </a:r>
          </a:p>
          <a:p>
            <a:pPr algn="ctr">
              <a:defRPr/>
            </a:pPr>
            <a:r>
              <a:rPr lang="ru-RU" sz="1300" b="1" dirty="0" smtClean="0">
                <a:solidFill>
                  <a:srgbClr val="004442"/>
                </a:solidFill>
              </a:rPr>
              <a:t>278 785,8 </a:t>
            </a:r>
            <a:r>
              <a:rPr lang="ru-RU" sz="1300" b="1" dirty="0">
                <a:solidFill>
                  <a:srgbClr val="004442"/>
                </a:solidFill>
              </a:rPr>
              <a:t>тыс.руб.</a:t>
            </a:r>
          </a:p>
        </p:txBody>
      </p:sp>
      <p:sp>
        <p:nvSpPr>
          <p:cNvPr id="15368" name="Rectangle 21"/>
          <p:cNvSpPr>
            <a:spLocks noChangeArrowheads="1"/>
          </p:cNvSpPr>
          <p:nvPr/>
        </p:nvSpPr>
        <p:spPr bwMode="auto">
          <a:xfrm>
            <a:off x="214313" y="2643188"/>
            <a:ext cx="2736850" cy="571500"/>
          </a:xfrm>
          <a:prstGeom prst="rect">
            <a:avLst/>
          </a:prstGeom>
          <a:solidFill>
            <a:srgbClr val="CCFFCC"/>
          </a:solidFill>
          <a:ln w="9525">
            <a:solidFill>
              <a:srgbClr val="008080"/>
            </a:solidFill>
            <a:miter lim="800000"/>
            <a:headEnd/>
            <a:tailEnd/>
          </a:ln>
        </p:spPr>
        <p:txBody>
          <a:bodyPr anchor="ctr"/>
          <a:lstStyle/>
          <a:p>
            <a:pPr algn="ctr" defTabSz="912813"/>
            <a:r>
              <a:rPr lang="ru-RU" altLang="ru-RU" sz="1100" b="1" dirty="0">
                <a:solidFill>
                  <a:srgbClr val="003B3A"/>
                </a:solidFill>
              </a:rPr>
              <a:t>Налог на доходы физических лиц –  </a:t>
            </a:r>
          </a:p>
          <a:p>
            <a:pPr algn="ctr" defTabSz="912813"/>
            <a:r>
              <a:rPr lang="ru-RU" altLang="ru-RU" sz="1100" b="1" dirty="0" smtClean="0">
                <a:solidFill>
                  <a:srgbClr val="003B3A"/>
                </a:solidFill>
              </a:rPr>
              <a:t>124 338,3 тыс</a:t>
            </a:r>
            <a:r>
              <a:rPr lang="ru-RU" altLang="ru-RU" sz="1100" b="1" dirty="0">
                <a:solidFill>
                  <a:srgbClr val="003B3A"/>
                </a:solidFill>
              </a:rPr>
              <a:t>. руб</a:t>
            </a:r>
            <a:r>
              <a:rPr lang="ru-RU" altLang="ru-RU" sz="1200" b="1" dirty="0">
                <a:solidFill>
                  <a:srgbClr val="003B3A"/>
                </a:solidFill>
              </a:rPr>
              <a:t>.</a:t>
            </a:r>
          </a:p>
        </p:txBody>
      </p:sp>
      <p:sp>
        <p:nvSpPr>
          <p:cNvPr id="15369" name="Rectangle 22"/>
          <p:cNvSpPr>
            <a:spLocks noChangeArrowheads="1"/>
          </p:cNvSpPr>
          <p:nvPr/>
        </p:nvSpPr>
        <p:spPr bwMode="auto">
          <a:xfrm>
            <a:off x="214313" y="4214813"/>
            <a:ext cx="2736850" cy="427037"/>
          </a:xfrm>
          <a:prstGeom prst="rect">
            <a:avLst/>
          </a:prstGeom>
          <a:solidFill>
            <a:srgbClr val="CCFFCC"/>
          </a:solidFill>
          <a:ln w="9525">
            <a:solidFill>
              <a:srgbClr val="008080"/>
            </a:solidFill>
            <a:miter lim="800000"/>
            <a:headEnd/>
            <a:tailEnd/>
          </a:ln>
        </p:spPr>
        <p:txBody>
          <a:bodyPr anchor="ctr"/>
          <a:lstStyle/>
          <a:p>
            <a:pPr algn="ctr" defTabSz="912813"/>
            <a:r>
              <a:rPr lang="ru-RU" altLang="ru-RU" sz="1100" b="1" dirty="0">
                <a:solidFill>
                  <a:srgbClr val="003B3A"/>
                </a:solidFill>
              </a:rPr>
              <a:t>Налоги на совокупный доход –        </a:t>
            </a:r>
            <a:r>
              <a:rPr lang="ru-RU" altLang="ru-RU" sz="1100" b="1" dirty="0" smtClean="0">
                <a:solidFill>
                  <a:srgbClr val="003B3A"/>
                </a:solidFill>
              </a:rPr>
              <a:t>2 287,5 </a:t>
            </a:r>
            <a:r>
              <a:rPr lang="ru-RU" altLang="ru-RU" sz="1100" b="1" dirty="0">
                <a:solidFill>
                  <a:srgbClr val="003B3A"/>
                </a:solidFill>
              </a:rPr>
              <a:t>тыс. руб.</a:t>
            </a:r>
          </a:p>
        </p:txBody>
      </p:sp>
      <p:sp>
        <p:nvSpPr>
          <p:cNvPr id="15370" name="Rectangle 23"/>
          <p:cNvSpPr>
            <a:spLocks noChangeArrowheads="1"/>
          </p:cNvSpPr>
          <p:nvPr/>
        </p:nvSpPr>
        <p:spPr bwMode="auto">
          <a:xfrm>
            <a:off x="214313" y="4786313"/>
            <a:ext cx="2736850" cy="571500"/>
          </a:xfrm>
          <a:prstGeom prst="rect">
            <a:avLst/>
          </a:prstGeom>
          <a:solidFill>
            <a:srgbClr val="CCFFCC"/>
          </a:solidFill>
          <a:ln w="9525">
            <a:solidFill>
              <a:srgbClr val="008080"/>
            </a:solidFill>
            <a:miter lim="800000"/>
            <a:headEnd/>
            <a:tailEnd/>
          </a:ln>
        </p:spPr>
        <p:txBody>
          <a:bodyPr anchor="ctr"/>
          <a:lstStyle/>
          <a:p>
            <a:pPr algn="ctr" defTabSz="912813"/>
            <a:r>
              <a:rPr lang="ru-RU" altLang="ru-RU" sz="1100" b="1" dirty="0">
                <a:solidFill>
                  <a:srgbClr val="003B3A"/>
                </a:solidFill>
              </a:rPr>
              <a:t>Государственная пошлина – </a:t>
            </a:r>
            <a:r>
              <a:rPr lang="ru-RU" altLang="ru-RU" sz="1100" b="1" dirty="0" smtClean="0">
                <a:solidFill>
                  <a:srgbClr val="003B3A"/>
                </a:solidFill>
              </a:rPr>
              <a:t>1 048,4 </a:t>
            </a:r>
            <a:r>
              <a:rPr lang="ru-RU" altLang="ru-RU" sz="1100" b="1" dirty="0">
                <a:solidFill>
                  <a:srgbClr val="003B3A"/>
                </a:solidFill>
              </a:rPr>
              <a:t>тыс. руб.</a:t>
            </a:r>
          </a:p>
        </p:txBody>
      </p:sp>
      <p:sp>
        <p:nvSpPr>
          <p:cNvPr id="15371" name="Rectangle 24"/>
          <p:cNvSpPr>
            <a:spLocks noChangeArrowheads="1"/>
          </p:cNvSpPr>
          <p:nvPr/>
        </p:nvSpPr>
        <p:spPr bwMode="auto">
          <a:xfrm>
            <a:off x="3214688" y="4214813"/>
            <a:ext cx="2736850" cy="595312"/>
          </a:xfrm>
          <a:prstGeom prst="rect">
            <a:avLst/>
          </a:prstGeom>
          <a:solidFill>
            <a:srgbClr val="99CCFF"/>
          </a:solidFill>
          <a:ln w="9525">
            <a:solidFill>
              <a:srgbClr val="008080"/>
            </a:solidFill>
            <a:miter lim="800000"/>
            <a:headEnd/>
            <a:tailEnd/>
          </a:ln>
        </p:spPr>
        <p:txBody>
          <a:bodyPr anchor="ctr"/>
          <a:lstStyle/>
          <a:p>
            <a:pPr algn="ctr" defTabSz="912813"/>
            <a:r>
              <a:rPr lang="ru-RU" altLang="ru-RU" sz="1100" b="1" dirty="0">
                <a:solidFill>
                  <a:srgbClr val="004442"/>
                </a:solidFill>
              </a:rPr>
              <a:t>Доходы от оказания платных услуг (работ) и компенсации затрат государства </a:t>
            </a:r>
            <a:r>
              <a:rPr lang="ru-RU" altLang="ru-RU" sz="1100" b="1" dirty="0" smtClean="0">
                <a:solidFill>
                  <a:srgbClr val="004442"/>
                </a:solidFill>
              </a:rPr>
              <a:t>– 11.3 тыс</a:t>
            </a:r>
            <a:r>
              <a:rPr lang="ru-RU" altLang="ru-RU" sz="1100" b="1" dirty="0">
                <a:solidFill>
                  <a:srgbClr val="004442"/>
                </a:solidFill>
              </a:rPr>
              <a:t>. руб.</a:t>
            </a:r>
          </a:p>
        </p:txBody>
      </p:sp>
      <p:sp>
        <p:nvSpPr>
          <p:cNvPr id="15372" name="Rectangle 25"/>
          <p:cNvSpPr>
            <a:spLocks noChangeArrowheads="1"/>
          </p:cNvSpPr>
          <p:nvPr/>
        </p:nvSpPr>
        <p:spPr bwMode="auto">
          <a:xfrm>
            <a:off x="3214688" y="3571875"/>
            <a:ext cx="2736850" cy="571500"/>
          </a:xfrm>
          <a:prstGeom prst="rect">
            <a:avLst/>
          </a:prstGeom>
          <a:solidFill>
            <a:srgbClr val="99CCFF"/>
          </a:solidFill>
          <a:ln w="9525">
            <a:solidFill>
              <a:srgbClr val="008080"/>
            </a:solidFill>
            <a:miter lim="800000"/>
            <a:headEnd/>
            <a:tailEnd/>
          </a:ln>
        </p:spPr>
        <p:txBody>
          <a:bodyPr anchor="ctr"/>
          <a:lstStyle/>
          <a:p>
            <a:pPr algn="ctr" defTabSz="912813"/>
            <a:r>
              <a:rPr lang="ru-RU" altLang="ru-RU" sz="1100" b="1" dirty="0">
                <a:solidFill>
                  <a:srgbClr val="004442"/>
                </a:solidFill>
              </a:rPr>
              <a:t>Платежи при пользовании природными ресурсами – </a:t>
            </a:r>
            <a:r>
              <a:rPr lang="ru-RU" altLang="ru-RU" sz="1100" b="1" dirty="0" smtClean="0">
                <a:solidFill>
                  <a:srgbClr val="004442"/>
                </a:solidFill>
              </a:rPr>
              <a:t>1 438,5 </a:t>
            </a:r>
            <a:r>
              <a:rPr lang="ru-RU" altLang="ru-RU" sz="1100" b="1" dirty="0">
                <a:solidFill>
                  <a:srgbClr val="004442"/>
                </a:solidFill>
              </a:rPr>
              <a:t>тыс. руб.</a:t>
            </a:r>
          </a:p>
        </p:txBody>
      </p:sp>
      <p:sp>
        <p:nvSpPr>
          <p:cNvPr id="15373" name="Rectangle 27"/>
          <p:cNvSpPr>
            <a:spLocks noChangeArrowheads="1"/>
          </p:cNvSpPr>
          <p:nvPr/>
        </p:nvSpPr>
        <p:spPr bwMode="auto">
          <a:xfrm>
            <a:off x="3214688" y="4929188"/>
            <a:ext cx="2736850" cy="515937"/>
          </a:xfrm>
          <a:prstGeom prst="rect">
            <a:avLst/>
          </a:prstGeom>
          <a:solidFill>
            <a:srgbClr val="99CCFF"/>
          </a:solidFill>
          <a:ln w="9525">
            <a:solidFill>
              <a:srgbClr val="008080"/>
            </a:solidFill>
            <a:miter lim="800000"/>
            <a:headEnd/>
            <a:tailEnd/>
          </a:ln>
        </p:spPr>
        <p:txBody>
          <a:bodyPr anchor="ctr"/>
          <a:lstStyle/>
          <a:p>
            <a:pPr algn="ctr" defTabSz="912813"/>
            <a:r>
              <a:rPr lang="ru-RU" altLang="ru-RU" sz="1100" b="1" dirty="0">
                <a:solidFill>
                  <a:srgbClr val="004442"/>
                </a:solidFill>
              </a:rPr>
              <a:t>Доходы от продажи материальных и нематериальных активов – </a:t>
            </a:r>
          </a:p>
          <a:p>
            <a:pPr algn="ctr" defTabSz="912813"/>
            <a:r>
              <a:rPr lang="ru-RU" altLang="ru-RU" sz="1100" b="1" dirty="0" smtClean="0">
                <a:solidFill>
                  <a:srgbClr val="004442"/>
                </a:solidFill>
              </a:rPr>
              <a:t>222,3 </a:t>
            </a:r>
            <a:r>
              <a:rPr lang="ru-RU" altLang="ru-RU" sz="1100" b="1" dirty="0">
                <a:solidFill>
                  <a:srgbClr val="004442"/>
                </a:solidFill>
              </a:rPr>
              <a:t>тыс. руб.</a:t>
            </a:r>
          </a:p>
        </p:txBody>
      </p:sp>
      <p:sp>
        <p:nvSpPr>
          <p:cNvPr id="15374" name="Rectangle 30"/>
          <p:cNvSpPr>
            <a:spLocks noChangeArrowheads="1"/>
          </p:cNvSpPr>
          <p:nvPr/>
        </p:nvSpPr>
        <p:spPr bwMode="auto">
          <a:xfrm>
            <a:off x="6215063" y="3714750"/>
            <a:ext cx="2738437" cy="642938"/>
          </a:xfrm>
          <a:prstGeom prst="rect">
            <a:avLst/>
          </a:prstGeom>
          <a:solidFill>
            <a:srgbClr val="9999FF"/>
          </a:solidFill>
          <a:ln w="9525">
            <a:solidFill>
              <a:srgbClr val="008080"/>
            </a:solidFill>
            <a:miter lim="800000"/>
            <a:headEnd/>
            <a:tailEnd/>
          </a:ln>
        </p:spPr>
        <p:txBody>
          <a:bodyPr anchor="ctr"/>
          <a:lstStyle/>
          <a:p>
            <a:pPr algn="ctr" defTabSz="912813"/>
            <a:r>
              <a:rPr lang="ru-RU" altLang="ru-RU" sz="1400" b="1" dirty="0">
                <a:solidFill>
                  <a:srgbClr val="004442"/>
                </a:solidFill>
              </a:rPr>
              <a:t>Субвенции –  </a:t>
            </a:r>
            <a:r>
              <a:rPr lang="ru-RU" altLang="ru-RU" sz="1400" b="1" dirty="0" smtClean="0">
                <a:solidFill>
                  <a:srgbClr val="004442"/>
                </a:solidFill>
              </a:rPr>
              <a:t>193 082,9 </a:t>
            </a:r>
            <a:r>
              <a:rPr lang="ru-RU" altLang="ru-RU" sz="1400" b="1" dirty="0">
                <a:solidFill>
                  <a:srgbClr val="004442"/>
                </a:solidFill>
              </a:rPr>
              <a:t>тыс. руб.</a:t>
            </a:r>
          </a:p>
        </p:txBody>
      </p:sp>
      <p:sp>
        <p:nvSpPr>
          <p:cNvPr id="15375" name="Rectangle 31"/>
          <p:cNvSpPr>
            <a:spLocks noChangeArrowheads="1"/>
          </p:cNvSpPr>
          <p:nvPr/>
        </p:nvSpPr>
        <p:spPr bwMode="auto">
          <a:xfrm>
            <a:off x="6215063" y="2643188"/>
            <a:ext cx="2736850" cy="357187"/>
          </a:xfrm>
          <a:prstGeom prst="rect">
            <a:avLst/>
          </a:prstGeom>
          <a:solidFill>
            <a:srgbClr val="9999FF"/>
          </a:solidFill>
          <a:ln w="9525">
            <a:solidFill>
              <a:srgbClr val="008080"/>
            </a:solidFill>
            <a:miter lim="800000"/>
            <a:headEnd/>
            <a:tailEnd/>
          </a:ln>
        </p:spPr>
        <p:txBody>
          <a:bodyPr anchor="ctr"/>
          <a:lstStyle/>
          <a:p>
            <a:pPr algn="ctr" defTabSz="912813"/>
            <a:r>
              <a:rPr lang="ru-RU" altLang="ru-RU" sz="1400" b="1" dirty="0">
                <a:solidFill>
                  <a:srgbClr val="004442"/>
                </a:solidFill>
              </a:rPr>
              <a:t>Дотации – </a:t>
            </a:r>
            <a:r>
              <a:rPr lang="ru-RU" altLang="ru-RU" sz="1400" b="1" dirty="0" smtClean="0">
                <a:solidFill>
                  <a:srgbClr val="004442"/>
                </a:solidFill>
              </a:rPr>
              <a:t>20 965,0 тыс</a:t>
            </a:r>
            <a:r>
              <a:rPr lang="ru-RU" altLang="ru-RU" sz="1400" b="1" dirty="0">
                <a:solidFill>
                  <a:srgbClr val="004442"/>
                </a:solidFill>
              </a:rPr>
              <a:t>. руб.</a:t>
            </a:r>
          </a:p>
        </p:txBody>
      </p:sp>
      <p:sp>
        <p:nvSpPr>
          <p:cNvPr id="15376" name="Line 32"/>
          <p:cNvSpPr>
            <a:spLocks noChangeShapeType="1"/>
          </p:cNvSpPr>
          <p:nvPr/>
        </p:nvSpPr>
        <p:spPr bwMode="auto">
          <a:xfrm>
            <a:off x="2071688" y="1643063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77" name="Line 33"/>
          <p:cNvSpPr>
            <a:spLocks noChangeShapeType="1"/>
          </p:cNvSpPr>
          <p:nvPr/>
        </p:nvSpPr>
        <p:spPr bwMode="auto">
          <a:xfrm>
            <a:off x="4572000" y="1643063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78" name="Line 34"/>
          <p:cNvSpPr>
            <a:spLocks noChangeShapeType="1"/>
          </p:cNvSpPr>
          <p:nvPr/>
        </p:nvSpPr>
        <p:spPr bwMode="auto">
          <a:xfrm>
            <a:off x="7000875" y="1643063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79" name="Line 35"/>
          <p:cNvSpPr>
            <a:spLocks noChangeShapeType="1"/>
          </p:cNvSpPr>
          <p:nvPr/>
        </p:nvSpPr>
        <p:spPr bwMode="auto">
          <a:xfrm>
            <a:off x="1643063" y="2428875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80" name="Line 36"/>
          <p:cNvSpPr>
            <a:spLocks noChangeShapeType="1"/>
          </p:cNvSpPr>
          <p:nvPr/>
        </p:nvSpPr>
        <p:spPr bwMode="auto">
          <a:xfrm>
            <a:off x="4572000" y="2428875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81" name="Line 37"/>
          <p:cNvSpPr>
            <a:spLocks noChangeShapeType="1"/>
          </p:cNvSpPr>
          <p:nvPr/>
        </p:nvSpPr>
        <p:spPr bwMode="auto">
          <a:xfrm>
            <a:off x="7429500" y="2428875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82" name="Rectangle 23"/>
          <p:cNvSpPr>
            <a:spLocks noChangeArrowheads="1"/>
          </p:cNvSpPr>
          <p:nvPr/>
        </p:nvSpPr>
        <p:spPr bwMode="auto">
          <a:xfrm>
            <a:off x="214313" y="3357563"/>
            <a:ext cx="2736850" cy="714375"/>
          </a:xfrm>
          <a:prstGeom prst="rect">
            <a:avLst/>
          </a:prstGeom>
          <a:solidFill>
            <a:srgbClr val="CCFFCC"/>
          </a:solidFill>
          <a:ln w="9525">
            <a:solidFill>
              <a:srgbClr val="008080"/>
            </a:solidFill>
            <a:miter lim="800000"/>
            <a:headEnd/>
            <a:tailEnd/>
          </a:ln>
        </p:spPr>
        <p:txBody>
          <a:bodyPr anchor="ctr"/>
          <a:lstStyle/>
          <a:p>
            <a:pPr algn="ctr" defTabSz="912813"/>
            <a:r>
              <a:rPr lang="ru-RU" altLang="ru-RU" sz="1100" b="1" dirty="0">
                <a:solidFill>
                  <a:srgbClr val="003B3A"/>
                </a:solidFill>
              </a:rPr>
              <a:t>Налоги на товары (работы, услуги), реализуемые на территории РФ –    </a:t>
            </a:r>
            <a:r>
              <a:rPr lang="ru-RU" altLang="ru-RU" sz="1100" b="1" dirty="0" smtClean="0">
                <a:solidFill>
                  <a:srgbClr val="003B3A"/>
                </a:solidFill>
              </a:rPr>
              <a:t>8 774,4 </a:t>
            </a:r>
            <a:r>
              <a:rPr lang="ru-RU" altLang="ru-RU" sz="1100" b="1" dirty="0">
                <a:solidFill>
                  <a:srgbClr val="003B3A"/>
                </a:solidFill>
              </a:rPr>
              <a:t>тыс. руб.</a:t>
            </a:r>
          </a:p>
        </p:txBody>
      </p:sp>
      <p:sp>
        <p:nvSpPr>
          <p:cNvPr id="15383" name="Rectangle 27"/>
          <p:cNvSpPr>
            <a:spLocks noChangeArrowheads="1"/>
          </p:cNvSpPr>
          <p:nvPr/>
        </p:nvSpPr>
        <p:spPr bwMode="auto">
          <a:xfrm>
            <a:off x="3214688" y="2643188"/>
            <a:ext cx="2736850" cy="785812"/>
          </a:xfrm>
          <a:prstGeom prst="rect">
            <a:avLst/>
          </a:prstGeom>
          <a:solidFill>
            <a:srgbClr val="99CCFF"/>
          </a:solidFill>
          <a:ln w="9525">
            <a:solidFill>
              <a:srgbClr val="008080"/>
            </a:solidFill>
            <a:miter lim="800000"/>
            <a:headEnd/>
            <a:tailEnd/>
          </a:ln>
        </p:spPr>
        <p:txBody>
          <a:bodyPr anchor="ctr"/>
          <a:lstStyle/>
          <a:p>
            <a:pPr algn="ctr" defTabSz="912813"/>
            <a:r>
              <a:rPr lang="ru-RU" altLang="ru-RU" sz="1100" b="1" dirty="0">
                <a:solidFill>
                  <a:srgbClr val="004442"/>
                </a:solidFill>
              </a:rPr>
              <a:t>Доходы от использования имущества, находящегося в государственной и муниципальной собственности –  </a:t>
            </a:r>
            <a:r>
              <a:rPr lang="ru-RU" altLang="ru-RU" sz="1100" b="1" dirty="0" smtClean="0">
                <a:solidFill>
                  <a:srgbClr val="004442"/>
                </a:solidFill>
              </a:rPr>
              <a:t>3 853,4 </a:t>
            </a:r>
            <a:r>
              <a:rPr lang="ru-RU" altLang="ru-RU" sz="1100" b="1" dirty="0">
                <a:solidFill>
                  <a:srgbClr val="004442"/>
                </a:solidFill>
              </a:rPr>
              <a:t>тыс. руб.</a:t>
            </a:r>
          </a:p>
        </p:txBody>
      </p:sp>
      <p:sp>
        <p:nvSpPr>
          <p:cNvPr id="15384" name="Rectangle 26"/>
          <p:cNvSpPr>
            <a:spLocks noChangeArrowheads="1"/>
          </p:cNvSpPr>
          <p:nvPr/>
        </p:nvSpPr>
        <p:spPr bwMode="auto">
          <a:xfrm>
            <a:off x="3214688" y="5572125"/>
            <a:ext cx="2736850" cy="504825"/>
          </a:xfrm>
          <a:prstGeom prst="rect">
            <a:avLst/>
          </a:prstGeom>
          <a:solidFill>
            <a:srgbClr val="99CCFF"/>
          </a:solidFill>
          <a:ln w="9525">
            <a:solidFill>
              <a:srgbClr val="008080"/>
            </a:solidFill>
            <a:miter lim="800000"/>
            <a:headEnd/>
            <a:tailEnd/>
          </a:ln>
        </p:spPr>
        <p:txBody>
          <a:bodyPr anchor="ctr"/>
          <a:lstStyle/>
          <a:p>
            <a:pPr algn="ctr" defTabSz="912813"/>
            <a:r>
              <a:rPr lang="ru-RU" altLang="ru-RU" sz="1200" b="1" dirty="0">
                <a:solidFill>
                  <a:srgbClr val="004442"/>
                </a:solidFill>
              </a:rPr>
              <a:t>Штрафы, санкции, возмещение ущерба–  </a:t>
            </a:r>
            <a:r>
              <a:rPr lang="ru-RU" altLang="ru-RU" sz="1200" b="1" dirty="0" smtClean="0">
                <a:solidFill>
                  <a:srgbClr val="004442"/>
                </a:solidFill>
              </a:rPr>
              <a:t>653,8тыс</a:t>
            </a:r>
            <a:r>
              <a:rPr lang="ru-RU" altLang="ru-RU" sz="1200" b="1" dirty="0">
                <a:solidFill>
                  <a:srgbClr val="004442"/>
                </a:solidFill>
              </a:rPr>
              <a:t>. руб.</a:t>
            </a:r>
          </a:p>
        </p:txBody>
      </p:sp>
      <p:sp>
        <p:nvSpPr>
          <p:cNvPr id="26" name="Line 4"/>
          <p:cNvSpPr>
            <a:spLocks noChangeShapeType="1"/>
          </p:cNvSpPr>
          <p:nvPr/>
        </p:nvSpPr>
        <p:spPr bwMode="auto">
          <a:xfrm>
            <a:off x="428625" y="1143000"/>
            <a:ext cx="8496300" cy="0"/>
          </a:xfrm>
          <a:prstGeom prst="line">
            <a:avLst/>
          </a:prstGeom>
          <a:noFill/>
          <a:ln w="47625" cmpd="dbl">
            <a:solidFill>
              <a:schemeClr val="accent1">
                <a:lumMod val="50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15386" name="Picture 32" descr="https://s.pfst.net/2013.03/23305008806a431ddfd957542236644c989a80c6ea9_b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75" y="5500688"/>
            <a:ext cx="1720850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87" name="Rectangle 31"/>
          <p:cNvSpPr>
            <a:spLocks noChangeArrowheads="1"/>
          </p:cNvSpPr>
          <p:nvPr/>
        </p:nvSpPr>
        <p:spPr bwMode="auto">
          <a:xfrm>
            <a:off x="6215063" y="3143250"/>
            <a:ext cx="2736850" cy="500063"/>
          </a:xfrm>
          <a:prstGeom prst="rect">
            <a:avLst/>
          </a:prstGeom>
          <a:solidFill>
            <a:srgbClr val="9999FF"/>
          </a:solidFill>
          <a:ln w="9525">
            <a:solidFill>
              <a:srgbClr val="008080"/>
            </a:solidFill>
            <a:miter lim="800000"/>
            <a:headEnd/>
            <a:tailEnd/>
          </a:ln>
        </p:spPr>
        <p:txBody>
          <a:bodyPr anchor="ctr"/>
          <a:lstStyle/>
          <a:p>
            <a:pPr algn="ctr" defTabSz="912813"/>
            <a:r>
              <a:rPr lang="ru-RU" altLang="ru-RU" sz="1400" b="1" dirty="0">
                <a:solidFill>
                  <a:srgbClr val="004442"/>
                </a:solidFill>
              </a:rPr>
              <a:t>Субсидии – </a:t>
            </a:r>
            <a:r>
              <a:rPr lang="ru-RU" altLang="ru-RU" sz="1400" b="1" dirty="0" smtClean="0">
                <a:solidFill>
                  <a:srgbClr val="004442"/>
                </a:solidFill>
              </a:rPr>
              <a:t>55 818,5 тыс</a:t>
            </a:r>
            <a:r>
              <a:rPr lang="ru-RU" altLang="ru-RU" sz="1400" b="1" dirty="0">
                <a:solidFill>
                  <a:srgbClr val="004442"/>
                </a:solidFill>
              </a:rPr>
              <a:t>. руб.</a:t>
            </a:r>
          </a:p>
        </p:txBody>
      </p:sp>
      <p:sp>
        <p:nvSpPr>
          <p:cNvPr id="15388" name="Rectangle 31"/>
          <p:cNvSpPr>
            <a:spLocks noChangeArrowheads="1"/>
          </p:cNvSpPr>
          <p:nvPr/>
        </p:nvSpPr>
        <p:spPr bwMode="auto">
          <a:xfrm>
            <a:off x="6215063" y="4429125"/>
            <a:ext cx="2736850" cy="500063"/>
          </a:xfrm>
          <a:prstGeom prst="rect">
            <a:avLst/>
          </a:prstGeom>
          <a:solidFill>
            <a:srgbClr val="9999FF"/>
          </a:solidFill>
          <a:ln w="9525">
            <a:solidFill>
              <a:srgbClr val="008080"/>
            </a:solidFill>
            <a:miter lim="800000"/>
            <a:headEnd/>
            <a:tailEnd/>
          </a:ln>
        </p:spPr>
        <p:txBody>
          <a:bodyPr anchor="ctr"/>
          <a:lstStyle/>
          <a:p>
            <a:pPr algn="ctr" defTabSz="912813"/>
            <a:r>
              <a:rPr lang="ru-RU" altLang="ru-RU" sz="1400" b="1" dirty="0">
                <a:solidFill>
                  <a:srgbClr val="004442"/>
                </a:solidFill>
              </a:rPr>
              <a:t>Иные межбюджетные – </a:t>
            </a:r>
            <a:r>
              <a:rPr lang="ru-RU" altLang="ru-RU" sz="1400" b="1" dirty="0" smtClean="0">
                <a:solidFill>
                  <a:srgbClr val="004442"/>
                </a:solidFill>
              </a:rPr>
              <a:t>8 919,2 тыс</a:t>
            </a:r>
            <a:r>
              <a:rPr lang="ru-RU" altLang="ru-RU" sz="1400" b="1" dirty="0">
                <a:solidFill>
                  <a:srgbClr val="004442"/>
                </a:solidFill>
              </a:rPr>
              <a:t>. руб.</a:t>
            </a:r>
          </a:p>
        </p:txBody>
      </p:sp>
      <p:sp>
        <p:nvSpPr>
          <p:cNvPr id="15389" name="Rectangle 26"/>
          <p:cNvSpPr>
            <a:spLocks noChangeArrowheads="1"/>
          </p:cNvSpPr>
          <p:nvPr/>
        </p:nvSpPr>
        <p:spPr bwMode="auto">
          <a:xfrm>
            <a:off x="3214688" y="6215063"/>
            <a:ext cx="2736850" cy="504825"/>
          </a:xfrm>
          <a:prstGeom prst="rect">
            <a:avLst/>
          </a:prstGeom>
          <a:solidFill>
            <a:srgbClr val="99CCFF"/>
          </a:solidFill>
          <a:ln w="9525">
            <a:solidFill>
              <a:srgbClr val="008080"/>
            </a:solidFill>
            <a:miter lim="800000"/>
            <a:headEnd/>
            <a:tailEnd/>
          </a:ln>
        </p:spPr>
        <p:txBody>
          <a:bodyPr anchor="ctr"/>
          <a:lstStyle/>
          <a:p>
            <a:pPr algn="ctr" defTabSz="912813"/>
            <a:r>
              <a:rPr lang="ru-RU" altLang="ru-RU" sz="1200" b="1" dirty="0">
                <a:solidFill>
                  <a:srgbClr val="004442"/>
                </a:solidFill>
              </a:rPr>
              <a:t>Невыясненные поступления –  </a:t>
            </a:r>
          </a:p>
          <a:p>
            <a:pPr algn="ctr" defTabSz="912813"/>
            <a:r>
              <a:rPr lang="ru-RU" altLang="ru-RU" sz="1200" b="1" dirty="0" smtClean="0">
                <a:solidFill>
                  <a:srgbClr val="004442"/>
                </a:solidFill>
              </a:rPr>
              <a:t>0 </a:t>
            </a:r>
            <a:r>
              <a:rPr lang="ru-RU" altLang="ru-RU" sz="1200" b="1" dirty="0">
                <a:solidFill>
                  <a:srgbClr val="004442"/>
                </a:solidFill>
              </a:rPr>
              <a:t>тыс. руб.</a:t>
            </a:r>
          </a:p>
        </p:txBody>
      </p:sp>
      <p:pic>
        <p:nvPicPr>
          <p:cNvPr id="15390" name="Picture 6" descr="http://infoption.ru/images/155118c7d0586e4979b22d2fdd0132f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29375" y="5143500"/>
            <a:ext cx="2482850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00063" y="142875"/>
            <a:ext cx="8501062" cy="11080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2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  <a:cs typeface="Arial" charset="0"/>
              </a:rPr>
              <a:t>Структура налоговых и неналоговых  доходов  бюджета </a:t>
            </a:r>
            <a:r>
              <a:rPr lang="ru-RU" sz="22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  <a:cs typeface="Arial" charset="0"/>
              </a:rPr>
              <a:t>Яковлевского</a:t>
            </a:r>
            <a:r>
              <a:rPr lang="ru-RU" sz="22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  <a:cs typeface="Arial" charset="0"/>
              </a:rPr>
              <a:t> муниципального района                                           за </a:t>
            </a:r>
            <a:r>
              <a:rPr lang="ru-RU" sz="2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  <a:cs typeface="Arial" charset="0"/>
              </a:rPr>
              <a:t>3 </a:t>
            </a:r>
            <a:r>
              <a:rPr lang="ru-RU" sz="22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  <a:cs typeface="Arial" charset="0"/>
              </a:rPr>
              <a:t>квартал </a:t>
            </a:r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  <a:cs typeface="Arial" charset="0"/>
              </a:rPr>
              <a:t>2021 </a:t>
            </a:r>
            <a:r>
              <a:rPr lang="ru-RU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  <a:cs typeface="Arial" charset="0"/>
              </a:rPr>
              <a:t>года</a:t>
            </a:r>
          </a:p>
        </p:txBody>
      </p:sp>
      <p:graphicFrame>
        <p:nvGraphicFramePr>
          <p:cNvPr id="8" name="Диаграмма 7"/>
          <p:cNvGraphicFramePr>
            <a:graphicFrameLocks noGrp="1"/>
          </p:cNvGraphicFramePr>
          <p:nvPr/>
        </p:nvGraphicFramePr>
        <p:xfrm>
          <a:off x="-360363" y="-360363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29" name="Text Box 8"/>
          <p:cNvSpPr txBox="1">
            <a:spLocks noChangeArrowheads="1"/>
          </p:cNvSpPr>
          <p:nvPr/>
        </p:nvSpPr>
        <p:spPr bwMode="auto">
          <a:xfrm>
            <a:off x="8910638" y="0"/>
            <a:ext cx="233362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700" b="1"/>
              <a:t>7</a:t>
            </a:r>
          </a:p>
        </p:txBody>
      </p:sp>
      <p:graphicFrame>
        <p:nvGraphicFramePr>
          <p:cNvPr id="9" name="Диаграмма 8"/>
          <p:cNvGraphicFramePr>
            <a:graphicFrameLocks noGrp="1"/>
          </p:cNvGraphicFramePr>
          <p:nvPr/>
        </p:nvGraphicFramePr>
        <p:xfrm>
          <a:off x="857250" y="1357313"/>
          <a:ext cx="7500938" cy="5143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6" name="Picture 6" descr="C:\Documents and Settings\Savina\Рабочий стол\Яна Савина\Савина (работа)\СЛАЙДЫ 2013\Бюджет для граждан 2016\картинки\image126791128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20" y="4572008"/>
            <a:ext cx="2500298" cy="2100254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7" name="Line 4"/>
          <p:cNvSpPr>
            <a:spLocks noChangeShapeType="1"/>
          </p:cNvSpPr>
          <p:nvPr/>
        </p:nvSpPr>
        <p:spPr bwMode="auto">
          <a:xfrm>
            <a:off x="500063" y="1285875"/>
            <a:ext cx="8496300" cy="0"/>
          </a:xfrm>
          <a:prstGeom prst="line">
            <a:avLst/>
          </a:prstGeom>
          <a:noFill/>
          <a:ln w="47625" cmpd="dbl">
            <a:solidFill>
              <a:schemeClr val="accent1">
                <a:lumMod val="50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6500826" y="1357298"/>
            <a:ext cx="2500330" cy="3000396"/>
          </a:xfrm>
          <a:prstGeom prst="rect">
            <a:avLst/>
          </a:prstGeom>
          <a:blipFill>
            <a:blip r:embed="rId6" cstate="print">
              <a:extLst/>
            </a:blip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600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C:\Documents and Settings\Savina\Рабочий стол\Яна Савина\Савина (работа)\СЛАЙДЫ 2013\Бюджет для граждан 2016\картинки\ндфл\702cdae6ac97a00f8cf40da70eb38053.jpg"/>
          <p:cNvPicPr>
            <a:picLocks noChangeAspect="1" noChangeArrowheads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lum bright="10000" contrast="3000"/>
          </a:blip>
          <a:srcRect/>
          <a:stretch>
            <a:fillRect/>
          </a:stretch>
        </p:blipFill>
        <p:spPr bwMode="auto">
          <a:xfrm>
            <a:off x="442913" y="728663"/>
            <a:ext cx="8258175" cy="5400675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656236"/>
            <a:ext cx="6410325" cy="22017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sp>
        <p:nvSpPr>
          <p:cNvPr id="13" name="Прямоугольник 12"/>
          <p:cNvSpPr/>
          <p:nvPr/>
        </p:nvSpPr>
        <p:spPr>
          <a:xfrm>
            <a:off x="6429388" y="1785926"/>
            <a:ext cx="257173" cy="257174"/>
          </a:xfrm>
          <a:prstGeom prst="rect">
            <a:avLst/>
          </a:prstGeom>
          <a:solidFill>
            <a:srgbClr val="922E62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6786563" y="1714500"/>
            <a:ext cx="1828800" cy="3000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1800" b="1" dirty="0" smtClean="0">
                <a:solidFill>
                  <a:schemeClr val="tx1"/>
                </a:solidFill>
              </a:rPr>
              <a:t>факт</a:t>
            </a:r>
            <a:endParaRPr lang="ru-RU" sz="1800" b="1" dirty="0">
              <a:solidFill>
                <a:schemeClr val="tx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429388" y="1357298"/>
            <a:ext cx="257173" cy="257174"/>
          </a:xfrm>
          <a:prstGeom prst="rect">
            <a:avLst/>
          </a:prstGeom>
          <a:solidFill>
            <a:srgbClr val="E3D90D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6786563" y="1285875"/>
            <a:ext cx="1247775" cy="3000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1800" b="1" dirty="0" smtClean="0">
                <a:solidFill>
                  <a:schemeClr val="tx1"/>
                </a:solidFill>
              </a:rPr>
              <a:t>план</a:t>
            </a:r>
            <a:endParaRPr lang="ru-RU" sz="1800" b="1" dirty="0">
              <a:solidFill>
                <a:schemeClr val="tx1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7372350" y="714356"/>
            <a:ext cx="1771650" cy="5429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тыс.рублей</a:t>
            </a:r>
          </a:p>
        </p:txBody>
      </p:sp>
      <p:sp>
        <p:nvSpPr>
          <p:cNvPr id="26" name="Овал 25"/>
          <p:cNvSpPr/>
          <p:nvPr/>
        </p:nvSpPr>
        <p:spPr>
          <a:xfrm rot="21393797">
            <a:off x="5343525" y="3867150"/>
            <a:ext cx="790575" cy="4953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5857884" y="2357430"/>
            <a:ext cx="3128993" cy="4286280"/>
          </a:xfrm>
          <a:prstGeom prst="roundRect">
            <a:avLst/>
          </a:prstGeom>
          <a:solidFill>
            <a:schemeClr val="accent6">
              <a:lumMod val="20000"/>
              <a:lumOff val="80000"/>
              <a:alpha val="52000"/>
            </a:schemeClr>
          </a:solidFill>
          <a:ln>
            <a:noFill/>
          </a:ln>
          <a:effectLst>
            <a:outerShdw blurRad="292100" dist="1397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sz="1300" dirty="0">
              <a:solidFill>
                <a:srgbClr val="17375E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sz="1300" b="1" dirty="0">
              <a:solidFill>
                <a:srgbClr val="17375E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1300" b="1" dirty="0">
                <a:solidFill>
                  <a:srgbClr val="17375E"/>
                </a:solidFill>
                <a:latin typeface="Times New Roman" pitchFamily="18" charset="0"/>
                <a:cs typeface="Times New Roman" pitchFamily="18" charset="0"/>
              </a:rPr>
              <a:t>Является основным источником доходов бюджета </a:t>
            </a:r>
            <a:r>
              <a:rPr lang="ru-RU" sz="1300" b="1" dirty="0" err="1">
                <a:solidFill>
                  <a:srgbClr val="17375E"/>
                </a:solidFill>
                <a:latin typeface="Times New Roman" pitchFamily="18" charset="0"/>
                <a:cs typeface="Times New Roman" pitchFamily="18" charset="0"/>
              </a:rPr>
              <a:t>Яковлевского</a:t>
            </a:r>
            <a:r>
              <a:rPr lang="ru-RU" sz="1300" b="1" dirty="0">
                <a:solidFill>
                  <a:srgbClr val="17375E"/>
                </a:solidFill>
                <a:latin typeface="Times New Roman" pitchFamily="18" charset="0"/>
                <a:cs typeface="Times New Roman" pitchFamily="18" charset="0"/>
              </a:rPr>
              <a:t> муниципального района.</a:t>
            </a:r>
          </a:p>
          <a:p>
            <a:pPr algn="ctr">
              <a:defRPr/>
            </a:pPr>
            <a:r>
              <a:rPr lang="ru-RU" sz="1300" b="1" dirty="0">
                <a:solidFill>
                  <a:srgbClr val="17375E"/>
                </a:solidFill>
                <a:latin typeface="Times New Roman" pitchFamily="18" charset="0"/>
                <a:cs typeface="Times New Roman" pitchFamily="18" charset="0"/>
              </a:rPr>
              <a:t> Норматив отчислений по налогу на доходы физических лиц в бюджет района в </a:t>
            </a:r>
            <a:r>
              <a:rPr lang="ru-RU" sz="1300" b="1" dirty="0" smtClean="0">
                <a:solidFill>
                  <a:srgbClr val="17375E"/>
                </a:solidFill>
                <a:latin typeface="Times New Roman" pitchFamily="18" charset="0"/>
                <a:cs typeface="Times New Roman" pitchFamily="18" charset="0"/>
              </a:rPr>
              <a:t>2021 </a:t>
            </a:r>
            <a:r>
              <a:rPr lang="ru-RU" sz="1300" b="1" dirty="0">
                <a:solidFill>
                  <a:srgbClr val="17375E"/>
                </a:solidFill>
                <a:latin typeface="Times New Roman" pitchFamily="18" charset="0"/>
                <a:cs typeface="Times New Roman" pitchFamily="18" charset="0"/>
              </a:rPr>
              <a:t>году составляет </a:t>
            </a:r>
            <a:r>
              <a:rPr lang="ru-RU" sz="1300" b="1" dirty="0" smtClean="0">
                <a:solidFill>
                  <a:srgbClr val="17375E"/>
                </a:solidFill>
                <a:latin typeface="Times New Roman" pitchFamily="18" charset="0"/>
                <a:cs typeface="Times New Roman" pitchFamily="18" charset="0"/>
              </a:rPr>
              <a:t>64,03 </a:t>
            </a:r>
            <a:r>
              <a:rPr lang="ru-RU" sz="1300" b="1" dirty="0">
                <a:solidFill>
                  <a:srgbClr val="17375E"/>
                </a:solidFill>
                <a:latin typeface="Times New Roman" pitchFamily="18" charset="0"/>
                <a:cs typeface="Times New Roman" pitchFamily="18" charset="0"/>
              </a:rPr>
              <a:t>%.</a:t>
            </a:r>
          </a:p>
          <a:p>
            <a:pPr algn="ctr">
              <a:defRPr/>
            </a:pPr>
            <a:r>
              <a:rPr lang="ru-RU" sz="1300" b="1" dirty="0">
                <a:solidFill>
                  <a:srgbClr val="17375E"/>
                </a:solidFill>
                <a:latin typeface="Times New Roman" pitchFamily="18" charset="0"/>
                <a:cs typeface="Times New Roman" pitchFamily="18" charset="0"/>
              </a:rPr>
              <a:t> Данный норматив сложился из дополнительного норматива в </a:t>
            </a:r>
            <a:r>
              <a:rPr lang="ru-RU" sz="1300" b="1" dirty="0" smtClean="0">
                <a:solidFill>
                  <a:srgbClr val="17375E"/>
                </a:solidFill>
                <a:latin typeface="Times New Roman" pitchFamily="18" charset="0"/>
                <a:cs typeface="Times New Roman" pitchFamily="18" charset="0"/>
              </a:rPr>
              <a:t>размере 51.03%, </a:t>
            </a:r>
            <a:r>
              <a:rPr lang="ru-RU" sz="1300" b="1" dirty="0">
                <a:solidFill>
                  <a:srgbClr val="17375E"/>
                </a:solidFill>
                <a:latin typeface="Times New Roman" pitchFamily="18" charset="0"/>
                <a:cs typeface="Times New Roman" pitchFamily="18" charset="0"/>
              </a:rPr>
              <a:t>применяемого для </a:t>
            </a:r>
            <a:r>
              <a:rPr lang="ru-RU" sz="1300" b="1" dirty="0" err="1">
                <a:solidFill>
                  <a:srgbClr val="17375E"/>
                </a:solidFill>
                <a:latin typeface="Times New Roman" pitchFamily="18" charset="0"/>
                <a:cs typeface="Times New Roman" pitchFamily="18" charset="0"/>
              </a:rPr>
              <a:t>Яковлевского</a:t>
            </a:r>
            <a:r>
              <a:rPr lang="ru-RU" sz="1300" b="1" dirty="0">
                <a:solidFill>
                  <a:srgbClr val="17375E"/>
                </a:solidFill>
                <a:latin typeface="Times New Roman" pitchFamily="18" charset="0"/>
                <a:cs typeface="Times New Roman" pitchFamily="18" charset="0"/>
              </a:rPr>
              <a:t> муниципального района в соответствии с Законом Приморского края «О краевом бюджете на 2018 год и плановый период 2019 и 2020 годов»  и основного норматива отчислений от НДФЛ в бюджет района – 13 процентов. </a:t>
            </a:r>
          </a:p>
          <a:p>
            <a:pPr algn="ctr">
              <a:defRPr/>
            </a:pPr>
            <a:endParaRPr lang="ru-RU" sz="1600" dirty="0">
              <a:solidFill>
                <a:srgbClr val="17375E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sz="1600" dirty="0">
              <a:solidFill>
                <a:srgbClr val="17375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6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bg2"/>
            </a:prstShdw>
          </a:effectLst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18" name="Object 1"/>
          <p:cNvGraphicFramePr>
            <a:graphicFrameLocks noChangeAspect="1"/>
          </p:cNvGraphicFramePr>
          <p:nvPr/>
        </p:nvGraphicFramePr>
        <p:xfrm>
          <a:off x="428625" y="754063"/>
          <a:ext cx="5572125" cy="4229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2" name="Скругленный прямоугольник 21"/>
          <p:cNvSpPr/>
          <p:nvPr/>
        </p:nvSpPr>
        <p:spPr>
          <a:xfrm>
            <a:off x="571472" y="142853"/>
            <a:ext cx="8081831" cy="500065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40000"/>
                  <a:lumOff val="60000"/>
                </a:schemeClr>
              </a:gs>
              <a:gs pos="79000">
                <a:schemeClr val="accent5">
                  <a:lumMod val="60000"/>
                  <a:lumOff val="40000"/>
                </a:schemeClr>
              </a:gs>
              <a:gs pos="100000">
                <a:schemeClr val="accent5">
                  <a:lumMod val="75000"/>
                </a:schemeClr>
              </a:gs>
            </a:gsLst>
            <a:path path="shape">
              <a:fillToRect l="50000" t="50000" r="50000" b="50000"/>
            </a:path>
            <a:tileRect/>
          </a:gra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Налог на доходы физических лиц</a:t>
            </a:r>
            <a:endParaRPr lang="ru-RU" sz="24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571472" y="142853"/>
            <a:ext cx="8081831" cy="785818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40000"/>
                  <a:lumOff val="60000"/>
                </a:schemeClr>
              </a:gs>
              <a:gs pos="79000">
                <a:schemeClr val="accent5">
                  <a:lumMod val="60000"/>
                  <a:lumOff val="40000"/>
                </a:schemeClr>
              </a:gs>
              <a:gs pos="100000">
                <a:schemeClr val="accent5">
                  <a:lumMod val="75000"/>
                </a:schemeClr>
              </a:gs>
            </a:gsLst>
            <a:path path="shape">
              <a:fillToRect l="50000" t="50000" r="50000" b="50000"/>
            </a:path>
            <a:tileRect/>
          </a:gra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Акцизы по подакцизным товарам (продукции),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производимым на территории РФ</a:t>
            </a:r>
            <a:endParaRPr lang="ru-RU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  <a:cs typeface="Arial" pitchFamily="34" charset="0"/>
            </a:endParaRPr>
          </a:p>
        </p:txBody>
      </p:sp>
      <p:sp>
        <p:nvSpPr>
          <p:cNvPr id="3077" name="TextBox 25"/>
          <p:cNvSpPr>
            <a:spLocks noChangeArrowheads="1"/>
          </p:cNvSpPr>
          <p:nvPr/>
        </p:nvSpPr>
        <p:spPr bwMode="auto">
          <a:xfrm>
            <a:off x="357188" y="3214688"/>
            <a:ext cx="3571875" cy="3046412"/>
          </a:xfrm>
          <a:custGeom>
            <a:avLst/>
            <a:gdLst>
              <a:gd name="T0" fmla="*/ 0 w 3929090"/>
              <a:gd name="T1" fmla="*/ 0 h 2585323"/>
              <a:gd name="T2" fmla="*/ 170903 w 3929090"/>
              <a:gd name="T3" fmla="*/ 0 h 2585323"/>
              <a:gd name="T4" fmla="*/ 170903 w 3929090"/>
              <a:gd name="T5" fmla="*/ 1834354315 h 2585323"/>
              <a:gd name="T6" fmla="*/ 0 w 3929090"/>
              <a:gd name="T7" fmla="*/ 1834354315 h 2585323"/>
              <a:gd name="T8" fmla="*/ 0 w 3929090"/>
              <a:gd name="T9" fmla="*/ 0 h 258532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929090"/>
              <a:gd name="T16" fmla="*/ 0 h 2585323"/>
              <a:gd name="T17" fmla="*/ 3929090 w 3929090"/>
              <a:gd name="T18" fmla="*/ 2585323 h 258532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929090" h="2585323">
                <a:moveTo>
                  <a:pt x="0" y="0"/>
                </a:moveTo>
                <a:lnTo>
                  <a:pt x="3929090" y="0"/>
                </a:lnTo>
                <a:lnTo>
                  <a:pt x="3929090" y="2585323"/>
                </a:lnTo>
                <a:lnTo>
                  <a:pt x="0" y="2585323"/>
                </a:lnTo>
                <a:lnTo>
                  <a:pt x="0" y="0"/>
                </a:lnTo>
                <a:close/>
              </a:path>
            </a:pathLst>
          </a:cu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С 1 января 2017 года</a:t>
            </a:r>
          </a:p>
          <a:p>
            <a:pPr algn="ctr" eaLnBrk="0" hangingPunct="0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данный налог зачисляется в бюджет района по дифференцированному нормативу отчислений поступления от акцизов на автомобильный и прямогонный бензин, дизельное топливо, моторные масла для дизельных и (или) карбюраторных (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инжекторных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) двигателей, производимые на территории РФ в размере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0,17894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%</a:t>
            </a:r>
          </a:p>
        </p:txBody>
      </p:sp>
      <p:sp>
        <p:nvSpPr>
          <p:cNvPr id="3078" name="Text Box 269"/>
          <p:cNvSpPr txBox="1">
            <a:spLocks noChangeArrowheads="1"/>
          </p:cNvSpPr>
          <p:nvPr/>
        </p:nvSpPr>
        <p:spPr bwMode="auto">
          <a:xfrm>
            <a:off x="7358063" y="1143000"/>
            <a:ext cx="15716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sz="1400" b="1">
                <a:latin typeface="Times New Roman" pitchFamily="18" charset="0"/>
                <a:cs typeface="Times New Roman" pitchFamily="18" charset="0"/>
              </a:rPr>
              <a:t>тыс.</a:t>
            </a:r>
            <a:r>
              <a:rPr lang="en-US" sz="1400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>
                <a:latin typeface="Times New Roman" pitchFamily="18" charset="0"/>
                <a:cs typeface="Times New Roman" pitchFamily="18" charset="0"/>
              </a:rPr>
              <a:t>рублей</a:t>
            </a:r>
          </a:p>
        </p:txBody>
      </p:sp>
      <p:graphicFrame>
        <p:nvGraphicFramePr>
          <p:cNvPr id="3074" name="Диаграмма 2"/>
          <p:cNvGraphicFramePr>
            <a:graphicFrameLocks/>
          </p:cNvGraphicFramePr>
          <p:nvPr/>
        </p:nvGraphicFramePr>
        <p:xfrm>
          <a:off x="3790950" y="1285875"/>
          <a:ext cx="2638425" cy="2981325"/>
        </p:xfrm>
        <a:graphic>
          <a:graphicData uri="http://schemas.openxmlformats.org/presentationml/2006/ole">
            <p:oleObj spid="_x0000_s3074" name="Worksheet" r:id="rId4" imgW="2533577" imgH="2867130" progId="Excel.Sheet.8">
              <p:embed/>
            </p:oleObj>
          </a:graphicData>
        </a:graphic>
      </p:graphicFrame>
      <p:sp>
        <p:nvSpPr>
          <p:cNvPr id="3079" name="Text Box 269"/>
          <p:cNvSpPr txBox="1">
            <a:spLocks noChangeArrowheads="1"/>
          </p:cNvSpPr>
          <p:nvPr/>
        </p:nvSpPr>
        <p:spPr bwMode="auto">
          <a:xfrm>
            <a:off x="4429125" y="4286250"/>
            <a:ext cx="192881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200" b="1" dirty="0"/>
              <a:t>3</a:t>
            </a:r>
            <a:r>
              <a:rPr lang="ru-RU" sz="1200" b="1" dirty="0" smtClean="0"/>
              <a:t> </a:t>
            </a:r>
            <a:r>
              <a:rPr lang="ru-RU" sz="1200" b="1" dirty="0"/>
              <a:t>квартал </a:t>
            </a:r>
            <a:r>
              <a:rPr lang="ru-RU" sz="1200" b="1" dirty="0" smtClean="0"/>
              <a:t>2020 </a:t>
            </a:r>
            <a:r>
              <a:rPr lang="ru-RU" sz="1200" b="1" dirty="0"/>
              <a:t>года</a:t>
            </a:r>
          </a:p>
        </p:txBody>
      </p:sp>
      <p:graphicFrame>
        <p:nvGraphicFramePr>
          <p:cNvPr id="3075" name="Диаграмма 10"/>
          <p:cNvGraphicFramePr>
            <a:graphicFrameLocks/>
          </p:cNvGraphicFramePr>
          <p:nvPr/>
        </p:nvGraphicFramePr>
        <p:xfrm>
          <a:off x="6572250" y="3419493"/>
          <a:ext cx="2571750" cy="2581275"/>
        </p:xfrm>
        <a:graphic>
          <a:graphicData uri="http://schemas.openxmlformats.org/presentationml/2006/ole">
            <p:oleObj spid="_x0000_s3075" name="Worksheet" r:id="rId5" imgW="2543302" imgH="2409750" progId="Excel.Sheet.8">
              <p:embed/>
            </p:oleObj>
          </a:graphicData>
        </a:graphic>
      </p:graphicFrame>
      <p:sp>
        <p:nvSpPr>
          <p:cNvPr id="3080" name="Text Box 269"/>
          <p:cNvSpPr txBox="1">
            <a:spLocks noChangeArrowheads="1"/>
          </p:cNvSpPr>
          <p:nvPr/>
        </p:nvSpPr>
        <p:spPr bwMode="auto">
          <a:xfrm>
            <a:off x="6786563" y="6143625"/>
            <a:ext cx="192881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200" b="1" dirty="0"/>
              <a:t>3</a:t>
            </a:r>
            <a:r>
              <a:rPr lang="ru-RU" sz="1200" b="1" dirty="0" smtClean="0"/>
              <a:t> </a:t>
            </a:r>
            <a:r>
              <a:rPr lang="ru-RU" sz="1200" b="1" dirty="0"/>
              <a:t>квартал </a:t>
            </a:r>
            <a:r>
              <a:rPr lang="ru-RU" sz="1200" b="1" dirty="0" smtClean="0"/>
              <a:t>2021 </a:t>
            </a:r>
            <a:r>
              <a:rPr lang="ru-RU" sz="1200" b="1" dirty="0"/>
              <a:t>года</a:t>
            </a:r>
          </a:p>
        </p:txBody>
      </p:sp>
      <p:pic>
        <p:nvPicPr>
          <p:cNvPr id="3081" name="Picture 2" descr="https://im0-tub-ru.yandex.net/i?id=9022a2c0152f3bf6a3b1a9a41ce7501e&amp;n=33&amp;h=215&amp;w=41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14313" y="1214438"/>
            <a:ext cx="3541712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2" name="Picture 4" descr="https://im1-tub-ru.yandex.net/i?id=a9f310abff8a9cbd2bd30741162fae4a&amp;n=33&amp;h=215&amp;w=32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214813" y="5000625"/>
            <a:ext cx="21463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3" name="Picture 6" descr="https://im3-tub-ru.yandex.net/i?id=f5800e21260e789a6b3cc9d5d26ce402&amp;n=33&amp;h=215&amp;w=441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072188" y="1571625"/>
            <a:ext cx="2922587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  <a:prstGeom prst="roundRect">
            <a:avLst/>
          </a:prstGeom>
          <a:gradFill flip="none">
            <a:gsLst>
              <a:gs pos="0">
                <a:schemeClr val="accent5">
                  <a:lumMod val="40000"/>
                  <a:lumOff val="60000"/>
                </a:schemeClr>
              </a:gs>
              <a:gs pos="79000">
                <a:schemeClr val="accent5">
                  <a:lumMod val="60000"/>
                  <a:lumOff val="40000"/>
                </a:schemeClr>
              </a:gs>
              <a:gs pos="100000">
                <a:schemeClr val="accent5">
                  <a:lumMod val="75000"/>
                </a:schemeClr>
              </a:gs>
            </a:gsLst>
            <a:path path="shape">
              <a:fillToRect l="50000" t="50000" r="50000" b="50000"/>
            </a:path>
            <a:tileRect/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Единый налог </a:t>
            </a:r>
            <a:br>
              <a:rPr lang="ru-RU" sz="20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20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 вмененный доход для отдельных видов деятельности</a:t>
            </a:r>
            <a:endParaRPr lang="ru-RU" sz="20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219" name="TextBox 25"/>
          <p:cNvSpPr>
            <a:spLocks noChangeArrowheads="1"/>
          </p:cNvSpPr>
          <p:nvPr/>
        </p:nvSpPr>
        <p:spPr bwMode="auto">
          <a:xfrm>
            <a:off x="500063" y="1500188"/>
            <a:ext cx="4214812" cy="4801314"/>
          </a:xfrm>
          <a:custGeom>
            <a:avLst/>
            <a:gdLst>
              <a:gd name="T0" fmla="*/ 0 w 3929090"/>
              <a:gd name="T1" fmla="*/ 0 h 2585323"/>
              <a:gd name="T2" fmla="*/ 3438296 w 3929090"/>
              <a:gd name="T3" fmla="*/ 0 h 2585323"/>
              <a:gd name="T4" fmla="*/ 3438296 w 3929090"/>
              <a:gd name="T5" fmla="*/ 2147483647 h 2585323"/>
              <a:gd name="T6" fmla="*/ 0 w 3929090"/>
              <a:gd name="T7" fmla="*/ 2147483647 h 2585323"/>
              <a:gd name="T8" fmla="*/ 0 w 3929090"/>
              <a:gd name="T9" fmla="*/ 0 h 258532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929090"/>
              <a:gd name="T16" fmla="*/ 0 h 2585323"/>
              <a:gd name="T17" fmla="*/ 3929090 w 3929090"/>
              <a:gd name="T18" fmla="*/ 2585323 h 258532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929090" h="2585323">
                <a:moveTo>
                  <a:pt x="0" y="0"/>
                </a:moveTo>
                <a:lnTo>
                  <a:pt x="3929090" y="0"/>
                </a:lnTo>
                <a:lnTo>
                  <a:pt x="3929090" y="2585323"/>
                </a:lnTo>
                <a:lnTo>
                  <a:pt x="0" y="2585323"/>
                </a:lnTo>
                <a:lnTo>
                  <a:pt x="0" y="0"/>
                </a:lnTo>
                <a:close/>
              </a:path>
            </a:pathLst>
          </a:cu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Налог регулируется главой 26.3 Налогового кодекса и вводится в действие решением Думы района от 22.11.2005 года № 270 «О системе налогообложения в виде единого налога на вмененный доход для отдельных видов деятельности в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Яковлевском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районе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». В 1 квартале 2021 года поступления за 4 квартал 2020 года составили 607 912,82 руб. при плане 603 000 рублей.</a:t>
            </a:r>
          </a:p>
          <a:p>
            <a:pPr algn="ctr" eaLnBrk="0" hangingPunct="0"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 01 января 2021 года в соответствии со статьей 2 Федерального закона от 02.06.2016 № 178-ФЗ налогового система в виде единого налога на вмененный доход для отдельных видов деятельности отмена.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Содержимое 7"/>
          <p:cNvGraphicFramePr>
            <a:graphicFrameLocks noGrp="1"/>
          </p:cNvGraphicFramePr>
          <p:nvPr>
            <p:ph idx="1"/>
          </p:nvPr>
        </p:nvGraphicFramePr>
        <p:xfrm>
          <a:off x="5072063" y="1500188"/>
          <a:ext cx="3714750" cy="4286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Заголовок 3"/>
          <p:cNvSpPr txBox="1">
            <a:spLocks/>
          </p:cNvSpPr>
          <p:nvPr/>
        </p:nvSpPr>
        <p:spPr bwMode="auto">
          <a:xfrm>
            <a:off x="428596" y="214290"/>
            <a:ext cx="8229600" cy="796908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40000"/>
                  <a:lumOff val="60000"/>
                </a:schemeClr>
              </a:gs>
              <a:gs pos="79000">
                <a:schemeClr val="accent5">
                  <a:lumMod val="60000"/>
                  <a:lumOff val="40000"/>
                </a:schemeClr>
              </a:gs>
              <a:gs pos="100000">
                <a:schemeClr val="accent5">
                  <a:lumMod val="75000"/>
                </a:schemeClr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Единый налог на вмененный 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Доход  для отдельных видов деятельности</a:t>
            </a:r>
            <a:endParaRPr lang="ru-RU" sz="2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  <a:cs typeface="Arial" pitchFamily="34" charset="0"/>
            </a:endParaRPr>
          </a:p>
        </p:txBody>
      </p:sp>
      <p:sp>
        <p:nvSpPr>
          <p:cNvPr id="4102" name="TextBox 9"/>
          <p:cNvSpPr txBox="1">
            <a:spLocks noChangeArrowheads="1"/>
          </p:cNvSpPr>
          <p:nvPr/>
        </p:nvSpPr>
        <p:spPr bwMode="auto">
          <a:xfrm>
            <a:off x="7929563" y="1643063"/>
            <a:ext cx="685800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тыс.руб.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4" descr="http://stavropol.bezformata.ru/content/image14555525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15063" y="2714625"/>
            <a:ext cx="2665412" cy="192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 descr="Y:\УПР ФИН ОТРАСЛЕЙ ЭКОНОМИКИ\ОТРАСЛЕВОГО ФИНАНСИРОВАНИЯ\-Общая отдела\Pictures\59c6fcf4-7c06-4d32-ac2e-9dd455715abc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00750" y="4572000"/>
            <a:ext cx="295910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10" descr="http://images.elega.com.ua/8/7f/2161574/my-prodaem-svezhie-domashnie-perepelinye-myaso-f2161574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00875" y="1357313"/>
            <a:ext cx="2000250" cy="1401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5" name="Содержимое 2"/>
          <p:cNvSpPr>
            <a:spLocks noGrp="1"/>
          </p:cNvSpPr>
          <p:nvPr>
            <p:ph idx="1"/>
          </p:nvPr>
        </p:nvSpPr>
        <p:spPr>
          <a:xfrm>
            <a:off x="428625" y="1143000"/>
            <a:ext cx="8229600" cy="1357313"/>
          </a:xfrm>
        </p:spPr>
        <p:txBody>
          <a:bodyPr/>
          <a:lstStyle/>
          <a:p>
            <a:pPr>
              <a:buFont typeface="Arial" charset="0"/>
              <a:buNone/>
              <a:defRPr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По единому сельскохозяйственному налогу поступления в бюджет </a:t>
            </a:r>
          </a:p>
          <a:p>
            <a:pPr>
              <a:buFont typeface="Arial" charset="0"/>
              <a:buNone/>
              <a:defRPr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района за 3 квартал 2021 года составили 235,8 тыс. рублей. </a:t>
            </a:r>
          </a:p>
          <a:p>
            <a:pPr>
              <a:buFont typeface="Arial" charset="0"/>
              <a:buNone/>
              <a:defRPr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Годовой план – 210,0 тыс. рублей.  Исполнение 112,5 %. </a:t>
            </a:r>
          </a:p>
          <a:p>
            <a:pPr>
              <a:buFont typeface="Arial" charset="0"/>
              <a:buNone/>
              <a:defRPr/>
            </a:pPr>
            <a:r>
              <a:rPr lang="ru-RU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Задолженности по налогу на отчетную дату нет.</a:t>
            </a:r>
          </a:p>
        </p:txBody>
      </p:sp>
      <p:sp>
        <p:nvSpPr>
          <p:cNvPr id="4" name="Заголовок 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  <a:prstGeom prst="roundRect">
            <a:avLst/>
          </a:prstGeom>
          <a:gradFill flip="none">
            <a:gsLst>
              <a:gs pos="0">
                <a:schemeClr val="accent5">
                  <a:lumMod val="40000"/>
                  <a:lumOff val="60000"/>
                </a:schemeClr>
              </a:gs>
              <a:gs pos="79000">
                <a:schemeClr val="accent5">
                  <a:lumMod val="60000"/>
                  <a:lumOff val="40000"/>
                </a:schemeClr>
              </a:gs>
              <a:gs pos="100000">
                <a:schemeClr val="accent5">
                  <a:lumMod val="75000"/>
                </a:schemeClr>
              </a:gs>
            </a:gsLst>
            <a:path path="shape">
              <a:fillToRect l="50000" t="50000" r="50000" b="50000"/>
            </a:path>
            <a:tileRect/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Единый сельскохозяйственный налог</a:t>
            </a:r>
            <a:endParaRPr lang="ru-RU" sz="24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  <a:cs typeface="Arial" pitchFamily="34" charset="0"/>
            </a:endParaRPr>
          </a:p>
        </p:txBody>
      </p:sp>
      <p:pic>
        <p:nvPicPr>
          <p:cNvPr id="5128" name="Picture 2" descr="D:\users\LitkevTP\Documents\Моя папка\о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42875" y="4929188"/>
            <a:ext cx="2043113" cy="1525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9" name="Picture 2" descr="http://www.kz.all.biz/img/kz/catalog/313410.jpe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857625" y="4786313"/>
            <a:ext cx="2571750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0" name="Picture 6" descr="http://xallyava.ru/images/Ferma/Gusi/6befae48b9a5d4b21007dca1e9ae5020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143125" y="5214938"/>
            <a:ext cx="18573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31" name="TextBox 9"/>
          <p:cNvSpPr txBox="1">
            <a:spLocks noChangeArrowheads="1"/>
          </p:cNvSpPr>
          <p:nvPr/>
        </p:nvSpPr>
        <p:spPr bwMode="auto">
          <a:xfrm>
            <a:off x="4143375" y="2357438"/>
            <a:ext cx="8191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>
                <a:latin typeface="Times New Roman" pitchFamily="18" charset="0"/>
                <a:cs typeface="Times New Roman" pitchFamily="18" charset="0"/>
              </a:rPr>
              <a:t>тыс.руб.</a:t>
            </a:r>
          </a:p>
        </p:txBody>
      </p:sp>
      <p:graphicFrame>
        <p:nvGraphicFramePr>
          <p:cNvPr id="5122" name="Диаграмма 9"/>
          <p:cNvGraphicFramePr>
            <a:graphicFrameLocks/>
          </p:cNvGraphicFramePr>
          <p:nvPr/>
        </p:nvGraphicFramePr>
        <p:xfrm>
          <a:off x="504825" y="2714625"/>
          <a:ext cx="3990975" cy="2209800"/>
        </p:xfrm>
        <a:graphic>
          <a:graphicData uri="http://schemas.openxmlformats.org/presentationml/2006/ole">
            <p:oleObj spid="_x0000_s5122" name="Worksheet" r:id="rId9" imgW="4810257" imgH="2667060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20976</TotalTime>
  <Words>3297</Words>
  <Application>Microsoft Office PowerPoint</Application>
  <PresentationFormat>Экран (4:3)</PresentationFormat>
  <Paragraphs>412</Paragraphs>
  <Slides>33</Slides>
  <Notes>10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5" baseType="lpstr">
      <vt:lpstr>Тема Office</vt:lpstr>
      <vt:lpstr>Worksheet</vt:lpstr>
      <vt:lpstr>Слайд 1</vt:lpstr>
      <vt:lpstr>Слайд 2</vt:lpstr>
      <vt:lpstr>Слайд 3</vt:lpstr>
      <vt:lpstr>Исполнение доходной части бюджета Яковлевского муниципального района  за 3 квартал 2021 года</vt:lpstr>
      <vt:lpstr>Слайд 5</vt:lpstr>
      <vt:lpstr>Слайд 6</vt:lpstr>
      <vt:lpstr>Слайд 7</vt:lpstr>
      <vt:lpstr>Единый налог  на вмененный доход для отдельных видов деятельности</vt:lpstr>
      <vt:lpstr>Единый сельскохозяйственный налог</vt:lpstr>
      <vt:lpstr>Слайд 10</vt:lpstr>
      <vt:lpstr>Слайд 11</vt:lpstr>
      <vt:lpstr>Слайд 12</vt:lpstr>
      <vt:lpstr>Слайд 13</vt:lpstr>
      <vt:lpstr>Доходы от использования имущества и прав, находящихся в государственной и муниципальной собственности</vt:lpstr>
      <vt:lpstr>Слайд 15</vt:lpstr>
      <vt:lpstr>Слайд 16</vt:lpstr>
      <vt:lpstr>Слайд 17</vt:lpstr>
      <vt:lpstr> РАСХОДЫ бюджета Яковлевского муниципального района за 3 квартал 2021 года</vt:lpstr>
      <vt:lpstr>Исполнение плана бюджета Яковлевского муниципального района по расходам                            за 3 квартал 2021 года, тыс. руб.  </vt:lpstr>
      <vt:lpstr>Структура расходов бюджета Яковлевского муниципального района  за 3 квартал 2021 года </vt:lpstr>
      <vt:lpstr>Слайд 21</vt:lpstr>
      <vt:lpstr>Слайд 22</vt:lpstr>
      <vt:lpstr>Слайд 23</vt:lpstr>
      <vt:lpstr>Расходы бюджета Яковлевского муниципального района за 3 квартал 2021 года на жилищно-коммунальное хозяйство</vt:lpstr>
      <vt:lpstr>Расходы бюджета Яковлевского муниципального района за 3 квартал 2021 года на образование</vt:lpstr>
      <vt:lpstr>Слайд 26</vt:lpstr>
      <vt:lpstr>Расходы бюджета Яковлевского муниципального района за 3 квартал 2021 года на культуру</vt:lpstr>
      <vt:lpstr>Расходы бюджета Яковлевского муниципального района за 3 квартал 2021 года   на социальную политику</vt:lpstr>
      <vt:lpstr>Расходы бюджета Яковлевского муниципального района за 3 квартал 2021 года на физическую культуру и спорт</vt:lpstr>
      <vt:lpstr>Слайд 30</vt:lpstr>
      <vt:lpstr>Слайд 31</vt:lpstr>
      <vt:lpstr>Слайд 32</vt:lpstr>
      <vt:lpstr>Слайд 33</vt:lpstr>
    </vt:vector>
  </TitlesOfParts>
  <Company>df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Лось</dc:creator>
  <cp:lastModifiedBy>фин</cp:lastModifiedBy>
  <cp:revision>2368</cp:revision>
  <cp:lastPrinted>2014-05-22T08:02:27Z</cp:lastPrinted>
  <dcterms:created xsi:type="dcterms:W3CDTF">2010-07-02T14:14:42Z</dcterms:created>
  <dcterms:modified xsi:type="dcterms:W3CDTF">2021-11-28T22:43:58Z</dcterms:modified>
</cp:coreProperties>
</file>