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4"/>
  </p:notesMasterIdLst>
  <p:handoutMasterIdLst>
    <p:handoutMasterId r:id="rId25"/>
  </p:handoutMasterIdLst>
  <p:sldIdLst>
    <p:sldId id="575" r:id="rId2"/>
    <p:sldId id="539" r:id="rId3"/>
    <p:sldId id="496" r:id="rId4"/>
    <p:sldId id="576" r:id="rId5"/>
    <p:sldId id="586" r:id="rId6"/>
    <p:sldId id="577" r:id="rId7"/>
    <p:sldId id="599" r:id="rId8"/>
    <p:sldId id="600" r:id="rId9"/>
    <p:sldId id="601" r:id="rId10"/>
    <p:sldId id="584" r:id="rId11"/>
    <p:sldId id="553" r:id="rId12"/>
    <p:sldId id="552" r:id="rId13"/>
    <p:sldId id="555" r:id="rId14"/>
    <p:sldId id="558" r:id="rId15"/>
    <p:sldId id="590" r:id="rId16"/>
    <p:sldId id="591" r:id="rId17"/>
    <p:sldId id="593" r:id="rId18"/>
    <p:sldId id="560" r:id="rId19"/>
    <p:sldId id="598" r:id="rId20"/>
    <p:sldId id="595" r:id="rId21"/>
    <p:sldId id="578" r:id="rId22"/>
    <p:sldId id="541" r:id="rId23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0000"/>
    <a:srgbClr val="FFFF00"/>
    <a:srgbClr val="B25693"/>
    <a:srgbClr val="922E62"/>
    <a:srgbClr val="E3D90D"/>
    <a:srgbClr val="4CEB13"/>
    <a:srgbClr val="0066FF"/>
    <a:srgbClr val="9BBB5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8" autoAdjust="0"/>
    <p:restoredTop sz="84554" autoAdjust="0"/>
  </p:normalViewPr>
  <p:slideViewPr>
    <p:cSldViewPr>
      <p:cViewPr>
        <p:scale>
          <a:sx n="100" d="100"/>
          <a:sy n="100" d="100"/>
        </p:scale>
        <p:origin x="-7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1BFD6168-D31C-4D25-8C49-684493834918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376978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376978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5BDEAAF1-395C-4FF3-A501-1D6A00A4A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77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369B908-FEFB-4A7B-A75F-5C8902F9734B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690068"/>
            <a:ext cx="5438775" cy="444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6978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76978"/>
            <a:ext cx="2946400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064109D-3546-4EC6-9CA4-85CCF6A14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19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49688" y="9376978"/>
            <a:ext cx="2946400" cy="4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4094B2-13CA-4591-8340-113939788A3B}" type="slidenum">
              <a:rPr lang="ru-RU" sz="1200">
                <a:latin typeface="Calibri" pitchFamily="34" charset="0"/>
              </a:rPr>
              <a:pPr algn="r" eaLnBrk="1" hangingPunct="1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5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6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2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8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8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3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73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1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1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BE750-0C09-431F-A215-136185FAF3DD}" type="datetime1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00FD0E-058A-4FE0-A594-A49CD009EB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B4232-8367-4D6F-B6AB-E3B62A08D6A4}" type="datetime1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2AE41-4EBD-4DBB-8842-9915E2AC07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11216-9C3D-4715-9EBA-F5848703A3C9}" type="datetime1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0927E-29CB-44F3-97B3-17CA3A015E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1FC9-7CF8-446B-B3AC-4745C6325CF7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199F-2AA3-4DA6-803F-E5506296D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0ABB9-CD61-44F0-841A-E2721BB17CF6}" type="datetime1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20CEA-53E8-4826-9D3C-B14D4E000F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A4B491-4E45-4217-AB51-2EF0F8793041}" type="datetime1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294A3-DA0F-4A1D-B86F-DAC884157A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878EEA-EAEC-400F-ADA7-0F9BB6F2FA47}" type="datetime1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996D9-E6B2-4CE8-B84D-347EB0BB8B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E51B0-7595-4E3A-9515-80E5598BF390}" type="datetime1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96B83-4C06-4E8D-A39E-45AD7F816A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3DBA6-9BA4-4A42-9E8E-DE72ACB2C1EF}" type="datetime1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9802F-1E96-4993-AFF3-006B2F611B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38226-2699-4A38-96F6-D5B0B60FBABC}" type="datetime1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E1AB7-35A4-4517-9266-FC71B47A4D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F2C326-9862-40FF-9197-20849D50EBCB}" type="datetime1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DF801-AB74-4BE1-BE90-D43E9F248F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0F213E-5F49-4512-B401-DE259AE32007}" type="datetime1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C109-5810-4506-948B-A5AF38A41F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F2E97DA-8E7D-4017-9E95-39499A429136}" type="datetime1">
              <a:rPr lang="ru-RU" smtClean="0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0E19262-243B-44FF-8A51-D93EE5900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DSC099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3059113" y="5857875"/>
            <a:ext cx="353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FFC000"/>
                </a:solidFill>
              </a:rPr>
              <a:t>10</a:t>
            </a:r>
            <a:r>
              <a:rPr lang="ru-RU" b="1" dirty="0" smtClean="0">
                <a:solidFill>
                  <a:srgbClr val="FFC000"/>
                </a:solidFill>
              </a:rPr>
              <a:t> ноября 202</a:t>
            </a:r>
            <a:r>
              <a:rPr lang="ru-RU" b="1" dirty="0">
                <a:solidFill>
                  <a:srgbClr val="FFC000"/>
                </a:solidFill>
              </a:rPr>
              <a:t>2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года</a:t>
            </a:r>
          </a:p>
          <a:p>
            <a:pPr algn="ctr" eaLnBrk="1" hangingPunct="1"/>
            <a:r>
              <a:rPr lang="ru-RU" b="1" dirty="0">
                <a:solidFill>
                  <a:srgbClr val="FFC000"/>
                </a:solidFill>
              </a:rPr>
              <a:t>с. Яковлевка 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0" y="428604"/>
            <a:ext cx="91217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/>
                <a:solidFill>
                  <a:schemeClr val="accent3"/>
                </a:solidFill>
              </a:rPr>
              <a:t>Бюджет</a:t>
            </a:r>
            <a:r>
              <a:rPr lang="en-US" sz="4800" b="1" dirty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>
                <a:ln/>
                <a:solidFill>
                  <a:schemeClr val="accent3"/>
                </a:solidFill>
              </a:rPr>
              <a:t>                                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Яковлевского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муниципального района </a:t>
            </a:r>
          </a:p>
          <a:p>
            <a:pPr algn="ctr">
              <a:defRPr/>
            </a:pPr>
            <a:r>
              <a:rPr lang="ru-RU" sz="4800" b="1" dirty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>
                <a:ln/>
                <a:solidFill>
                  <a:schemeClr val="accent3"/>
                </a:solidFill>
              </a:rPr>
              <a:t>на 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2023 </a:t>
            </a:r>
            <a:r>
              <a:rPr lang="ru-RU" sz="4000" b="1" dirty="0">
                <a:ln/>
                <a:solidFill>
                  <a:schemeClr val="accent3"/>
                </a:solidFill>
              </a:rPr>
              <a:t>год и плановый период 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2024 </a:t>
            </a:r>
            <a:r>
              <a:rPr lang="ru-RU" sz="4000" b="1" dirty="0">
                <a:ln/>
                <a:solidFill>
                  <a:schemeClr val="accent3"/>
                </a:solidFill>
              </a:rPr>
              <a:t>и 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2025 </a:t>
            </a:r>
            <a:r>
              <a:rPr lang="ru-RU" sz="4000" b="1" dirty="0">
                <a:ln/>
                <a:solidFill>
                  <a:schemeClr val="accent3"/>
                </a:solidFill>
              </a:rPr>
              <a:t>годов       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                   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    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ДЛЯ ГРАЖДАН</a:t>
            </a:r>
          </a:p>
          <a:p>
            <a:pPr algn="ctr"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(в соответствии с проектом решения Думы </a:t>
            </a:r>
            <a:r>
              <a:rPr lang="ru-RU" sz="2800" b="1" dirty="0" err="1">
                <a:ln/>
                <a:solidFill>
                  <a:schemeClr val="accent3"/>
                </a:solidFill>
              </a:rPr>
              <a:t>Яковлевского</a:t>
            </a:r>
            <a:r>
              <a:rPr lang="ru-RU" sz="2800" b="1" dirty="0">
                <a:ln/>
                <a:solidFill>
                  <a:schemeClr val="accent3"/>
                </a:solidFill>
              </a:rPr>
              <a:t> муниципального района)</a:t>
            </a:r>
          </a:p>
          <a:p>
            <a:pPr algn="ctr">
              <a:defRPr/>
            </a:pP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633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Распределение  расходов бюджета </a:t>
            </a:r>
            <a:r>
              <a:rPr lang="ru-RU" sz="1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Яковлевского</a:t>
            </a:r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муниципального района по разделам классификации расходов за 2022 год, проект на 2023 год и плановый период 2024 и 2025 годов, рублей </a:t>
            </a:r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22609"/>
              </p:ext>
            </p:extLst>
          </p:nvPr>
        </p:nvGraphicFramePr>
        <p:xfrm>
          <a:off x="35496" y="1196752"/>
          <a:ext cx="8928992" cy="6304271"/>
        </p:xfrm>
        <a:graphic>
          <a:graphicData uri="http://schemas.openxmlformats.org/drawingml/2006/table">
            <a:tbl>
              <a:tblPr/>
              <a:tblGrid>
                <a:gridCol w="504056"/>
                <a:gridCol w="1898533"/>
                <a:gridCol w="1440160"/>
                <a:gridCol w="1379741"/>
                <a:gridCol w="1186222"/>
                <a:gridCol w="1296144"/>
                <a:gridCol w="1224136"/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2021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           на 2022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на 2023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на 2024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на 2025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67 681 956,45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89 671 716,28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91 841 135,08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94 833 992,08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97 451 617,08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безопас-ность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правоохрани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тельная деятельность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811 136,04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15 685 381,94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35 305 752,87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18 980 873,07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18 773 349,76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19 273 349,76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61 233 148,55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28 113 635,20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23 987 723,22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20 882 335,50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25 500 885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312 118 267,97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376 129 258,03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385 721 259,35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416 863 398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437 546 658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25 101 896,44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36 492 018,80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40 094 434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38 166 198,88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38 225 266,91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789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73 046 961,69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74 835 391,56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87 423 873,97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86 262 737,71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87 909 526,26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1 854 218,11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13 312 449,97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13 351 085,90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4 609 615,32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1 020 187,63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96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3 829 848,73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3 980 000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4 200 000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4 400 000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4 600 000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99 000,03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 ферты общего характера бюджетам муниципальных образований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20 594 100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19 199 800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16 699 550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15 666 900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15 665 900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603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утверждаемые расходы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9 000 000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19 000 000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053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582 055 916,15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677 240 022,71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682 399 934,59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709 558 527,25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746 293 390,64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18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012645"/>
            <a:ext cx="24987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000250"/>
            <a:ext cx="26431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143375"/>
            <a:ext cx="2286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428596" y="1500174"/>
            <a:ext cx="3131878" cy="15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7838" y="214313"/>
            <a:ext cx="8666162" cy="1071562"/>
          </a:xfrm>
          <a:ln>
            <a:solidFill>
              <a:schemeClr val="bg1">
                <a:alpha val="56862"/>
              </a:schemeClr>
            </a:solidFill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2813" eaLnBrk="1" hangingPunct="1">
              <a:lnSpc>
                <a:spcPct val="100000"/>
              </a:lnSpc>
            </a:pP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Расходы бюджета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Яковлевского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муниципального района в 2023 году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84" name="AutoShape 6"/>
          <p:cNvSpPr>
            <a:spLocks noChangeArrowheads="1"/>
          </p:cNvSpPr>
          <p:nvPr/>
        </p:nvSpPr>
        <p:spPr bwMode="auto">
          <a:xfrm>
            <a:off x="428625" y="1505738"/>
            <a:ext cx="3143250" cy="1571625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2813"/>
            <a:endParaRPr lang="ru-RU" alt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  <a:p>
            <a:pPr algn="ctr" defTabSz="912813"/>
            <a:r>
              <a:rPr lang="ru-RU" alt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23 987 723,22 рублей</a:t>
            </a:r>
            <a:endParaRPr lang="ru-RU" alt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927894" y="3077363"/>
            <a:ext cx="785812" cy="500062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215177" y="3714750"/>
            <a:ext cx="22112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Жилищное хозяйство  </a:t>
            </a:r>
          </a:p>
          <a:p>
            <a:pPr algn="ctr" eaLnBrk="1" hangingPunct="1"/>
            <a:r>
              <a:rPr lang="ru-RU" altLang="ru-RU" sz="1400" b="1" dirty="0" smtClean="0"/>
              <a:t>4 320 000,00 рублей</a:t>
            </a:r>
            <a:endParaRPr lang="ru-RU" altLang="ru-RU" sz="1400" b="1" dirty="0"/>
          </a:p>
        </p:txBody>
      </p: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2928938" y="3643313"/>
            <a:ext cx="22145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Благоустройство – </a:t>
            </a:r>
          </a:p>
          <a:p>
            <a:pPr algn="ctr" eaLnBrk="1" hangingPunct="1"/>
            <a:r>
              <a:rPr lang="ru-RU" altLang="ru-RU" sz="1400" b="1" dirty="0" smtClean="0"/>
              <a:t>1 246 200,00 рублей</a:t>
            </a:r>
            <a:endParaRPr lang="ru-RU" altLang="ru-RU" sz="1400" b="1" dirty="0"/>
          </a:p>
          <a:p>
            <a:pPr algn="ctr" eaLnBrk="1" hangingPunct="1"/>
            <a:endParaRPr lang="ru-RU" altLang="ru-RU" sz="1400" b="1" dirty="0"/>
          </a:p>
        </p:txBody>
      </p:sp>
      <p:sp>
        <p:nvSpPr>
          <p:cNvPr id="24588" name="TextBox 18"/>
          <p:cNvSpPr txBox="1">
            <a:spLocks noChangeArrowheads="1"/>
          </p:cNvSpPr>
          <p:nvPr/>
        </p:nvSpPr>
        <p:spPr bwMode="auto">
          <a:xfrm>
            <a:off x="5643563" y="1500188"/>
            <a:ext cx="3357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/>
              <a:t>Другие вопросы в области жилищно-коммунального хозяйства – </a:t>
            </a:r>
            <a:r>
              <a:rPr lang="ru-RU" altLang="ru-RU" sz="1400" b="1" dirty="0" smtClean="0"/>
              <a:t>3 693 553,90 рублей.</a:t>
            </a:r>
            <a:endParaRPr lang="ru-RU" altLang="ru-RU" sz="1400" b="1" dirty="0"/>
          </a:p>
          <a:p>
            <a:pPr algn="ctr" eaLnBrk="1" hangingPunct="1"/>
            <a:endParaRPr lang="ru-RU" altLang="ru-RU" sz="1400" b="1" dirty="0"/>
          </a:p>
        </p:txBody>
      </p:sp>
      <p:pic>
        <p:nvPicPr>
          <p:cNvPr id="24589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429125"/>
            <a:ext cx="2571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2589213" y="3114675"/>
            <a:ext cx="868362" cy="655638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317206" y="1183482"/>
            <a:ext cx="866775" cy="2071688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92" name="TextBox 23"/>
          <p:cNvSpPr txBox="1">
            <a:spLocks noChangeArrowheads="1"/>
          </p:cNvSpPr>
          <p:nvPr/>
        </p:nvSpPr>
        <p:spPr bwMode="auto">
          <a:xfrm>
            <a:off x="5682208" y="3928269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Коммунальное хозяйство  </a:t>
            </a:r>
          </a:p>
          <a:p>
            <a:pPr algn="ctr" eaLnBrk="1" hangingPunct="1"/>
            <a:r>
              <a:rPr lang="ru-RU" altLang="ru-RU" sz="1400" b="1" dirty="0" smtClean="0"/>
              <a:t>14 727 969,32 рублей</a:t>
            </a:r>
            <a:endParaRPr lang="ru-RU" altLang="ru-RU" sz="1400" b="1" dirty="0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4495007" y="2086769"/>
            <a:ext cx="868362" cy="2781300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94" name="TextBox 15"/>
          <p:cNvSpPr txBox="1">
            <a:spLocks noChangeArrowheads="1"/>
          </p:cNvSpPr>
          <p:nvPr/>
        </p:nvSpPr>
        <p:spPr bwMode="auto">
          <a:xfrm>
            <a:off x="1" y="5657295"/>
            <a:ext cx="27146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100" b="1" dirty="0"/>
              <a:t>Средства запланированы </a:t>
            </a:r>
            <a:r>
              <a:rPr lang="ru-RU" altLang="ru-RU" sz="1100" b="1" dirty="0" smtClean="0"/>
              <a:t>на:            - уплату ежемесячных взносов на капитальный ремонт МКД;</a:t>
            </a:r>
          </a:p>
          <a:p>
            <a:pPr algn="just" eaLnBrk="1" hangingPunct="1"/>
            <a:r>
              <a:rPr lang="ru-RU" altLang="ru-RU" sz="1100" b="1" dirty="0"/>
              <a:t>-</a:t>
            </a:r>
            <a:r>
              <a:rPr lang="ru-RU" altLang="ru-RU" sz="1100" b="1" dirty="0" smtClean="0"/>
              <a:t> содержание и капитальный ремонт </a:t>
            </a:r>
            <a:r>
              <a:rPr lang="ru-RU" altLang="ru-RU" sz="1100" b="1" dirty="0"/>
              <a:t>муниципального</a:t>
            </a:r>
          </a:p>
          <a:p>
            <a:pPr algn="just" eaLnBrk="1" hangingPunct="1"/>
            <a:r>
              <a:rPr lang="ru-RU" altLang="ru-RU" sz="1100" b="1" dirty="0"/>
              <a:t> жилищного </a:t>
            </a:r>
            <a:r>
              <a:rPr lang="ru-RU" altLang="ru-RU" sz="1100" b="1" dirty="0" smtClean="0"/>
              <a:t>фонда</a:t>
            </a:r>
            <a:endParaRPr lang="ru-RU" altLang="ru-RU" sz="1100" b="1" dirty="0"/>
          </a:p>
        </p:txBody>
      </p:sp>
      <p:sp>
        <p:nvSpPr>
          <p:cNvPr id="24595" name="TextBox 23"/>
          <p:cNvSpPr txBox="1">
            <a:spLocks noChangeArrowheads="1"/>
          </p:cNvSpPr>
          <p:nvPr/>
        </p:nvSpPr>
        <p:spPr bwMode="auto">
          <a:xfrm>
            <a:off x="5786438" y="6088063"/>
            <a:ext cx="31432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 Данные средства  планируется направить на содержание и модернизацию </a:t>
            </a:r>
          </a:p>
          <a:p>
            <a:pPr algn="ctr" eaLnBrk="1" hangingPunct="1"/>
            <a:r>
              <a:rPr lang="ru-RU" altLang="ru-RU" sz="1100" b="1" dirty="0"/>
              <a:t>коммунальной </a:t>
            </a:r>
            <a:r>
              <a:rPr lang="ru-RU" altLang="ru-RU" sz="1100" b="1" dirty="0" smtClean="0"/>
              <a:t>инфраструктуры </a:t>
            </a:r>
            <a:endParaRPr lang="ru-RU" altLang="ru-RU" sz="1100" b="1" dirty="0"/>
          </a:p>
          <a:p>
            <a:pPr algn="ctr" eaLnBrk="1" hangingPunct="1">
              <a:buFontTx/>
              <a:buChar char="-"/>
            </a:pPr>
            <a:endParaRPr lang="ru-RU" altLang="ru-RU" sz="1100" b="1" dirty="0"/>
          </a:p>
        </p:txBody>
      </p:sp>
      <p:sp>
        <p:nvSpPr>
          <p:cNvPr id="24596" name="TextBox 17"/>
          <p:cNvSpPr txBox="1">
            <a:spLocks noChangeArrowheads="1"/>
          </p:cNvSpPr>
          <p:nvPr/>
        </p:nvSpPr>
        <p:spPr bwMode="auto">
          <a:xfrm>
            <a:off x="2643188" y="6143625"/>
            <a:ext cx="3000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 smtClean="0"/>
              <a:t>Расходы предусматривают оплату уличного освещения и уборку территорий кладбищ </a:t>
            </a:r>
            <a:r>
              <a:rPr lang="ru-RU" altLang="ru-RU" sz="1100" b="1" dirty="0" err="1" smtClean="0"/>
              <a:t>Яковлевского</a:t>
            </a:r>
            <a:r>
              <a:rPr lang="ru-RU" altLang="ru-RU" sz="1100" b="1" dirty="0" smtClean="0"/>
              <a:t> района</a:t>
            </a:r>
            <a:endParaRPr lang="ru-RU" alt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786313"/>
            <a:ext cx="221456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285875"/>
            <a:ext cx="19923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57750"/>
            <a:ext cx="21431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370384" y="1287463"/>
            <a:ext cx="2496172" cy="1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6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231900"/>
            <a:ext cx="1951037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14875"/>
            <a:ext cx="20002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7572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100000"/>
              </a:lnSpc>
            </a:pPr>
            <a:r>
              <a:rPr lang="ru-RU" sz="2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Расходы бюджета </a:t>
            </a:r>
            <a:r>
              <a:rPr lang="ru-RU" sz="22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Яковлевского</a:t>
            </a:r>
            <a:r>
              <a:rPr lang="ru-RU" sz="2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муниципального района в 2023 году на </a:t>
            </a:r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1638" y="103346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10" name="AutoShape 6"/>
          <p:cNvSpPr>
            <a:spLocks noChangeArrowheads="1"/>
          </p:cNvSpPr>
          <p:nvPr/>
        </p:nvSpPr>
        <p:spPr bwMode="auto">
          <a:xfrm>
            <a:off x="3175000" y="1287463"/>
            <a:ext cx="2909168" cy="1547812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813"/>
            <a:r>
              <a:rPr lang="ru-RU" alt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385 721 259,35      рублей</a:t>
            </a:r>
            <a:endParaRPr lang="ru-RU" alt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3" y="1247775"/>
            <a:ext cx="1943100" cy="154305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612" name="Rectangle 8"/>
          <p:cNvSpPr>
            <a:spLocks noChangeArrowheads="1"/>
          </p:cNvSpPr>
          <p:nvPr/>
        </p:nvSpPr>
        <p:spPr bwMode="auto">
          <a:xfrm>
            <a:off x="285750" y="4714875"/>
            <a:ext cx="2071688" cy="1643063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43688" y="4786313"/>
            <a:ext cx="2214562" cy="1652587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607803" y="3133055"/>
            <a:ext cx="1980772" cy="563419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5615" name="AutoShape 11"/>
          <p:cNvSpPr>
            <a:spLocks noChangeArrowheads="1"/>
          </p:cNvSpPr>
          <p:nvPr/>
        </p:nvSpPr>
        <p:spPr bwMode="auto">
          <a:xfrm rot="2313247">
            <a:off x="5591175" y="3132138"/>
            <a:ext cx="1984375" cy="525462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5616" name="AutoShape 12"/>
          <p:cNvSpPr>
            <a:spLocks noChangeArrowheads="1"/>
          </p:cNvSpPr>
          <p:nvPr/>
        </p:nvSpPr>
        <p:spPr bwMode="auto">
          <a:xfrm>
            <a:off x="4214813" y="3000375"/>
            <a:ext cx="776287" cy="977900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00875" y="1285875"/>
            <a:ext cx="1992313" cy="1500188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0588" y="1690688"/>
            <a:ext cx="966787" cy="757237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281238" y="1643063"/>
            <a:ext cx="893762" cy="836612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29000" y="4857750"/>
            <a:ext cx="2155825" cy="158115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2857500"/>
            <a:ext cx="2500313" cy="830997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64 453 568,00 рублей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2" name="TextBox 25"/>
          <p:cNvSpPr>
            <a:spLocks noChangeArrowheads="1"/>
          </p:cNvSpPr>
          <p:nvPr/>
        </p:nvSpPr>
        <p:spPr bwMode="auto">
          <a:xfrm>
            <a:off x="178593" y="3764816"/>
            <a:ext cx="2143125" cy="830997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образование -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257 974 096,00 рублей.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3071813" y="4071938"/>
            <a:ext cx="2786062" cy="830997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</a:t>
            </a: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30 859 908,00 рублей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6858000" y="4000500"/>
            <a:ext cx="2143125" cy="738664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в области образования– </a:t>
            </a:r>
          </a:p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30 703 687,35,00 рублей.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6786563" y="2857500"/>
            <a:ext cx="2214562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1 730 000,00 рублей.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857875"/>
            <a:ext cx="10715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71462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86063"/>
            <a:ext cx="2928938" cy="2000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2844" y="1285860"/>
            <a:ext cx="2928958" cy="350046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4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районе» на 2019-2025 годы расходы по плану предусмотрены в сумме                17 425 000,00 рублей.</a:t>
            </a:r>
            <a:endParaRPr lang="ru-RU" altLang="ru-RU" sz="1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14678" y="1714488"/>
            <a:ext cx="2796313" cy="191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14678" y="1714488"/>
            <a:ext cx="2796313" cy="1910772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40 094 434,00 рублей</a:t>
            </a:r>
            <a:endParaRPr lang="ru-RU" alt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143636" y="1428736"/>
            <a:ext cx="2857520" cy="3429024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На мероприятия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запланированы в сумме                 16 421 434,00 рублей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9207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2813" eaLnBrk="1" hangingPunct="1">
              <a:lnSpc>
                <a:spcPct val="100000"/>
              </a:lnSpc>
            </a:pPr>
            <a:r>
              <a:rPr lang="ru-RU" altLang="ru-RU" sz="2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 в 2023 году на культуру, кинематографию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2844" y="5000636"/>
            <a:ext cx="2928958" cy="1643074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304 000,00 рублей</a:t>
            </a:r>
            <a:endParaRPr lang="ru-RU" altLang="ru-RU" sz="1600" b="1" dirty="0" smtClean="0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143636" y="4929198"/>
            <a:ext cx="2857520" cy="1643074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На обеспечение деятельности МКУ «Управление культуры» запланировано средств в сумме 5 000 000,00 рублей</a:t>
            </a:r>
            <a:endParaRPr lang="ru-RU" altLang="ru-RU" sz="1600" b="1" dirty="0" smtClean="0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214678" y="3786190"/>
            <a:ext cx="2857520" cy="278608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На реализацию подпрограммы «Патриотическое воспитание граждан Российской Федерации в </a:t>
            </a:r>
            <a:r>
              <a:rPr lang="ru-RU" altLang="ru-RU" sz="14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районе» на 2019-2025 годы предусмотрено        500 000  рублей</a:t>
            </a:r>
            <a:r>
              <a:rPr lang="ru-RU" altLang="ru-RU" sz="1400" b="1" dirty="0" smtClean="0"/>
              <a:t>.</a:t>
            </a:r>
          </a:p>
        </p:txBody>
      </p:sp>
      <p:pic>
        <p:nvPicPr>
          <p:cNvPr id="27662" name="Picture 8" descr="http://www.funlib.ru/cimg/2014/102115/47004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286375"/>
            <a:ext cx="17859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2" descr="http://bestseller.kz/upload/iblock/89f/89f91ed15fcf5f5f1bf2cffb3fdeb1f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072063"/>
            <a:ext cx="10001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428750"/>
            <a:ext cx="22145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2" y="1124744"/>
            <a:ext cx="1922106" cy="1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75850" y="1578055"/>
            <a:ext cx="2236096" cy="141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6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511175"/>
            <a:ext cx="8709025" cy="4651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2813" eaLnBrk="1" hangingPunct="1"/>
            <a:r>
              <a:rPr lang="ru-RU" sz="2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Расходы в 2023 году 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8100" y="980728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8100" y="4834987"/>
            <a:ext cx="2928938" cy="1880137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По Подпрограмме «Доступная среда» на 2019 – 2025 годы предусмотрены расходы на </a:t>
            </a:r>
            <a:r>
              <a:rPr lang="ru-RU" altLang="ru-RU" sz="1100" b="1" dirty="0" smtClean="0"/>
              <a:t>обеспечение  беспрепятственного доступа инвалидов к  объектам социальной инфраструктуры  в сумме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1 058 000  рублей</a:t>
            </a:r>
            <a:r>
              <a:rPr lang="ru-RU" altLang="ru-RU" sz="1100" b="1" dirty="0" smtClean="0"/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1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На обеспечение мер социальной поддержки педагогическим работникам предусмотрены субвенции из краевого бюджета в сумме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1 805 000 рублей</a:t>
            </a:r>
            <a:r>
              <a:rPr lang="ru-RU" altLang="ru-RU" sz="1100" b="1" dirty="0" smtClean="0"/>
              <a:t>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796756" y="2168595"/>
            <a:ext cx="693738" cy="485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643187" y="2051050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83" name="TextBox 9"/>
          <p:cNvSpPr txBox="1">
            <a:spLocks noChangeArrowheads="1"/>
          </p:cNvSpPr>
          <p:nvPr/>
        </p:nvSpPr>
        <p:spPr bwMode="auto">
          <a:xfrm>
            <a:off x="2833688" y="1054835"/>
            <a:ext cx="3447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87 423 873,97 рублей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9"/>
          <p:cNvSpPr txBox="1">
            <a:spLocks noChangeArrowheads="1"/>
          </p:cNvSpPr>
          <p:nvPr/>
        </p:nvSpPr>
        <p:spPr bwMode="auto">
          <a:xfrm>
            <a:off x="41062" y="2654370"/>
            <a:ext cx="268152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Запланированы средства в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сумме           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2 800 000 рублей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на выплату пенсии за выслугу лет муниципальным служащим</a:t>
            </a:r>
          </a:p>
        </p:txBody>
      </p:sp>
      <p:sp>
        <p:nvSpPr>
          <p:cNvPr id="28685" name="TextBox 9"/>
          <p:cNvSpPr txBox="1">
            <a:spLocks noChangeArrowheads="1"/>
          </p:cNvSpPr>
          <p:nvPr/>
        </p:nvSpPr>
        <p:spPr bwMode="auto">
          <a:xfrm>
            <a:off x="6143625" y="3462442"/>
            <a:ext cx="3000374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выплату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компенсация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части родительской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платы  за присмотр и уход за детьми за счет субвенции из краевого бюджета запланированы расходы в сумме  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3 577 887 рублей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1" hangingPunct="1"/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реализацию государственного полномочия по социальной поддержке лиц, принявших на воспитание в семью детей, оставшихся без попечения родителей выделены субвенции в сумме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49 495 044,55 рублей.</a:t>
            </a:r>
            <a:endParaRPr lang="ru-RU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Box 9"/>
          <p:cNvSpPr txBox="1">
            <a:spLocks noChangeArrowheads="1"/>
          </p:cNvSpPr>
          <p:nvPr/>
        </p:nvSpPr>
        <p:spPr bwMode="auto">
          <a:xfrm>
            <a:off x="3068658" y="3913643"/>
            <a:ext cx="301178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обеспечение  жильем молодых семей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запланированы средства бюджетов всех уровней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2 116 536,75 рублей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Обеспечение  жилыми помещениями детей-сирот и детей, оставшихся без попечения родителей за счет средств краевого бюджета –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13 447 582,67 рублей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счет средств федерального бюджета  -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12 784 770 рублей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endParaRPr lang="ru-RU" alt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Социальные выплаты на обеспечение  жильем граждан Российской Федерации, проживающих в сельской местности –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71 316 рублей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7922270">
            <a:off x="2840037" y="3208072"/>
            <a:ext cx="733425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352925" y="3336926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080443" y="5685569"/>
            <a:ext cx="2956053" cy="767766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2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100" b="1" dirty="0" smtClean="0"/>
              <a:t>На мероприятия по социализации пожилых людей в обществе планируется направить</a:t>
            </a:r>
            <a:r>
              <a:rPr lang="ru-RU" altLang="ru-RU" sz="1100" b="1" dirty="0" smtClean="0"/>
              <a:t>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130 000 рублей</a:t>
            </a:r>
          </a:p>
        </p:txBody>
      </p:sp>
      <p:pic>
        <p:nvPicPr>
          <p:cNvPr id="28691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1" y="3636082"/>
            <a:ext cx="2535682" cy="11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трелка вправо 24"/>
          <p:cNvSpPr/>
          <p:nvPr/>
        </p:nvSpPr>
        <p:spPr>
          <a:xfrm rot="2736296">
            <a:off x="5474493" y="3227493"/>
            <a:ext cx="76676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Сведения о расходах с учетом интересов целевых групп на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2022 год,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проект плановых назначений на 2023 год и плановый период 2024 и 2025 годов, рублей</a:t>
            </a:r>
            <a:endParaRPr lang="ru-RU" sz="1600" dirty="0">
              <a:latin typeface="Palatino Linotyp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560695"/>
              </p:ext>
            </p:extLst>
          </p:nvPr>
        </p:nvGraphicFramePr>
        <p:xfrm>
          <a:off x="179512" y="1124744"/>
          <a:ext cx="9001000" cy="559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936104"/>
                <a:gridCol w="1728192"/>
                <a:gridCol w="1152128"/>
                <a:gridCol w="1224136"/>
                <a:gridCol w="1224136"/>
                <a:gridCol w="1152128"/>
              </a:tblGrid>
              <a:tr h="1008112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Целевая группа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представителей целевой группы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Меры поддержки за счет средств бюджетов</a:t>
                      </a:r>
                      <a:endParaRPr lang="ru-RU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Объем расходов на поддержку, рублей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052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Утверждено на 2022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 на 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 на 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 на 2025 год</a:t>
                      </a:r>
                      <a:endParaRPr lang="ru-RU" sz="1400" dirty="0"/>
                    </a:p>
                  </a:txBody>
                  <a:tcPr/>
                </a:tc>
              </a:tr>
              <a:tr h="2019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Родитель (законный представитель), внесший плату</a:t>
                      </a:r>
                      <a:r>
                        <a:rPr lang="ru-RU" sz="1100" baseline="0" dirty="0" smtClean="0"/>
                        <a:t> за присмотр и уход за детьми, посещающими образовательные организации дошкольного образования</a:t>
                      </a:r>
                      <a:r>
                        <a:rPr lang="ru-RU" sz="1100" dirty="0" smtClean="0"/>
                        <a:t>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356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Компенсация части платы, взимаемой с родителей (законных представителей) за присмотр и уход за детьми, </a:t>
                      </a:r>
                      <a:r>
                        <a:rPr lang="ru-RU" sz="1100" dirty="0" err="1" smtClean="0"/>
                        <a:t>посещающи</a:t>
                      </a:r>
                      <a:endParaRPr lang="ru-RU" sz="1100" dirty="0" smtClean="0"/>
                    </a:p>
                    <a:p>
                      <a:r>
                        <a:rPr lang="ru-RU" sz="1100" dirty="0" smtClean="0"/>
                        <a:t>ми образовательные организации, </a:t>
                      </a:r>
                      <a:r>
                        <a:rPr lang="ru-RU" sz="1100" dirty="0" err="1" smtClean="0"/>
                        <a:t>реализ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dirty="0" err="1" smtClean="0"/>
                        <a:t>ующие</a:t>
                      </a:r>
                      <a:r>
                        <a:rPr lang="ru-RU" sz="1100" dirty="0" smtClean="0"/>
                        <a:t> образователь </a:t>
                      </a:r>
                      <a:r>
                        <a:rPr lang="ru-RU" sz="1100" dirty="0" err="1" smtClean="0"/>
                        <a:t>ные</a:t>
                      </a:r>
                      <a:r>
                        <a:rPr lang="ru-RU" sz="1100" dirty="0" smtClean="0"/>
                        <a:t> программы </a:t>
                      </a:r>
                      <a:r>
                        <a:rPr lang="ru-RU" sz="1100" dirty="0" err="1" smtClean="0"/>
                        <a:t>дошк</a:t>
                      </a:r>
                      <a:endParaRPr lang="ru-RU" sz="1100" dirty="0" smtClean="0"/>
                    </a:p>
                    <a:p>
                      <a:r>
                        <a:rPr lang="ru-RU" sz="1100" dirty="0" err="1" smtClean="0"/>
                        <a:t>ольного</a:t>
                      </a:r>
                      <a:r>
                        <a:rPr lang="ru-RU" sz="1100" baseline="0" dirty="0" smtClean="0"/>
                        <a:t> образования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3 009 526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3 577 887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3 721 097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3 869 001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Молодые семьи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Социальные </a:t>
                      </a:r>
                      <a:r>
                        <a:rPr lang="ru-RU" sz="1200" dirty="0" err="1" smtClean="0"/>
                        <a:t>выпла</a:t>
                      </a:r>
                      <a:r>
                        <a:rPr lang="ru-RU" sz="1200" dirty="0" smtClean="0"/>
                        <a:t> ты на мероприятия</a:t>
                      </a:r>
                      <a:r>
                        <a:rPr lang="ru-RU" sz="1200" baseline="0" dirty="0" smtClean="0"/>
                        <a:t> по обеспечению жил </a:t>
                      </a:r>
                      <a:r>
                        <a:rPr lang="ru-RU" sz="1200" baseline="0" dirty="0" err="1" smtClean="0"/>
                        <a:t>ьем</a:t>
                      </a:r>
                      <a:r>
                        <a:rPr lang="ru-RU" sz="1200" baseline="0" dirty="0" smtClean="0"/>
                        <a:t> молодых семей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2 425 500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2 116 536,75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2 273 630,24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2 188 903,11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Пенсионеры из числа бывших муниципальных служащих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Пенсионное </a:t>
                      </a:r>
                      <a:r>
                        <a:rPr lang="ru-RU" sz="1050" dirty="0" err="1" smtClean="0"/>
                        <a:t>обеспече</a:t>
                      </a:r>
                      <a:endParaRPr lang="ru-RU" sz="1050" dirty="0" smtClean="0"/>
                    </a:p>
                    <a:p>
                      <a:r>
                        <a:rPr lang="ru-RU" sz="1050" dirty="0" err="1" smtClean="0"/>
                        <a:t>ние</a:t>
                      </a:r>
                      <a:r>
                        <a:rPr lang="ru-RU" sz="1050" dirty="0" smtClean="0"/>
                        <a:t>. Пенсии за</a:t>
                      </a:r>
                      <a:r>
                        <a:rPr lang="ru-RU" sz="1050" baseline="0" dirty="0" smtClean="0"/>
                        <a:t> выслугу лет муниципальным служащим </a:t>
                      </a:r>
                      <a:r>
                        <a:rPr lang="ru-RU" sz="1050" baseline="0" dirty="0" err="1" smtClean="0"/>
                        <a:t>Яковлевс</a:t>
                      </a:r>
                      <a:endParaRPr lang="ru-RU" sz="1050" baseline="0" dirty="0" smtClean="0"/>
                    </a:p>
                    <a:p>
                      <a:r>
                        <a:rPr lang="ru-RU" sz="1050" baseline="0" dirty="0" smtClean="0"/>
                        <a:t>кого муниципального района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2 500 000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2 800 000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2 920 000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3 030 000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3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55424454"/>
              </p:ext>
            </p:extLst>
          </p:nvPr>
        </p:nvGraphicFramePr>
        <p:xfrm>
          <a:off x="107504" y="274638"/>
          <a:ext cx="9062664" cy="508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936104"/>
                <a:gridCol w="1800200"/>
                <a:gridCol w="1152128"/>
                <a:gridCol w="1141784"/>
                <a:gridCol w="1224136"/>
                <a:gridCol w="1152128"/>
              </a:tblGrid>
              <a:tr h="79208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Целевая группа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представителей целевой группы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Меры поддержки за счет средств бюджетов</a:t>
                      </a:r>
                      <a:endParaRPr lang="ru-RU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Объем расходов на поддержку, рублей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052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Утверждено на 2022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 на 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 на 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 на 2025 год</a:t>
                      </a:r>
                      <a:endParaRPr lang="ru-RU" sz="1400" dirty="0"/>
                    </a:p>
                  </a:txBody>
                  <a:tcPr/>
                </a:tc>
              </a:tr>
              <a:tr h="2019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Дети-сироты, и дети, оставшиеся без попечения родителей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Предоставление жилых помещений по договорам найма специализированных жилых помещений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20 890 934,02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27 332 352,67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27 332 352,67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27 332 352,67</a:t>
                      </a:r>
                      <a:endParaRPr lang="ru-RU" sz="1200" dirty="0"/>
                    </a:p>
                  </a:txBody>
                  <a:tcPr/>
                </a:tc>
              </a:tr>
              <a:tr h="1700822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Педагогические работники (молодые специалисты) муниципальных образовательных учреждений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Ежемесячная </a:t>
                      </a:r>
                      <a:r>
                        <a:rPr lang="ru-RU" sz="1200" dirty="0" err="1" smtClean="0"/>
                        <a:t>денеж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ная</a:t>
                      </a:r>
                      <a:r>
                        <a:rPr lang="ru-RU" sz="1200" dirty="0" smtClean="0"/>
                        <a:t> выплата в размере 10 000 рублей </a:t>
                      </a:r>
                      <a:r>
                        <a:rPr lang="ru-RU" sz="1200" dirty="0" err="1" smtClean="0"/>
                        <a:t>предос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тавляемая</a:t>
                      </a:r>
                      <a:r>
                        <a:rPr lang="ru-RU" sz="1200" dirty="0" smtClean="0"/>
                        <a:t> до </a:t>
                      </a:r>
                      <a:r>
                        <a:rPr lang="ru-RU" sz="1200" dirty="0" err="1" smtClean="0"/>
                        <a:t>достиже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ния</a:t>
                      </a:r>
                      <a:r>
                        <a:rPr lang="ru-RU" sz="1200" dirty="0" smtClean="0"/>
                        <a:t> трехлетнего </a:t>
                      </a:r>
                      <a:r>
                        <a:rPr lang="ru-RU" sz="1200" dirty="0" err="1" smtClean="0"/>
                        <a:t>педа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гогического</a:t>
                      </a:r>
                      <a:r>
                        <a:rPr lang="ru-RU" sz="1200" dirty="0" smtClean="0"/>
                        <a:t> стажа работы в образовательных организациях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2 790 313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1 805 000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995 000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995 000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Обучающиеся в 1-4 классах</a:t>
                      </a:r>
                      <a:r>
                        <a:rPr lang="ru-RU" sz="1050" baseline="0" dirty="0" smtClean="0"/>
                        <a:t> включительно в муниципальных общеобразовательных организациях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/>
                    </a:p>
                    <a:p>
                      <a:pPr algn="ctr"/>
                      <a:r>
                        <a:rPr lang="ru-RU" sz="1400" dirty="0" smtClean="0"/>
                        <a:t>609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Бесплатное питание один раз в день в период учебного процесса в сумме 85 рублей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9 777 278</a:t>
                      </a:r>
                    </a:p>
                    <a:p>
                      <a:pPr algn="ctr"/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9 406 950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9 406 950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9 406 950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6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08474485"/>
              </p:ext>
            </p:extLst>
          </p:nvPr>
        </p:nvGraphicFramePr>
        <p:xfrm>
          <a:off x="457200" y="274638"/>
          <a:ext cx="9062664" cy="561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018456"/>
                <a:gridCol w="1357808"/>
                <a:gridCol w="1152128"/>
                <a:gridCol w="1141784"/>
                <a:gridCol w="1224136"/>
                <a:gridCol w="1152128"/>
              </a:tblGrid>
              <a:tr h="792088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Целевая группа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представителей целевой группы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Меры поддержки за счет средств бюджетов</a:t>
                      </a:r>
                      <a:endParaRPr lang="ru-RU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Объем расходов на поддержку, рублей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052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Утверждено на 2022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 на 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 на 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 на 2025 год</a:t>
                      </a:r>
                      <a:endParaRPr lang="ru-RU" sz="1400" dirty="0"/>
                    </a:p>
                  </a:txBody>
                  <a:tcPr/>
                </a:tc>
              </a:tr>
              <a:tr h="2019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Обучающиеся в 5-11 классах из числа многодетных семей; из семей, имеющих среднедушевой доход ниже величины прожиточного минимума, установленной в Приморском крае; из семей, находящихся в социально-опасном положении; из числа детей-сирот и детей, оставшихся без попечения родителей, за исключением детей, находящихся на полном государственном</a:t>
                      </a:r>
                      <a:r>
                        <a:rPr lang="ru-RU" sz="1050" baseline="0" dirty="0" smtClean="0"/>
                        <a:t> обеспечении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371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Бесплатное питание один раз в день в период учебного процесса в сумме 85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4 327 600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4 383 450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4 383 450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4 383 450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Обучающиеся</a:t>
                      </a:r>
                      <a:r>
                        <a:rPr lang="ru-RU" sz="1050" baseline="0" dirty="0" smtClean="0"/>
                        <a:t> в 1-11 классах (включительно) дети-инвалиды и дети с ограниченными возможностями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Бесплатное питание один раз в день в период учебного процесса в сумме 140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1 142 400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1 190 000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1 190 000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1 190 000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8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813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муниципального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района на межбюджетные трансферты</a:t>
            </a: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в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2023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году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1357313"/>
            <a:ext cx="8709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производится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2019-2025 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2019-2025 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годы за счет средств районного фонда финансовой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поддержки</a:t>
            </a:r>
            <a:endParaRPr lang="ru-RU" sz="1700" b="1" dirty="0"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31756" name="WordArt 5"/>
          <p:cNvSpPr>
            <a:spLocks noChangeArrowheads="1" noChangeShapeType="1" noTextEdit="1"/>
          </p:cNvSpPr>
          <p:nvPr/>
        </p:nvSpPr>
        <p:spPr bwMode="auto">
          <a:xfrm>
            <a:off x="142875" y="4088962"/>
            <a:ext cx="1450975" cy="70819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endParaRPr lang="ru-RU" sz="3600" b="1" kern="10" dirty="0">
              <a:ln w="6600">
                <a:solidFill>
                  <a:srgbClr val="17375E"/>
                </a:solidFill>
                <a:round/>
                <a:headEnd/>
                <a:tailEnd/>
              </a:ln>
              <a:solidFill>
                <a:srgbClr val="6699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580205"/>
              </p:ext>
            </p:extLst>
          </p:nvPr>
        </p:nvGraphicFramePr>
        <p:xfrm>
          <a:off x="755576" y="3573016"/>
          <a:ext cx="7200801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440160"/>
                <a:gridCol w="1656184"/>
                <a:gridCol w="2160241"/>
              </a:tblGrid>
              <a:tr h="408816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бюджета,   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     бюджета,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ИТОГО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1375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3 226 600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914 500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4 141 100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1375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Яблоновское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810 050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102 000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912 050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137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Покровское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586 500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493 600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1 080 100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1375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Варфоломеевское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2 128 400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1 175 750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3 304 150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Новосысоевское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4 451 450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2 310 700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6 762 150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2369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203 000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4 996 550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16 199 550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84" y="764704"/>
            <a:ext cx="2988379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://img3.proshkolu.ru/content/media/pic/std/2000000/1793000/1792505-d01779822b7ba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5445224"/>
            <a:ext cx="2736303" cy="9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-243408"/>
            <a:ext cx="8229600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 smtClean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Сведения об общественно-значимых проектах </a:t>
            </a:r>
            <a:r>
              <a:rPr lang="ru-RU" sz="1800" b="1" dirty="0" err="1" smtClean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Яковлевского</a:t>
            </a:r>
            <a:r>
              <a:rPr lang="ru-RU" sz="1800" b="1" dirty="0" smtClean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</a:t>
            </a:r>
            <a:r>
              <a:rPr lang="ru-RU" sz="1800" b="1" dirty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района в 2023 </a:t>
            </a:r>
            <a:r>
              <a:rPr lang="ru-RU" sz="1800" b="1" dirty="0" smtClean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году </a:t>
            </a:r>
            <a:r>
              <a:rPr lang="ru-RU" sz="1800" b="1" dirty="0">
                <a:ln w="11430"/>
                <a:gradFill>
                  <a:gsLst>
                    <a:gs pos="0">
                      <a:srgbClr val="9C5252">
                        <a:tint val="70000"/>
                        <a:satMod val="245000"/>
                      </a:srgbClr>
                    </a:gs>
                    <a:gs pos="75000">
                      <a:srgbClr val="9C5252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5252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счет средств местного бюджета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445" y="836712"/>
            <a:ext cx="3968180" cy="720080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Наименование проекта:</a:t>
            </a:r>
            <a:r>
              <a:rPr lang="ru-RU" sz="1400" b="1" dirty="0" smtClean="0">
                <a:latin typeface="+mn-lt"/>
              </a:rPr>
              <a:t> Строительство спортивной площадки при МБОУ СОШ № 2 с. </a:t>
            </a:r>
            <a:r>
              <a:rPr lang="ru-RU" sz="1400" b="1" dirty="0" err="1" smtClean="0">
                <a:latin typeface="+mn-lt"/>
              </a:rPr>
              <a:t>Новосысоевка</a:t>
            </a:r>
            <a:endParaRPr lang="ru-RU" sz="1400" b="1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5967" cy="869032"/>
          </a:xfrm>
        </p:spPr>
        <p:txBody>
          <a:bodyPr/>
          <a:lstStyle/>
          <a:p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Наименование проекта: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Капитальное строительство здания библиотеки в с. </a:t>
            </a:r>
            <a:r>
              <a:rPr lang="ru-RU" sz="1600" b="1" dirty="0" err="1" smtClean="0">
                <a:solidFill>
                  <a:srgbClr val="FF0000"/>
                </a:solidFill>
                <a:latin typeface="+mn-lt"/>
              </a:rPr>
              <a:t>Достоевка</a:t>
            </a:r>
            <a:endParaRPr lang="ru-RU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484784"/>
            <a:ext cx="4041648" cy="464169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Место реализации:  </a:t>
            </a:r>
            <a:r>
              <a:rPr lang="ru-RU" sz="1400" b="1" dirty="0" err="1" smtClean="0">
                <a:solidFill>
                  <a:schemeClr val="tx1"/>
                </a:solidFill>
                <a:latin typeface="+mn-lt"/>
              </a:rPr>
              <a:t>Яковлевский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 район, с. </a:t>
            </a:r>
            <a:r>
              <a:rPr lang="ru-RU" sz="1400" b="1" dirty="0" err="1" smtClean="0">
                <a:solidFill>
                  <a:schemeClr val="tx1"/>
                </a:solidFill>
                <a:latin typeface="+mn-lt"/>
              </a:rPr>
              <a:t>Новосысоевка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, ул. Центральная, дом 32  (Установка спортивной площадки для игровых видов спорта и тренажерный сектор)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Сроки реализации: 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январь 2023 года – 01 сентября 2023 года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Объем финансирования (по источникам финансирования: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Средства бюджета </a:t>
            </a:r>
            <a:r>
              <a:rPr lang="ru-RU" sz="1400" b="1" dirty="0" err="1" smtClean="0">
                <a:solidFill>
                  <a:schemeClr val="tx1"/>
                </a:solidFill>
                <a:latin typeface="+mn-lt"/>
              </a:rPr>
              <a:t>Яковлевского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 муниципального района – 6 200 000 рублей;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Ожидаемые результаты от реализации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>Увеличение числа граждан, систематически занимающихся физической культурой и спортом. Увеличение уровня обеспеченности населения </a:t>
            </a:r>
            <a:r>
              <a:rPr lang="ru-RU" sz="1200" b="1" dirty="0" err="1" smtClean="0">
                <a:solidFill>
                  <a:schemeClr val="tx1"/>
                </a:solidFill>
                <a:latin typeface="+mn-lt"/>
              </a:rPr>
              <a:t>Яковлевского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</a:rPr>
              <a:t> муниципального района спортивными 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</a:rPr>
              <a:t>сооружениями</a:t>
            </a:r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.</a:t>
            </a:r>
            <a:endParaRPr lang="ru-RU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+mn-lt"/>
              </a:rPr>
              <a:t>Место реализации</a:t>
            </a:r>
            <a:r>
              <a:rPr lang="ru-RU" sz="1400" b="1" dirty="0" smtClean="0">
                <a:solidFill>
                  <a:srgbClr val="FF6600"/>
                </a:solidFill>
                <a:latin typeface="+mn-lt"/>
              </a:rPr>
              <a:t>:  </a:t>
            </a:r>
            <a:r>
              <a:rPr lang="ru-RU" sz="1400" b="1" dirty="0" err="1" smtClean="0">
                <a:solidFill>
                  <a:srgbClr val="000000"/>
                </a:solidFill>
                <a:latin typeface="+mn-lt"/>
              </a:rPr>
              <a:t>Яковлевский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 район, с. </a:t>
            </a:r>
            <a:r>
              <a:rPr lang="ru-RU" sz="1400" b="1" dirty="0" err="1" smtClean="0">
                <a:solidFill>
                  <a:srgbClr val="000000"/>
                </a:solidFill>
                <a:latin typeface="+mn-lt"/>
              </a:rPr>
              <a:t>Достоевка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, ул. Школьная (строительство </a:t>
            </a:r>
            <a:r>
              <a:rPr lang="ru-RU" sz="1400" b="1" dirty="0" err="1" smtClean="0">
                <a:solidFill>
                  <a:srgbClr val="000000"/>
                </a:solidFill>
                <a:latin typeface="+mn-lt"/>
              </a:rPr>
              <a:t>межпоселенческой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 библиотеки)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Площадь застройки здания – 201 м</a:t>
            </a:r>
            <a:r>
              <a:rPr lang="ru-RU" sz="1200" b="1" dirty="0" smtClean="0">
                <a:solidFill>
                  <a:srgbClr val="000000"/>
                </a:solidFill>
                <a:latin typeface="+mn-lt"/>
              </a:rPr>
              <a:t>2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Общая площадь – 74,8</a:t>
            </a:r>
            <a:r>
              <a:rPr lang="ru-RU" sz="12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м</a:t>
            </a:r>
            <a:r>
              <a:rPr lang="ru-RU" sz="1200" b="1" dirty="0" smtClean="0">
                <a:solidFill>
                  <a:srgbClr val="000000"/>
                </a:solidFill>
                <a:latin typeface="+mn-lt"/>
              </a:rPr>
              <a:t>2</a:t>
            </a:r>
            <a:endParaRPr lang="ru-RU" sz="14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Этажность – 1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Вместимость – 15 – 20 человек</a:t>
            </a:r>
            <a:endParaRPr lang="ru-RU" sz="1400" b="1" dirty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+mn-lt"/>
              </a:rPr>
              <a:t>Сроки реализации</a:t>
            </a:r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2023 - 2025 годы</a:t>
            </a:r>
            <a:endParaRPr lang="ru-RU" sz="1400" b="1" dirty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+mn-lt"/>
              </a:rPr>
              <a:t>Объем финансирования (по источникам финансирования</a:t>
            </a:r>
            <a:r>
              <a:rPr lang="ru-RU" sz="1400" b="1" dirty="0" smtClean="0">
                <a:solidFill>
                  <a:srgbClr val="FF0000"/>
                </a:solidFill>
                <a:latin typeface="+mn-lt"/>
              </a:rPr>
              <a:t>: 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2023 год  - 6 500 000 рублей (средства бюджета </a:t>
            </a:r>
            <a:r>
              <a:rPr lang="ru-RU" sz="1400" b="1" dirty="0" err="1" smtClean="0">
                <a:solidFill>
                  <a:srgbClr val="000000"/>
                </a:solidFill>
                <a:latin typeface="+mn-lt"/>
              </a:rPr>
              <a:t>Яковлевского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 муниципального района)</a:t>
            </a:r>
            <a:endParaRPr lang="ru-RU" sz="1400" b="1" dirty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+mn-lt"/>
              </a:rPr>
              <a:t>Ожидаемые результаты от реализации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Повышение комфортного и качественного библиотечного обслуживания населения с. </a:t>
            </a:r>
            <a:r>
              <a:rPr lang="ru-RU" sz="1400" b="1" dirty="0" err="1" smtClean="0">
                <a:solidFill>
                  <a:schemeClr val="tx1"/>
                </a:solidFill>
                <a:latin typeface="+mn-lt"/>
              </a:rPr>
              <a:t>Достоевка</a:t>
            </a:r>
            <a:endParaRPr lang="ru-RU" sz="1400" b="1" dirty="0">
              <a:solidFill>
                <a:schemeClr val="tx1"/>
              </a:solidFill>
              <a:latin typeface="+mn-lt"/>
            </a:endParaRPr>
          </a:p>
          <a:p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091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143000"/>
            <a:ext cx="1049337" cy="88265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Aharoni" pitchFamily="2" charset="-79"/>
              </a:rPr>
              <a:t>!      </a:t>
            </a:r>
          </a:p>
          <a:p>
            <a:pPr algn="ctr">
              <a:defRPr/>
            </a:pP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>
              <a:defRPr/>
            </a:pP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параметры бюджета района на 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год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</a:p>
          <a:p>
            <a:pPr algn="just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圆角矩形 10"/>
          <p:cNvSpPr/>
          <p:nvPr/>
        </p:nvSpPr>
        <p:spPr>
          <a:xfrm>
            <a:off x="428625" y="4071938"/>
            <a:ext cx="8501063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2928938" y="1714500"/>
            <a:ext cx="329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625" y="2214563"/>
            <a:ext cx="8501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2928938"/>
            <a:ext cx="8501063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3500438"/>
            <a:ext cx="8501063" cy="4286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4643438"/>
            <a:ext cx="8501063" cy="428625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625" y="6000750"/>
            <a:ext cx="8501063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428625" y="5214938"/>
            <a:ext cx="8501063" cy="642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858250" cy="53165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813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муниципального района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на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средства массовой информации</a:t>
            </a:r>
          </a:p>
        </p:txBody>
      </p:sp>
      <p:sp>
        <p:nvSpPr>
          <p:cNvPr id="30724" name="TextBox 9"/>
          <p:cNvSpPr txBox="1">
            <a:spLocks noChangeArrowheads="1"/>
          </p:cNvSpPr>
          <p:nvPr/>
        </p:nvSpPr>
        <p:spPr bwMode="auto">
          <a:xfrm>
            <a:off x="214313" y="1428750"/>
            <a:ext cx="5286375" cy="475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     Расходы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на обеспечение деятельности МБУ «Редакция районной газеты «Сельский труженик» осуществляются в рамках муниципальной Программы «Информационное обеспечение органов местного самоуправления 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муниципального района» на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годы. Объем средств на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3 980 000,00 рублей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Планируемые ассигнования на 2023 год – 4 200 000,00 рублей; на 2024 год – 4 400 000,00 рублей; на 2025 год – 4 600 000,00 рублей.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041">
            <a:off x="5546725" y="1698625"/>
            <a:ext cx="31781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1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Уровень долговой нагрузки на бюджет </a:t>
            </a:r>
            <a:r>
              <a:rPr lang="ru-RU" sz="18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Яковлевского</a:t>
            </a:r>
            <a:r>
              <a:rPr lang="ru-RU" sz="18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муниципального района</a:t>
            </a:r>
            <a:endParaRPr lang="ru-RU" sz="1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666388"/>
            <a:ext cx="2670722" cy="2811350"/>
          </a:xfrm>
          <a:prstGeom prst="rect">
            <a:avLst/>
          </a:prstGeom>
          <a:blipFill>
            <a:blip r:embed="rId3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9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72063"/>
            <a:ext cx="316835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58346"/>
              </p:ext>
            </p:extLst>
          </p:nvPr>
        </p:nvGraphicFramePr>
        <p:xfrm>
          <a:off x="467544" y="1700808"/>
          <a:ext cx="8064898" cy="31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243086"/>
                <a:gridCol w="1273405"/>
                <a:gridCol w="1273405"/>
                <a:gridCol w="1273405"/>
                <a:gridCol w="1273405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</a:t>
                      </a:r>
                      <a:r>
                        <a:rPr lang="en-US" sz="1200" dirty="0" smtClean="0"/>
                        <a:t>4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</a:t>
                      </a:r>
                      <a:r>
                        <a:rPr lang="en-US" sz="1200" dirty="0" smtClean="0"/>
                        <a:t>5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на 01.01.2026</a:t>
                      </a:r>
                      <a:endParaRPr lang="ru-RU" sz="12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Договор № 03/17 о предоставлении бюджетного кредита от 25.12.2017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000 000,00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(реструктуризирован Соглашением № 03/20 от 27.05.2020)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Погашен в сумме 3 000 000 рублей в марте 2022 года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-603448"/>
            <a:ext cx="8380196" cy="2185214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square"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07862"/>
            <a:ext cx="7818662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Мнение граждан и предложения для обсуждения бюджетных вопросов принимаются Финансовым управлением администрации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Яковлевского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 муниципального района по адресу: с. Яковлевка, переулок Почтовый, 7,  1 этаж, кабинеты  106, 107, 109, по телефонам: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8 (423)71 91-3-01 – начальник финансового управления; 8 (423)71 91-1-09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- отдел по формированию местного бюджета;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8 (423)71 91-6-47 – отдел учета и отчетности. </a:t>
            </a:r>
          </a:p>
          <a:p>
            <a:pPr algn="ctr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Электронная почта –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fin710@mail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.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ru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8715375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625" y="214313"/>
            <a:ext cx="8424863" cy="1570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характеристики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3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 и плановый период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2024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2025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годов,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рублей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79388" y="722313"/>
            <a:ext cx="87852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643858"/>
              </p:ext>
            </p:extLst>
          </p:nvPr>
        </p:nvGraphicFramePr>
        <p:xfrm>
          <a:off x="285750" y="1772816"/>
          <a:ext cx="8318699" cy="4668902"/>
        </p:xfrm>
        <a:graphic>
          <a:graphicData uri="http://schemas.openxmlformats.org/drawingml/2006/table">
            <a:tbl>
              <a:tblPr/>
              <a:tblGrid>
                <a:gridCol w="397818"/>
                <a:gridCol w="1492339"/>
                <a:gridCol w="2178630"/>
                <a:gridCol w="2125074"/>
                <a:gridCol w="2124838"/>
              </a:tblGrid>
              <a:tr h="4653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Проект                    на 2023 год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Проект                 на 2024 год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Проект                     на 2025 год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10591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344 387 000,00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350 597 500,00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71 253 000,00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9089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Безвозмездные поступления, 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335 747 003,59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357 598 724,25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372 841 369,64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976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680 134 003,59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708 196 224,25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744 094 369,64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78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682 399 934,59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709 558 527,25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746 293 390,64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9640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Дефицит (-)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</a:b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2 265 931,00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Calibri" pitchFamily="34" charset="0"/>
                          <a:cs typeface="Times New Roman" pitchFamily="18" charset="0"/>
                        </a:rPr>
                        <a:t>- 1 362 303,0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- 2 199 021,00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5001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686800" cy="883568"/>
          </a:xfrm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Объем и структура доходов бюджета Яковлевского муниципального района на 2022 год, и проект плановых назначений на 2023 год и плановый период 2024 и 2025 годов, рублей</a:t>
            </a:r>
            <a:endParaRPr lang="ru-RU" sz="2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1510"/>
              </p:ext>
            </p:extLst>
          </p:nvPr>
        </p:nvGraphicFramePr>
        <p:xfrm>
          <a:off x="251520" y="1268760"/>
          <a:ext cx="8784978" cy="605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330"/>
                <a:gridCol w="1778902"/>
                <a:gridCol w="1440160"/>
                <a:gridCol w="1368152"/>
                <a:gridCol w="1296144"/>
                <a:gridCol w="1296144"/>
                <a:gridCol w="1296146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Исполнено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за 2021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Утверждено на 2022 год 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Прогноз  на 2023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Прогноз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на 2024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Прогноз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на 2025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21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</a:t>
                      </a:r>
                      <a:endParaRPr lang="ru-RU" sz="1000" dirty="0"/>
                    </a:p>
                  </a:txBody>
                  <a:tcPr/>
                </a:tc>
              </a:tr>
              <a:tr h="534144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1.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НАЛОГОВЫЕ И НЕНАЛОГОВЫЕ ДОХОДЫ, ВСЕГО</a:t>
                      </a:r>
                    </a:p>
                    <a:p>
                      <a:r>
                        <a:rPr lang="ru-RU" sz="1000" b="1" dirty="0" smtClean="0"/>
                        <a:t>000 1 00 00000 00 0000 000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216 475 907,47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313 75 000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344 387 000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350 597 500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371 253 000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</a:p>
                    <a:p>
                      <a:r>
                        <a:rPr lang="ru-RU" sz="1000" dirty="0" smtClean="0"/>
                        <a:t>000 1 01 02000 01 0000 110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191 613 061,69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275 053 000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315 000 000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320</a:t>
                      </a:r>
                      <a:r>
                        <a:rPr lang="ru-RU" sz="1400" baseline="0" dirty="0" smtClean="0"/>
                        <a:t> 550 000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340 550 000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8992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</a:t>
                      </a:r>
                      <a:r>
                        <a:rPr lang="ru-RU" sz="1200" baseline="0" dirty="0" smtClean="0"/>
                        <a:t> по подакцизным товарам (продукции)</a:t>
                      </a:r>
                    </a:p>
                    <a:p>
                      <a:r>
                        <a:rPr lang="ru-RU" sz="1000" baseline="0" dirty="0" smtClean="0"/>
                        <a:t>000 1 03 02000 01 0000 110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12 060 292,64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12 000</a:t>
                      </a:r>
                      <a:r>
                        <a:rPr lang="ru-RU" sz="1400" baseline="0" dirty="0" smtClean="0"/>
                        <a:t>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14 500 000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15 000 000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15 500 000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</a:p>
                    <a:p>
                      <a:r>
                        <a:rPr lang="ru-RU" sz="1000" dirty="0" smtClean="0"/>
                        <a:t> 000 1 05 01000 00 0000 110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3 170 109,98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11 478 000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2 700 000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2 810 000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2 915 000</a:t>
                      </a:r>
                      <a:endParaRPr lang="ru-RU" sz="1400" dirty="0"/>
                    </a:p>
                  </a:txBody>
                  <a:tcPr/>
                </a:tc>
              </a:tr>
              <a:tr h="303232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</a:p>
                    <a:p>
                      <a:r>
                        <a:rPr lang="ru-RU" sz="1000" dirty="0" smtClean="0"/>
                        <a:t>000 1 08 03000 01 0000 110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1 489 781,78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2 000 000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2 150 000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2 200 000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</a:t>
                      </a:r>
                      <a:r>
                        <a:rPr lang="ru-RU" sz="1100" baseline="0" dirty="0" smtClean="0"/>
                        <a:t> от </a:t>
                      </a:r>
                      <a:r>
                        <a:rPr lang="ru-RU" sz="1100" baseline="0" dirty="0" err="1" smtClean="0"/>
                        <a:t>использова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0" dirty="0" err="1" smtClean="0"/>
                        <a:t>ния</a:t>
                      </a:r>
                      <a:r>
                        <a:rPr lang="ru-RU" sz="1100" baseline="0" dirty="0" smtClean="0"/>
                        <a:t> имущества, находя </a:t>
                      </a:r>
                      <a:r>
                        <a:rPr lang="ru-RU" sz="1100" baseline="0" dirty="0" err="1" smtClean="0"/>
                        <a:t>щегося</a:t>
                      </a:r>
                      <a:r>
                        <a:rPr lang="ru-RU" sz="1100" baseline="0" dirty="0" smtClean="0"/>
                        <a:t> в </a:t>
                      </a:r>
                      <a:r>
                        <a:rPr lang="ru-RU" sz="1100" baseline="0" dirty="0" err="1" smtClean="0"/>
                        <a:t>государствен</a:t>
                      </a:r>
                      <a:r>
                        <a:rPr lang="ru-RU" sz="1100" baseline="0" dirty="0" smtClean="0"/>
                        <a:t> ной и муниципальной собственности</a:t>
                      </a:r>
                    </a:p>
                    <a:p>
                      <a:r>
                        <a:rPr lang="ru-RU" sz="1000" baseline="0" dirty="0" smtClean="0"/>
                        <a:t>000 1 11 00000 00 0000 000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1 489 781,78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5 600 000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5 750 000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5 750 000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5 750 000</a:t>
                      </a:r>
                      <a:endParaRPr lang="ru-RU" sz="1400" dirty="0"/>
                    </a:p>
                  </a:txBody>
                  <a:tcPr/>
                </a:tc>
              </a:tr>
              <a:tr h="648776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Платежи при </a:t>
                      </a:r>
                      <a:r>
                        <a:rPr lang="ru-RU" sz="1200" dirty="0" err="1" smtClean="0"/>
                        <a:t>пользов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ании</a:t>
                      </a:r>
                      <a:r>
                        <a:rPr lang="ru-RU" sz="1200" dirty="0" smtClean="0"/>
                        <a:t> природными ресурсами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000 1 12 01042 01 0000 120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1 445 248,83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1 470 000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1 685 000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1 685 000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1 685 000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0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17109"/>
              </p:ext>
            </p:extLst>
          </p:nvPr>
        </p:nvGraphicFramePr>
        <p:xfrm>
          <a:off x="457200" y="620688"/>
          <a:ext cx="8784978" cy="62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330"/>
                <a:gridCol w="1778902"/>
                <a:gridCol w="1440160"/>
                <a:gridCol w="1368152"/>
                <a:gridCol w="1296144"/>
                <a:gridCol w="1296144"/>
                <a:gridCol w="1296146"/>
              </a:tblGrid>
              <a:tr h="1080120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Платежи при пользовании природными ресурсами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1 445 248,83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1 470 000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1 685 000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1 685 000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1 685 000</a:t>
                      </a:r>
                      <a:endParaRPr lang="ru-RU" sz="1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Доходы от продажи материальных и нема </a:t>
                      </a:r>
                      <a:r>
                        <a:rPr lang="ru-RU" sz="1200" dirty="0" err="1" smtClean="0"/>
                        <a:t>териальных</a:t>
                      </a:r>
                      <a:r>
                        <a:rPr lang="ru-RU" sz="1200" dirty="0" smtClean="0"/>
                        <a:t> активов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000 1 14 00000 00 0000 000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328 949,95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5 500 000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2 200</a:t>
                      </a:r>
                      <a:r>
                        <a:rPr lang="ru-RU" sz="1400" baseline="0" dirty="0" smtClean="0"/>
                        <a:t>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2 200 000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2 200 000</a:t>
                      </a:r>
                      <a:endParaRPr lang="ru-RU" sz="1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Штрафы, санкции, возмещение</a:t>
                      </a:r>
                      <a:r>
                        <a:rPr lang="ru-RU" sz="1200" baseline="0" dirty="0" smtClean="0"/>
                        <a:t> ущерба </a:t>
                      </a:r>
                      <a:r>
                        <a:rPr lang="ru-RU" sz="1000" baseline="0" dirty="0" smtClean="0"/>
                        <a:t>000 1 16 00000 00 0000 000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965 567,55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629 000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437 000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437 500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438 000</a:t>
                      </a:r>
                      <a:endParaRPr lang="ru-RU" sz="1400" dirty="0"/>
                    </a:p>
                  </a:txBody>
                  <a:tcPr/>
                </a:tc>
              </a:tr>
              <a:tr h="224016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ДОХОДЫ</a:t>
                      </a:r>
                    </a:p>
                    <a:p>
                      <a:r>
                        <a:rPr lang="ru-RU" sz="1200" dirty="0" smtClean="0"/>
                        <a:t> </a:t>
                      </a:r>
                      <a:r>
                        <a:rPr lang="ru-RU" sz="1000" dirty="0" smtClean="0"/>
                        <a:t>000</a:t>
                      </a:r>
                      <a:r>
                        <a:rPr lang="ru-RU" sz="1000" baseline="0" dirty="0" smtClean="0"/>
                        <a:t> 1 13  01000 00 0000 130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17 959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15 000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2.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БЕЗВОЗМЕЗДНЫЕ</a:t>
                      </a:r>
                      <a:r>
                        <a:rPr lang="ru-RU" sz="1200" b="1" dirty="0" smtClean="0"/>
                        <a:t> ПОСТУПЛЕНИЯ, ВСЕГО</a:t>
                      </a:r>
                    </a:p>
                    <a:p>
                      <a:r>
                        <a:rPr lang="ru-RU" sz="1200" b="1" dirty="0" smtClean="0"/>
                        <a:t> </a:t>
                      </a:r>
                      <a:r>
                        <a:rPr lang="ru-RU" sz="1000" b="1" dirty="0" smtClean="0"/>
                        <a:t>000 2 00 00000 00 0000 000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366 645 109,21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347 704 310,82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335 747 003,59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321 699 154,59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345 039 280,19</a:t>
                      </a:r>
                      <a:endParaRPr lang="ru-RU" sz="1400" b="1" dirty="0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                </a:t>
                      </a:r>
                      <a:r>
                        <a:rPr lang="ru-RU" sz="1000" dirty="0" smtClean="0"/>
                        <a:t>000 2 02 10000 00 0000 150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27 853 420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8 443 700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СУБСИДИИ</a:t>
                      </a:r>
                    </a:p>
                    <a:p>
                      <a:r>
                        <a:rPr lang="ru-RU" sz="1000" dirty="0" smtClean="0"/>
                        <a:t>000 2 02 20000 00 0000 150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60 878 955,69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36 532 648,22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5 589 846,97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5 012 015,44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5 165 357,65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</a:t>
                      </a:r>
                    </a:p>
                    <a:p>
                      <a:r>
                        <a:rPr lang="ru-RU" sz="1000" dirty="0" smtClean="0"/>
                        <a:t>000 2 02 30000 00 0000 150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266 177 782,53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288 697 662,60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317 725 456,62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330</a:t>
                      </a:r>
                      <a:r>
                        <a:rPr lang="ru-RU" sz="1400" baseline="0" dirty="0" smtClean="0"/>
                        <a:t> 239 708,81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345 329 011,99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</a:p>
                    <a:p>
                      <a:r>
                        <a:rPr lang="ru-RU" sz="1000" dirty="0" smtClean="0"/>
                        <a:t>000  2 02 40000 00 0000 150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11 734 950,99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14 030 300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12 431 700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22 347 000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22 347 000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3.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 ДОХОДОВ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583 121 016,68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661 449 310,82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680 134 003,59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708 196 224,25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744 094 369,64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45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СВЕДЕНИЯ О РАСХОДАХ бюджета Яковлевского муниципального района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</a:t>
            </a:r>
            <a:r>
              <a:rPr lang="ru-RU" sz="2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2022 год, и проект плановых назначениях на 2023 год и плановый период 2024 и 2025 годов, рублей</a:t>
            </a:r>
            <a:endParaRPr lang="ru-RU" sz="2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791697"/>
              </p:ext>
            </p:extLst>
          </p:nvPr>
        </p:nvGraphicFramePr>
        <p:xfrm>
          <a:off x="251520" y="1268760"/>
          <a:ext cx="8856984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96"/>
                <a:gridCol w="1789044"/>
                <a:gridCol w="1489856"/>
                <a:gridCol w="1318456"/>
                <a:gridCol w="1296144"/>
                <a:gridCol w="1296144"/>
                <a:gridCol w="1296144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МУНИЦИПАЛЬНЫЕ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Отчет за 2021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Утверждено на 2022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Проект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на 2023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Проект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на 2024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Проект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</a:rPr>
                        <a:t> на 2025 год</a:t>
                      </a:r>
                      <a:endParaRPr lang="ru-RU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21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</a:t>
                      </a:r>
                      <a:endParaRPr lang="ru-RU" sz="1000" dirty="0"/>
                    </a:p>
                  </a:txBody>
                  <a:tcPr/>
                </a:tc>
              </a:tr>
              <a:tr h="534144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Развитие образования </a:t>
                      </a:r>
                      <a:r>
                        <a:rPr lang="ru-RU" sz="1200" b="0" dirty="0" err="1" smtClean="0"/>
                        <a:t>Яковлевского</a:t>
                      </a:r>
                      <a:r>
                        <a:rPr lang="ru-RU" sz="1200" b="0" dirty="0" smtClean="0"/>
                        <a:t> муниципального района на 2019 – 2025 годы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299 010 413,48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351 900 813,33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356 510 578,35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386 745</a:t>
                      </a:r>
                      <a:r>
                        <a:rPr lang="ru-RU" sz="1400" b="0" baseline="0" dirty="0" smtClean="0"/>
                        <a:t> 213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406 511 518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поддержка населения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69 825 131,17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70 243 213,26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84 393 284,22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82</a:t>
                      </a:r>
                      <a:r>
                        <a:rPr lang="ru-RU" sz="1400" baseline="0" dirty="0" smtClean="0"/>
                        <a:t> 922 791,47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84 654 307,15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культуры в </a:t>
                      </a:r>
                      <a:r>
                        <a:rPr lang="ru-RU" sz="1200" dirty="0" err="1" smtClean="0"/>
                        <a:t>Яковлевском</a:t>
                      </a:r>
                      <a:r>
                        <a:rPr lang="ru-RU" sz="1200" dirty="0" smtClean="0"/>
                        <a:t> муниципальном районе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32 408 371,42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45 468 018,80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49 387 842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48 688 606,88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48 902 266,91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качественными услугами жилищно-коммунального хозяйства населения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57 585 327,93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19 849 947,01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14 457 969,32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12 648 600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17 107 000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6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214732"/>
              </p:ext>
            </p:extLst>
          </p:nvPr>
        </p:nvGraphicFramePr>
        <p:xfrm>
          <a:off x="457200" y="692696"/>
          <a:ext cx="8856984" cy="548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96"/>
                <a:gridCol w="1789044"/>
                <a:gridCol w="1489856"/>
                <a:gridCol w="1318456"/>
                <a:gridCol w="1296144"/>
                <a:gridCol w="1296144"/>
                <a:gridCol w="1296144"/>
              </a:tblGrid>
              <a:tr h="21602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Защита населения и территории от чрезвычайных ситуаций, обеспечение пожарной безопасности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1 773 620,79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3 588 865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6 612 036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4 969 475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5 529 220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Охрана окружающей среды в </a:t>
                      </a:r>
                      <a:r>
                        <a:rPr lang="ru-RU" sz="1100" dirty="0" err="1" smtClean="0"/>
                        <a:t>Яковлевском</a:t>
                      </a:r>
                      <a:r>
                        <a:rPr lang="ru-RU" sz="1100" dirty="0" smtClean="0"/>
                        <a:t> муниципальном</a:t>
                      </a:r>
                      <a:r>
                        <a:rPr lang="ru-RU" sz="1100" baseline="0" dirty="0" smtClean="0"/>
                        <a:t> районе на 2019 – 2025 годы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199 131,45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2 100 000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2 290 000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2 300 000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</a:t>
                      </a:r>
                      <a:r>
                        <a:rPr lang="ru-RU" sz="1400" baseline="0" dirty="0" smtClean="0"/>
                        <a:t> 300 000</a:t>
                      </a:r>
                      <a:endParaRPr lang="ru-RU" sz="1400" dirty="0"/>
                    </a:p>
                  </a:txBody>
                  <a:tcPr/>
                </a:tc>
              </a:tr>
              <a:tr h="6487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Развитие физической культуры и спорта в </a:t>
                      </a:r>
                      <a:r>
                        <a:rPr lang="ru-RU" sz="1200" dirty="0" err="1" smtClean="0"/>
                        <a:t>Яковлевском</a:t>
                      </a:r>
                      <a:r>
                        <a:rPr lang="ru-RU" sz="1200" dirty="0" smtClean="0"/>
                        <a:t> муниципальном районе на 2019 – 2025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1 854 218,11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13 312 449,97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13 351 085,90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</a:t>
                      </a:r>
                      <a:r>
                        <a:rPr lang="ru-RU" sz="1400" baseline="0" dirty="0" smtClean="0"/>
                        <a:t> 609 615,32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1 020 187,63</a:t>
                      </a:r>
                      <a:endParaRPr lang="ru-RU" sz="1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Развитие  транспортного комплекса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15 422 705,74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34 314 362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17 865 655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18 365 655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18 865 655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58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93317"/>
              </p:ext>
            </p:extLst>
          </p:nvPr>
        </p:nvGraphicFramePr>
        <p:xfrm>
          <a:off x="457200" y="332656"/>
          <a:ext cx="8856984" cy="540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96"/>
                <a:gridCol w="1789044"/>
                <a:gridCol w="1489856"/>
                <a:gridCol w="1318456"/>
                <a:gridCol w="1296144"/>
                <a:gridCol w="1296144"/>
                <a:gridCol w="1296144"/>
              </a:tblGrid>
              <a:tr h="16561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Информационное обеспечение органов местного самоуправления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5 622 510,62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7 455 000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5 900 000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5 835 000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6 040 000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10.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Развитие сельского хозяйства в </a:t>
                      </a:r>
                      <a:r>
                        <a:rPr lang="ru-RU" sz="1200" b="0" dirty="0" err="1" smtClean="0"/>
                        <a:t>Яковлевском</a:t>
                      </a:r>
                      <a:r>
                        <a:rPr lang="ru-RU" sz="1200" b="0" dirty="0" smtClean="0"/>
                        <a:t> муниципальном районе на 2019 – 2025 годы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20 000,00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101 316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819 253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101 316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101 316</a:t>
                      </a:r>
                      <a:endParaRPr lang="ru-RU" sz="1400" b="0" dirty="0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11.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Молодежь – </a:t>
                      </a:r>
                      <a:r>
                        <a:rPr lang="ru-RU" sz="1200" dirty="0" err="1" smtClean="0"/>
                        <a:t>Яковлевскому</a:t>
                      </a:r>
                      <a:r>
                        <a:rPr lang="ru-RU" sz="1200" dirty="0" smtClean="0"/>
                        <a:t> муниципальному</a:t>
                      </a:r>
                      <a:r>
                        <a:rPr lang="ru-RU" sz="1200" baseline="0" dirty="0" smtClean="0"/>
                        <a:t> району 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2 090 572,38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2 875 500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2 566 536,75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2 723 630,24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/>
                    </a:p>
                    <a:p>
                      <a:pPr algn="ctr"/>
                      <a:r>
                        <a:rPr lang="ru-RU" sz="1400" b="0" dirty="0" smtClean="0"/>
                        <a:t>2 438 903,11</a:t>
                      </a:r>
                      <a:endParaRPr lang="ru-RU" sz="1400" b="0" dirty="0"/>
                    </a:p>
                  </a:txBody>
                  <a:tcPr/>
                </a:tc>
              </a:tr>
              <a:tr h="26007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12.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Экономическое развитие и инновационная экономика в </a:t>
                      </a:r>
                      <a:r>
                        <a:rPr lang="ru-RU" sz="1200" dirty="0" err="1" smtClean="0"/>
                        <a:t>Яковлевском</a:t>
                      </a:r>
                      <a:r>
                        <a:rPr lang="ru-RU" sz="1200" dirty="0" smtClean="0"/>
                        <a:t> муниципальном районе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54 343 837,09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85 888 230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86 426 500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87 892 660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90 427 630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56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994015"/>
              </p:ext>
            </p:extLst>
          </p:nvPr>
        </p:nvGraphicFramePr>
        <p:xfrm>
          <a:off x="457200" y="260648"/>
          <a:ext cx="8856984" cy="713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96"/>
                <a:gridCol w="1789044"/>
                <a:gridCol w="1489856"/>
                <a:gridCol w="1318456"/>
                <a:gridCol w="1296144"/>
                <a:gridCol w="1296144"/>
                <a:gridCol w="1296144"/>
              </a:tblGrid>
              <a:tr h="172819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13.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Переселение граждан из аварийного жилищного фонда на территории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baseline="0" dirty="0" smtClean="0"/>
                        <a:t> муниципального района на 2019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444 825,25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2 550 000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3 000 000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2 000 000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</a:t>
                      </a:r>
                      <a:r>
                        <a:rPr lang="ru-RU" sz="1400" baseline="0" dirty="0" smtClean="0"/>
                        <a:t> 000 000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14.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Укрепление общественного здоровья населения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2020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72 783,54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95 000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15.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Профилактика правонарушений на территории </a:t>
                      </a:r>
                      <a:r>
                        <a:rPr lang="ru-RU" sz="1200" dirty="0" err="1" smtClean="0"/>
                        <a:t>Яковлевского</a:t>
                      </a:r>
                      <a:r>
                        <a:rPr lang="ru-RU" sz="1200" dirty="0" smtClean="0"/>
                        <a:t> муниципального района на 2021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6 436 589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7 643 820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9 105 260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9 159 200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16.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Противодействие коррупции в </a:t>
                      </a:r>
                      <a:r>
                        <a:rPr lang="ru-RU" sz="1200" dirty="0" err="1" smtClean="0"/>
                        <a:t>Яковлевском</a:t>
                      </a:r>
                      <a:r>
                        <a:rPr lang="ru-RU" sz="1200" dirty="0" smtClean="0"/>
                        <a:t> муниципальном районе на 2021 – 2025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60 000,00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60 000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60 000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 по муниципальным программам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540 733 448,97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646 239 304,37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651 379 640,54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669 062 822,91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695 117 203,80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Непрограммные 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41 322 467,18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31 000 718,34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31 020 294,05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31 495 704,34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32 176 186,84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 РАСХОДОВ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582 055 916,15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677 240 022,71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682</a:t>
                      </a:r>
                      <a:r>
                        <a:rPr lang="ru-RU" sz="1400" b="1" baseline="0" dirty="0" smtClean="0"/>
                        <a:t> 399 934,59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700 558 527,25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727 293 390,64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416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19812</TotalTime>
  <Words>3161</Words>
  <Application>Microsoft Office PowerPoint</Application>
  <PresentationFormat>Экран (4:3)</PresentationFormat>
  <Paragraphs>876</Paragraphs>
  <Slides>22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Презентация PowerPoint</vt:lpstr>
      <vt:lpstr>Презентация PowerPoint</vt:lpstr>
      <vt:lpstr>Презентация PowerPoint</vt:lpstr>
      <vt:lpstr>Объем и структура доходов бюджета Яковлевского муниципального района на 2022 год, и проект плановых назначений на 2023 год и плановый период 2024 и 2025 годов, рублей</vt:lpstr>
      <vt:lpstr>Презентация PowerPoint</vt:lpstr>
      <vt:lpstr>СВЕДЕНИЯ О РАСХОДАХ бюджета Яковлевского муниципального района на 2022 год, и проект плановых назначениях на 2023 год и плановый период 2024 и 2025 годов, рублей</vt:lpstr>
      <vt:lpstr>Презентация PowerPoint</vt:lpstr>
      <vt:lpstr>Презентация PowerPoint</vt:lpstr>
      <vt:lpstr>Презентация PowerPoint</vt:lpstr>
      <vt:lpstr>Распределение  расходов бюджета Яковлевского муниципального района по разделам классификации расходов за 2022 год, проект на 2023 год и плановый период 2024 и 2025 годов, рублей  </vt:lpstr>
      <vt:lpstr>Расходы бюджета Яковлевского муниципального района в 2023 году на жилищно-коммунальное хозяйство</vt:lpstr>
      <vt:lpstr>Расходы бюджета Яковлевского муниципального района в 2023 году на образование</vt:lpstr>
      <vt:lpstr>Расходы бюджета Яковлевского муниципального района в 2023 году на культуру, кинематографию</vt:lpstr>
      <vt:lpstr>Расходы в 2023 году на социальную политику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об общественно-значимых проектах Яковлевского муниципального района в 2023 году за счет средств местного бюджета</vt:lpstr>
      <vt:lpstr>Презентация PowerPoint</vt:lpstr>
      <vt:lpstr>Уровень долговой нагрузки на бюджет Яковлевского муниципального района</vt:lpstr>
      <vt:lpstr>Презентация PowerPoint</vt:lpstr>
    </vt:vector>
  </TitlesOfParts>
  <Company>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Adm</cp:lastModifiedBy>
  <cp:revision>2262</cp:revision>
  <cp:lastPrinted>2022-11-17T01:18:01Z</cp:lastPrinted>
  <dcterms:created xsi:type="dcterms:W3CDTF">2010-07-02T14:14:42Z</dcterms:created>
  <dcterms:modified xsi:type="dcterms:W3CDTF">2022-12-20T22:09:58Z</dcterms:modified>
</cp:coreProperties>
</file>