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7"/>
  </p:notesMasterIdLst>
  <p:handoutMasterIdLst>
    <p:handoutMasterId r:id="rId18"/>
  </p:handoutMasterIdLst>
  <p:sldIdLst>
    <p:sldId id="575" r:id="rId2"/>
    <p:sldId id="539" r:id="rId3"/>
    <p:sldId id="496" r:id="rId4"/>
    <p:sldId id="576" r:id="rId5"/>
    <p:sldId id="577" r:id="rId6"/>
    <p:sldId id="573" r:id="rId7"/>
    <p:sldId id="553" r:id="rId8"/>
    <p:sldId id="574" r:id="rId9"/>
    <p:sldId id="552" r:id="rId10"/>
    <p:sldId id="555" r:id="rId11"/>
    <p:sldId id="558" r:id="rId12"/>
    <p:sldId id="562" r:id="rId13"/>
    <p:sldId id="560" r:id="rId14"/>
    <p:sldId id="578" r:id="rId15"/>
    <p:sldId id="541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FFFF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4554" autoAdjust="0"/>
  </p:normalViewPr>
  <p:slideViewPr>
    <p:cSldViewPr>
      <p:cViewPr>
        <p:scale>
          <a:sx n="100" d="100"/>
          <a:sy n="100" d="100"/>
        </p:scale>
        <p:origin x="-58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4094B2-13CA-4591-8340-113939788A3B}" type="slidenum">
              <a:rPr lang="ru-RU" sz="1200">
                <a:latin typeface="Calibri" pitchFamily="34" charset="0"/>
              </a:rPr>
              <a:pPr algn="r" eaLnBrk="1" hangingPunct="1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8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9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E750-0C09-431F-A215-136185FAF3DD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0FD0E-058A-4FE0-A594-A49CD009E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4232-8367-4D6F-B6AB-E3B62A08D6A4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AE41-4EBD-4DBB-8842-9915E2AC0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1216-9C3D-4715-9EBA-F5848703A3C9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0927E-29CB-44F3-97B3-17CA3A015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ABB9-CD61-44F0-841A-E2721BB17CF6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20CEA-53E8-4826-9D3C-B14D4E00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B491-4E45-4217-AB51-2EF0F879304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94A3-DA0F-4A1D-B86F-DAC884157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78EEA-EAEC-400F-ADA7-0F9BB6F2FA47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96D9-E6B2-4CE8-B84D-347EB0BB8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E51B0-7595-4E3A-9515-80E5598BF390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6B83-4C06-4E8D-A39E-45AD7F81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DBA6-9BA4-4A42-9E8E-DE72ACB2C1EF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9802F-1E96-4993-AFF3-006B2F611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8226-2699-4A38-96F6-D5B0B60FBAB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1AB7-35A4-4517-9266-FC71B47A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2C326-9862-40FF-9197-20849D50EBCB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F801-AB74-4BE1-BE90-D43E9F248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213E-5F49-4512-B401-DE259AE32007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C109-5810-4506-948B-A5AF38A41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F2E97DA-8E7D-4017-9E95-39499A429136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0E19262-243B-44FF-8A51-D93EE590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DSC099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FFC0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8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декабря </a:t>
            </a:r>
            <a:r>
              <a:rPr lang="ru-RU" b="1" dirty="0" smtClean="0">
                <a:solidFill>
                  <a:srgbClr val="FFC000"/>
                </a:solidFill>
              </a:rPr>
              <a:t>202</a:t>
            </a:r>
            <a:r>
              <a:rPr lang="en-US" b="1" dirty="0" smtClean="0">
                <a:solidFill>
                  <a:srgbClr val="FFC000"/>
                </a:solidFill>
              </a:rPr>
              <a:t>1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года</a:t>
            </a:r>
          </a:p>
          <a:p>
            <a:pPr algn="ctr" eaLnBrk="1" hangingPunct="1"/>
            <a:r>
              <a:rPr lang="ru-RU" b="1" dirty="0">
                <a:solidFill>
                  <a:srgbClr val="FFC0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/>
                <a:solidFill>
                  <a:schemeClr val="accent3"/>
                </a:solidFill>
              </a:rPr>
              <a:t>Бюджет</a:t>
            </a:r>
            <a:r>
              <a:rPr lang="en-US" sz="4800" b="1" dirty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>
                <a:ln/>
                <a:solidFill>
                  <a:schemeClr val="accent3"/>
                </a:solidFill>
              </a:rPr>
              <a:t>                                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Яковлевского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на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202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год и плановый период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202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и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202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4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годов       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                 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   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(в соответствии с решением Думы </a:t>
            </a:r>
            <a:r>
              <a:rPr lang="ru-RU" sz="2000" b="1" dirty="0" err="1">
                <a:ln/>
                <a:solidFill>
                  <a:schemeClr val="accent3"/>
                </a:solidFill>
              </a:rPr>
              <a:t>Яковлевского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муниципального района от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8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.12.202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№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502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-НПА</a:t>
            </a:r>
            <a:r>
              <a:rPr lang="ru-RU" sz="2000" b="1" dirty="0">
                <a:ln/>
                <a:solidFill>
                  <a:schemeClr val="accent3"/>
                </a:solidFill>
              </a:rPr>
              <a:t>)</a:t>
            </a:r>
          </a:p>
          <a:p>
            <a:pPr algn="ctr">
              <a:defRPr/>
            </a:pPr>
            <a:r>
              <a:rPr lang="ru-RU" sz="4800" b="1" dirty="0">
                <a:ln/>
                <a:solidFill>
                  <a:schemeClr val="accent3"/>
                </a:solidFill>
              </a:rPr>
              <a:t>ДЛЯ ГРАЖДАН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3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11 650 429,00 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31 267 018,80 рублей</a:t>
            </a:r>
            <a:endParaRPr lang="ru-RU" alt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6"/>
            <a:ext cx="2857520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13 722 000,00 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813" eaLnBrk="1" hangingPunct="1">
              <a:lnSpc>
                <a:spcPct val="100000"/>
              </a:lnSpc>
            </a:pPr>
            <a:r>
              <a:rPr lang="ru-RU" alt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в 2022 году на культуру, кинематографию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140 000,00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4929198"/>
            <a:ext cx="2857520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4 175 000,00 рублей</a:t>
            </a:r>
            <a:endParaRPr lang="ru-RU" altLang="ru-RU" sz="16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1369589,80  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813" eaLnBrk="1" hangingPunct="1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Расходы в 2022 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60 000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1 995 000,00 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73 743 846,61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2 500 000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000750" y="3143250"/>
            <a:ext cx="3143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выплату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части родительской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платы  за присмотр и уход за детьми за счет субвенции из краевого бюджета запланированы расходы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3 009 526,00 рублей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42 772 404,38 рублей.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68658" y="3913643"/>
            <a:ext cx="301178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обеспечение  жильем молодых семей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2 139 363,23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19 890 934,02 рублей. </a:t>
            </a:r>
          </a:p>
          <a:p>
            <a:pPr algn="ctr" eaLnBrk="1" hangingPunct="1"/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71 316,00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80443" y="4917805"/>
            <a:ext cx="2956053" cy="857250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За счет субвенции из краевого бюджета предусмотрены расходы по назначению и предоставлению выплаты единовременного пособия при передаче ребенка на воспитание в семью –              1 </a:t>
            </a:r>
            <a:r>
              <a:rPr lang="ru-RU" sz="1100" b="1" dirty="0" smtClean="0">
                <a:solidFill>
                  <a:srgbClr val="FF0000"/>
                </a:solidFill>
              </a:rPr>
              <a:t>1 083 302,98 рублей</a:t>
            </a:r>
            <a:r>
              <a:rPr 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100" b="1" dirty="0" smtClean="0"/>
              <a:t>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120 000,00 рублей</a:t>
            </a:r>
          </a:p>
        </p:txBody>
      </p:sp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муниципального района в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2022 году 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годы. Объем средств на год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3 980 000,00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2022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поддержки</a:t>
            </a:r>
            <a:endParaRPr lang="ru-RU" sz="1700" b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142875" y="4088962"/>
            <a:ext cx="1450975" cy="70819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b="1" kern="10" dirty="0">
              <a:ln w="6600">
                <a:solidFill>
                  <a:srgbClr val="17375E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03299"/>
              </p:ext>
            </p:extLst>
          </p:nvPr>
        </p:nvGraphicFramePr>
        <p:xfrm>
          <a:off x="755576" y="3573016"/>
          <a:ext cx="720080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656184"/>
                <a:gridCol w="2160241"/>
              </a:tblGrid>
              <a:tr h="408816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бюджета,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3 338 800,00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619 000,00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3 957 800,00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820 250,00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968 150,00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1 788 400,00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592 450,00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572 900,00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1 165 350,00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2 152 200,00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1 403 100,00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3 555 300,00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4 504 150,00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2 145 550,00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6 649 700,00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2369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11407 850,00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5 708 700,00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17 116 550,00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1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Уровень долговой нагрузки на бюджет </a:t>
            </a:r>
            <a:r>
              <a:rPr lang="ru-RU" sz="18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Яковлевского</a:t>
            </a:r>
            <a:r>
              <a:rPr lang="ru-RU" sz="1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муниципального района</a:t>
            </a:r>
            <a:endParaRPr lang="ru-RU" sz="1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6638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9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72063"/>
            <a:ext cx="316835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3840"/>
              </p:ext>
            </p:extLst>
          </p:nvPr>
        </p:nvGraphicFramePr>
        <p:xfrm>
          <a:off x="395536" y="1772816"/>
          <a:ext cx="79208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88"/>
                <a:gridCol w="1488004"/>
                <a:gridCol w="1512168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01.01.2022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01.01.2023 </a:t>
                      </a:r>
                      <a:endParaRPr lang="ru-RU" sz="12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Договор № 03/17 о предоставлении бюджетного кредита от 25.12.2017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5 000 000,00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4 000 000,00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3 000 000,00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2 000 000,00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(реструктуризирован Соглашением № 03/20 от 27.05.2020)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603448"/>
            <a:ext cx="8380196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781866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Финансовое управление администрации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Яковлевского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муниципального района, с. Яковлевка,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преулок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Почтовый, 7,  1 этаж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91-3-01 – начальник финансового управления;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91-1-09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- отдел по формированию местного бюджета;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91-6-47 – отдел учета и отчетности.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Электронная почта –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fin710@findept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primorsky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ru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!      </a:t>
            </a:r>
          </a:p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характеристики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07095"/>
              </p:ext>
            </p:extLst>
          </p:nvPr>
        </p:nvGraphicFramePr>
        <p:xfrm>
          <a:off x="285750" y="1772816"/>
          <a:ext cx="8318699" cy="4668902"/>
        </p:xfrm>
        <a:graphic>
          <a:graphicData uri="http://schemas.openxmlformats.org/drawingml/2006/table">
            <a:tbl>
              <a:tblPr/>
              <a:tblGrid>
                <a:gridCol w="397818"/>
                <a:gridCol w="1492339"/>
                <a:gridCol w="2178630"/>
                <a:gridCol w="2125074"/>
                <a:gridCol w="2124838"/>
              </a:tblGrid>
              <a:tr h="465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   на 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на 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    на 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59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313 745 000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312 837 5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327 643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089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33 259 244,54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321 699 154,59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45 039 280,19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976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647 004 244,54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634 536 654,59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672 682 280,19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78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649 275 291,40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635 399 557,59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673 508 117,19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64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- 2 271 046,86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862 903,00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825 837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686800" cy="883568"/>
          </a:xfrm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Объем и структура доходов бюджета </a:t>
            </a:r>
            <a:r>
              <a:rPr lang="ru-RU" sz="2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Яковлевского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за 202</a:t>
            </a:r>
            <a:r>
              <a:rPr lang="en-US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год, и плановые назначения на 202</a:t>
            </a:r>
            <a:r>
              <a:rPr lang="en-US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 и плановый период 202</a:t>
            </a:r>
            <a:r>
              <a:rPr lang="en-US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202</a:t>
            </a:r>
            <a:r>
              <a:rPr lang="en-US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годов, рублей</a:t>
            </a:r>
            <a:endParaRPr lang="ru-RU" sz="2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75689"/>
              </p:ext>
            </p:extLst>
          </p:nvPr>
        </p:nvGraphicFramePr>
        <p:xfrm>
          <a:off x="251520" y="1268760"/>
          <a:ext cx="8784976" cy="89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448272"/>
                <a:gridCol w="1440160"/>
                <a:gridCol w="1512168"/>
                <a:gridCol w="1440160"/>
                <a:gridCol w="158417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Отчет за 202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План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НАЛОГОВЫЕ И НЕНАЛОГОВЫЕ ДОХОДЫ,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216 475 907,47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313 745 000,00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312 837 500,00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327 643 000,00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191</a:t>
                      </a:r>
                      <a:r>
                        <a:rPr lang="en-US" sz="1400" baseline="0" dirty="0" smtClean="0"/>
                        <a:t> 613 061,69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281 900 000,00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296 500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12 060 292,64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12 000 000,00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3 170 109,98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4 976 000,00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5 093 000,00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5 215 000,00</a:t>
                      </a:r>
                      <a:endParaRPr lang="ru-RU" sz="1400" dirty="0"/>
                    </a:p>
                  </a:txBody>
                  <a:tcPr/>
                </a:tc>
              </a:tr>
              <a:tr h="30323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1 489 781,78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1 575 000,00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1 654 000,00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1 736 000,00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ИСПОЛЬЗОВАНИЯ ИМУЩЕСТВА, НАХОДЯЩЕГОСЯ  В ГОСУДАРСТВЕННОЙ И МУНИЦИПАЛЬНОЙ СОБСТВЕННОСТИ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5 381 595,22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5 080 000,00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5 075 000,00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5 075 000,00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ПЛАТА ЗА НЕГАТИВНОЕ ВОЗДЕЙСТВИЕ НА ОКРУЖАЮЩУЮ СРЕДУ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1 445 248,83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1 470 000,00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1 470 000,00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1 470 000,00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328 949,95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5 200 000,00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5 200 000,00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5 200 000,00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965 567,55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429 000,00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430 500,00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432 000,00</a:t>
                      </a:r>
                      <a:endParaRPr lang="ru-RU" sz="14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21 299,83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</a:t>
                      </a:r>
                      <a:r>
                        <a:rPr lang="ru-RU" sz="1200" b="1" dirty="0" smtClean="0"/>
                        <a:t> ПОСТУПЛЕНИЯ,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366 645 109,21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333 259 244,54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321 699 154,59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345 039 280,19</a:t>
                      </a:r>
                      <a:endParaRPr lang="ru-RU" sz="1400" b="1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27 853 420,00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60 878 955,69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37 047 942,13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6 878 647,64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7 041 650,49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266 177 782,53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282 181 002,41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300 897 506,95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313 47</a:t>
                      </a:r>
                      <a:r>
                        <a:rPr lang="ru-RU" sz="1400" baseline="0" dirty="0" smtClean="0"/>
                        <a:t> 629,70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11 734 950,99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14 030 300,00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13 923 000,00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24 570 000,00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583 121 016,68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647 004 244,54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634 536 654,59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672 682 280,19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СВЕДЕНИЯ О РАСХОДАХ бюджета </a:t>
            </a:r>
            <a:r>
              <a:rPr lang="ru-RU" sz="2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Яковлевского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муниципального района за 2021 год, и плановых назначениях на 2022 год и плановый период 2023 и 2024 годов, рублей</a:t>
            </a:r>
            <a:endParaRPr lang="ru-RU" sz="2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62849"/>
              </p:ext>
            </p:extLst>
          </p:nvPr>
        </p:nvGraphicFramePr>
        <p:xfrm>
          <a:off x="251520" y="1268760"/>
          <a:ext cx="8784976" cy="163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376264"/>
                <a:gridCol w="1440160"/>
                <a:gridCol w="1512168"/>
                <a:gridCol w="1440160"/>
                <a:gridCol w="158417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МУНИЦИПАЛЬНЫЕ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Отчет за 2021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План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2022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2023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2024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образования </a:t>
                      </a:r>
                      <a:r>
                        <a:rPr lang="ru-RU" sz="1200" b="0" dirty="0" err="1" smtClean="0"/>
                        <a:t>Яковлевского</a:t>
                      </a:r>
                      <a:r>
                        <a:rPr lang="ru-RU" sz="1200" b="0" dirty="0" smtClean="0"/>
                        <a:t> муниципального района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299 010 413,48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341 114 764,30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348 610 708,00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375 946 420,00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поддержка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69 825 131,17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70 436 167,38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78 500 598,41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79 721 818,71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культуры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</a:t>
                      </a:r>
                      <a:r>
                        <a:rPr lang="ru-RU" sz="1400" baseline="0" dirty="0" smtClean="0"/>
                        <a:t> 408 371,42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39 693 018,80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36 846 842,00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36 846 842,00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качественными услугами жилищно-коммунального хозяйства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57 585 327,93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19 726 554,36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10 695 000,00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9 795 000,00</a:t>
                      </a:r>
                      <a:endParaRPr lang="ru-RU" sz="1400" dirty="0"/>
                    </a:p>
                  </a:txBody>
                  <a:tcPr/>
                </a:tc>
              </a:tr>
              <a:tr h="303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и территории от чрезвычайных ситуаций, обеспечение пожарной безопасности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1 773 620,79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4 591 000,00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4 380 000,00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4 522 000,00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Охрана окружающей среды в </a:t>
                      </a:r>
                      <a:r>
                        <a:rPr lang="ru-RU" sz="1100" dirty="0" err="1" smtClean="0"/>
                        <a:t>Яковлевском</a:t>
                      </a:r>
                      <a:r>
                        <a:rPr lang="ru-RU" sz="1100" dirty="0" smtClean="0"/>
                        <a:t> муниципальном</a:t>
                      </a:r>
                      <a:r>
                        <a:rPr lang="ru-RU" sz="1100" baseline="0" dirty="0" smtClean="0"/>
                        <a:t> районе на 2019 – 2025 годы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199 131,45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500 000,00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физической культуры и спорта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1 854 218,11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4 112 449,97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1 600 000,00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 транспортного комплекса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15 422 705,74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12 000 000,00</a:t>
                      </a:r>
                      <a:endParaRPr lang="ru-RU" sz="14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Информационное обеспечение органов местного самоуправления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5 622 510,62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7 455 000,00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5 510 000,00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5 710 000,00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10.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сельского хозяйства в </a:t>
                      </a:r>
                      <a:r>
                        <a:rPr lang="ru-RU" sz="1200" b="0" dirty="0" err="1" smtClean="0"/>
                        <a:t>Яковлевском</a:t>
                      </a:r>
                      <a:r>
                        <a:rPr lang="ru-RU" sz="1200" b="0" dirty="0" smtClean="0"/>
                        <a:t> муниципальном районе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20 000,00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547 516,00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30 000,00</a:t>
                      </a:r>
                      <a:endParaRPr lang="ru-RU" sz="1400" b="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Молодежь – </a:t>
                      </a:r>
                      <a:r>
                        <a:rPr lang="ru-RU" sz="1200" dirty="0" err="1" smtClean="0"/>
                        <a:t>Яковлевскому</a:t>
                      </a:r>
                      <a:r>
                        <a:rPr lang="ru-RU" sz="1200" dirty="0" smtClean="0"/>
                        <a:t> муниципальному</a:t>
                      </a:r>
                      <a:r>
                        <a:rPr lang="ru-RU" sz="1200" baseline="0" dirty="0" smtClean="0"/>
                        <a:t> району 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2 090 572,38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2 589 363,33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2 762 183,45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2 927 329,16</a:t>
                      </a:r>
                      <a:endParaRPr lang="ru-RU" sz="1400" b="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Экономическое развитие и инновационная экономика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54 343 837,09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87 006 550,00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85 881 100,00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87 234 850,00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 на территории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baseline="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444 825,25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2 550 000,00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Укрепление общественного здоровья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2020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72 783,54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Профилактика правонарушений на территории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2021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11 831 500,00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12 550 500,00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13 407 500,00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Противодействие коррупции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2021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по муниципальным программам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540 733 448,97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625 708 884,04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603 543 247,86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632 396 759,87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41 322 467,18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23 566 407,36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23 956 309,73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24 611 357,32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582 055 916,15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649 275 291,40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627 499 557,59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657 008 117,19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6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2" y="-387424"/>
            <a:ext cx="8786813" cy="16470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Распределение  </a:t>
            </a: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расходов бюджета </a:t>
            </a:r>
            <a:r>
              <a:rPr lang="ru-RU" sz="2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района по разделам классификации расходов за 2021 год, на 2022 год и плановый период 2023 и 2024 годов, рублей </a:t>
            </a:r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cap="none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622022"/>
              </p:ext>
            </p:extLst>
          </p:nvPr>
        </p:nvGraphicFramePr>
        <p:xfrm>
          <a:off x="142843" y="1213002"/>
          <a:ext cx="8858310" cy="6752502"/>
        </p:xfrm>
        <a:graphic>
          <a:graphicData uri="http://schemas.openxmlformats.org/drawingml/2006/table">
            <a:tbl>
              <a:tblPr/>
              <a:tblGrid>
                <a:gridCol w="324701"/>
                <a:gridCol w="2376264"/>
                <a:gridCol w="1440160"/>
                <a:gridCol w="1656184"/>
                <a:gridCol w="1440160"/>
                <a:gridCol w="1620841"/>
              </a:tblGrid>
              <a:tr h="4878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2021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67 681 956,45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82 235 689,08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79 413 896,08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82 207 360,08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811 136,04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15 685 381,94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36 190 311,09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16 346 153,95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16 344 011,09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61 233 148,55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28 166 442,55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18 333 835,70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16 138 989,15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312 118 267,97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371 264 983,30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380 862 040,00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409 530 325,00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25 101 896,64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31 267 018,80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27 400 434,00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27 405 434,00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73 046 961,69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73 741 846,61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81 979 097,86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83 294 147,87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1 854 218,11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4 112 449,97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3 829 848,73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3 980 000,00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4 380 000,00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99 000,03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20 594 100,00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18 116 550,00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17 134 100,00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15 907 850,00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053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582 055 916,15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649 275 291,40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635 399 557,59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673 508 117,19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85010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1264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2813" eaLnBrk="1" hangingPunct="1">
              <a:lnSpc>
                <a:spcPct val="100000"/>
              </a:lnSpc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Расходы бюджета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муниципального района в 2022 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813"/>
            <a:endParaRPr lang="ru-RU" alt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defTabSz="912813"/>
            <a:r>
              <a:rPr lang="ru-RU" alt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28 166 442,55 рублей</a:t>
            </a:r>
            <a:endParaRPr lang="ru-RU" alt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7894" y="3077363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15177" y="3714750"/>
            <a:ext cx="2211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Жилищное хозяйство  </a:t>
            </a:r>
          </a:p>
          <a:p>
            <a:pPr algn="ctr" eaLnBrk="1" hangingPunct="1"/>
            <a:r>
              <a:rPr lang="ru-RU" altLang="ru-RU" sz="1400" b="1" dirty="0" smtClean="0"/>
              <a:t>4 970 000,00 рублей</a:t>
            </a:r>
            <a:endParaRPr lang="ru-RU" altLang="ru-RU" sz="14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Благоустройство – </a:t>
            </a:r>
          </a:p>
          <a:p>
            <a:pPr algn="ctr" eaLnBrk="1" hangingPunct="1"/>
            <a:r>
              <a:rPr lang="ru-RU" altLang="ru-RU" sz="1400" b="1" dirty="0" smtClean="0"/>
              <a:t>1 554 200,00 рублей</a:t>
            </a:r>
            <a:endParaRPr lang="ru-RU" altLang="ru-RU" sz="1400" b="1" dirty="0"/>
          </a:p>
          <a:p>
            <a:pPr algn="ctr" eaLnBrk="1" hangingPunct="1"/>
            <a:endParaRPr lang="ru-RU" altLang="ru-RU" sz="14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Другие вопросы в области жилищно-коммунального хозяйства – </a:t>
            </a:r>
            <a:r>
              <a:rPr lang="ru-RU" altLang="ru-RU" sz="1400" b="1" dirty="0" smtClean="0"/>
              <a:t>3 543 688,19 рублей.</a:t>
            </a:r>
            <a:endParaRPr lang="ru-RU" altLang="ru-RU" sz="1400" b="1" dirty="0"/>
          </a:p>
          <a:p>
            <a:pPr algn="ctr" eaLnBrk="1" hangingPunct="1"/>
            <a:endParaRPr lang="ru-RU" altLang="ru-RU" sz="14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682208" y="392826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Коммунальное хозяйство  </a:t>
            </a:r>
          </a:p>
          <a:p>
            <a:pPr algn="ctr" eaLnBrk="1" hangingPunct="1"/>
            <a:r>
              <a:rPr lang="ru-RU" altLang="ru-RU" sz="1400" b="1" dirty="0" smtClean="0"/>
              <a:t>18 098 554,36 рублей</a:t>
            </a:r>
            <a:endParaRPr lang="ru-RU" altLang="ru-RU" sz="14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" y="5657295"/>
            <a:ext cx="27146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/>
              <a:t>Средства запланированы </a:t>
            </a:r>
            <a:r>
              <a:rPr lang="ru-RU" altLang="ru-RU" sz="1100" b="1" dirty="0" smtClean="0"/>
              <a:t>на:            - уплату ежемесячных взносов на капитальный ремонт МКД;</a:t>
            </a:r>
          </a:p>
          <a:p>
            <a:pPr algn="just" eaLnBrk="1" hangingPunct="1"/>
            <a:r>
              <a:rPr lang="ru-RU" altLang="ru-RU" sz="1100" b="1" dirty="0"/>
              <a:t>-</a:t>
            </a:r>
            <a:r>
              <a:rPr lang="ru-RU" altLang="ru-RU" sz="1100" b="1" dirty="0" smtClean="0"/>
              <a:t> содержание и капитальный ремонт </a:t>
            </a:r>
            <a:r>
              <a:rPr lang="ru-RU" altLang="ru-RU" sz="1100" b="1" dirty="0"/>
              <a:t>муниципального</a:t>
            </a:r>
          </a:p>
          <a:p>
            <a:pPr algn="just" eaLnBrk="1" hangingPunct="1"/>
            <a:r>
              <a:rPr lang="ru-RU" altLang="ru-RU" sz="1100" b="1" dirty="0"/>
              <a:t> жилищного </a:t>
            </a:r>
            <a:r>
              <a:rPr lang="ru-RU" altLang="ru-RU" sz="1100" b="1" dirty="0" smtClean="0"/>
              <a:t>фонда</a:t>
            </a:r>
            <a:endParaRPr lang="ru-RU" altLang="ru-RU" sz="1100" b="1" dirty="0"/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 dirty="0"/>
              <a:t>коммунальной </a:t>
            </a:r>
            <a:r>
              <a:rPr lang="ru-RU" altLang="ru-RU" sz="1100" b="1" dirty="0" smtClean="0"/>
              <a:t>инфраструктуры </a:t>
            </a:r>
            <a:endParaRPr lang="ru-RU" altLang="ru-RU" sz="1100" b="1" dirty="0"/>
          </a:p>
          <a:p>
            <a:pPr algn="ctr" eaLnBrk="1" hangingPunct="1">
              <a:buFontTx/>
              <a:buChar char="-"/>
            </a:pPr>
            <a:endParaRPr lang="ru-RU" altLang="ru-RU" sz="1100" b="1" dirty="0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 smtClean="0"/>
              <a:t>Расходы предусматривают оплату уличного освещения и уборку территорий кладбищ </a:t>
            </a:r>
            <a:r>
              <a:rPr lang="ru-RU" altLang="ru-RU" sz="1100" b="1" dirty="0" err="1" smtClean="0"/>
              <a:t>Яковлевского</a:t>
            </a:r>
            <a:r>
              <a:rPr lang="ru-RU" altLang="ru-RU" sz="1100" b="1" dirty="0" smtClean="0"/>
              <a:t> района</a:t>
            </a:r>
            <a:endParaRPr lang="ru-RU" alt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5"/>
            <a:ext cx="3805314" cy="2018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805314" cy="230425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99993" y="266700"/>
            <a:ext cx="4415408" cy="129009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16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На территории </a:t>
            </a:r>
            <a:r>
              <a:rPr lang="ru-RU" sz="1600" b="1" dirty="0" err="1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Яковлевского</a:t>
            </a:r>
            <a:r>
              <a:rPr lang="ru-RU" sz="16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муниципального </a:t>
            </a:r>
            <a:r>
              <a:rPr lang="ru-RU" sz="16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района в 2022 </a:t>
            </a:r>
            <a:r>
              <a:rPr lang="ru-RU" sz="16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году запланированы </a:t>
            </a:r>
            <a:r>
              <a:rPr lang="ru-RU" sz="16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мероприятия </a:t>
            </a:r>
            <a:r>
              <a:rPr lang="ru-RU" sz="16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за </a:t>
            </a:r>
            <a:r>
              <a:rPr lang="ru-RU" sz="16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счет средств краевого бюджета:</a:t>
            </a:r>
            <a:br>
              <a:rPr lang="ru-RU" sz="16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6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644009" y="1340768"/>
            <a:ext cx="4271392" cy="478539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Наименование проекта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Капитальный ремонт зданий муниципальных общеобразовательных учреждений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реализации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№ 1 – Приморский края, с. Яковлевка, ул. Советская, 69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(установка оконных конструкций в МБОУ «СОШ с. Яковлевка»)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реализации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июня 2022 года по август 2022 года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финансирования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(по источникам финансирования):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Субсидии из краевого бюджета – 8 220 732,30 рублей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Средства бюджета района – 83 038 рублей,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всего – 8 303 815,30 рублей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 результаты от реализации: повышение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энергоэффективности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(снижение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теплопотерь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 </a:t>
            </a:r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улучшение 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освещенности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1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Расходы бюджета </a:t>
            </a:r>
            <a:r>
              <a:rPr lang="ru-RU" sz="2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района в 2022 году на 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/>
            <a:r>
              <a:rPr lang="ru-RU" alt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312 821 188,77      рублей</a:t>
            </a:r>
            <a:endParaRPr lang="ru-RU" alt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62 603 725,00 рублей.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251 559 199,30 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28 108 000,00 рублей.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24 236 219,00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4 757 840,00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18774</TotalTime>
  <Words>2244</Words>
  <Application>Microsoft Office PowerPoint</Application>
  <PresentationFormat>Экран (4:3)</PresentationFormat>
  <Paragraphs>579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Презентация PowerPoint</vt:lpstr>
      <vt:lpstr>Презентация PowerPoint</vt:lpstr>
      <vt:lpstr>Презентация PowerPoint</vt:lpstr>
      <vt:lpstr>Объем и структура доходов бюджета Яковлевского муниципального района за 2021 год, и плановые назначения на 2022 год и плановый период 2023 и 2024 годов, рублей</vt:lpstr>
      <vt:lpstr>СВЕДЕНИЯ О РАСХОДАХ бюджета Яковлевского муниципального района за 2021 год, и плановых назначениях на 2022 год и плановый период 2023 и 2024 годов, рублей</vt:lpstr>
      <vt:lpstr> Распределение  расходов бюджета Яковлевского муниципального района по разделам классификации расходов за 2021 год, на 2022 год и плановый период 2023 и 2024 годов, рублей  </vt:lpstr>
      <vt:lpstr>Расходы бюджета Яковлевского муниципального района в 2022 году на жилищно-коммунальное хозяйство</vt:lpstr>
      <vt:lpstr>На территории Яковлевского муниципального района в 2022 году запланированы мероприятия за счет средств краевого бюджета: </vt:lpstr>
      <vt:lpstr>Расходы бюджета Яковлевского муниципального района в 2022 году на образование</vt:lpstr>
      <vt:lpstr>Расходы бюджета Яковлевского муниципального района в 2022 году на культуру, кинематографию</vt:lpstr>
      <vt:lpstr>Расходы в 2022 году на социальную политику</vt:lpstr>
      <vt:lpstr>Презентация PowerPoint</vt:lpstr>
      <vt:lpstr>Презентация PowerPoint</vt:lpstr>
      <vt:lpstr>Уровень долговой нагрузки на бюджет Яковлевского муниципального района</vt:lpstr>
      <vt:lpstr>Презентация PowerPoint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2141</cp:revision>
  <cp:lastPrinted>2020-04-27T01:59:26Z</cp:lastPrinted>
  <dcterms:created xsi:type="dcterms:W3CDTF">2010-07-02T14:14:42Z</dcterms:created>
  <dcterms:modified xsi:type="dcterms:W3CDTF">2022-01-26T07:22:05Z</dcterms:modified>
</cp:coreProperties>
</file>