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57" r:id="rId18"/>
    <p:sldId id="548" r:id="rId19"/>
    <p:sldId id="512" r:id="rId20"/>
    <p:sldId id="511" r:id="rId21"/>
    <p:sldId id="507" r:id="rId22"/>
    <p:sldId id="561" r:id="rId23"/>
    <p:sldId id="559" r:id="rId24"/>
    <p:sldId id="553" r:id="rId25"/>
    <p:sldId id="552" r:id="rId26"/>
    <p:sldId id="542" r:id="rId27"/>
    <p:sldId id="555" r:id="rId28"/>
    <p:sldId id="558" r:id="rId29"/>
    <p:sldId id="554" r:id="rId30"/>
    <p:sldId id="562" r:id="rId31"/>
    <p:sldId id="573" r:id="rId32"/>
    <p:sldId id="560" r:id="rId33"/>
    <p:sldId id="541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02" autoAdjust="0"/>
    <p:restoredTop sz="89803" autoAdjust="0"/>
  </p:normalViewPr>
  <p:slideViewPr>
    <p:cSldViewPr>
      <p:cViewPr>
        <p:scale>
          <a:sx n="100" d="100"/>
          <a:sy n="100" d="100"/>
        </p:scale>
        <p:origin x="-19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5497E-2"/>
          <c:w val="0.95449844881075496"/>
          <c:h val="0.7755205570862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60283136"/>
        <c:axId val="62111744"/>
      </c:barChart>
      <c:catAx>
        <c:axId val="602831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2111744"/>
        <c:crosses val="autoZero"/>
        <c:auto val="1"/>
        <c:lblAlgn val="ctr"/>
        <c:lblOffset val="100"/>
        <c:tickLblSkip val="1"/>
        <c:tickMarkSkip val="1"/>
      </c:catAx>
      <c:valAx>
        <c:axId val="6211174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613E-2"/>
              <c:y val="0.53220338983048521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60283136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930E4586-9698-4A92-AB43-5C966731F065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DBA08987-BA83-4D29-B9E9-DDE87BDCE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724A31-E458-46BA-B857-898CFC7D33A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B76F51-407D-4179-834A-807C4EA39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E12745DE-73CF-4B3C-8168-F490E9124012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12066A3A-3AB2-4087-BC59-4235710B6777}" type="slidenum">
              <a:rPr lang="ru-RU" smtClean="0"/>
              <a:pPr defTabSz="906463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BB1CC93B-A0A9-4D85-85E0-D655A0501524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F95A848F-03DD-4FB9-A378-056ED673BD26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32DD6B4D-5809-43E6-ABAA-B764D4AFE39F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869AD839-2878-410C-BE4E-77B80AF37780}" type="slidenum">
              <a:rPr lang="ru-RU" smtClean="0">
                <a:solidFill>
                  <a:srgbClr val="000000"/>
                </a:solidFill>
              </a:rPr>
              <a:pPr defTabSz="90646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F471D93-470F-48E9-BFB7-762112D94F13}" type="slidenum">
              <a:rPr lang="ru-RU" smtClean="0"/>
              <a:pPr defTabSz="90646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79ECC86B-47A2-4AE4-9F34-18D06ECCE664}" type="slidenum">
              <a:rPr lang="ru-RU" smtClean="0"/>
              <a:pPr defTabSz="906463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0B1F25D2-2A2F-4E03-A458-8E1E2F7BEB46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60723FE-5624-47CA-A349-C8272B1409DA}" type="slidenum">
              <a:rPr lang="ru-RU" smtClean="0"/>
              <a:pPr defTabSz="906463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2C62-7733-43A6-B5FD-AB3B17B59203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07DF-B7D8-417A-895F-2256181EB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7ABF-1121-41BE-A5DA-353BC99E8A38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18AA-FB24-454B-8B63-A3A3D405D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7CFF-B0FB-4EAF-93F3-45EAA4C569C8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74DC-3DC0-47D4-9800-D8DE18A61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736A-00B8-4258-9DB6-2AF871616433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1727-8EC1-4006-A010-94ECE252A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8266-C561-41EA-B8DD-A804BD44854F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88DF-3550-47CD-A0B3-E98548230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203D-EB49-4458-B9F4-F50987E6D714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7F68-721D-4961-BF58-8C0BBC40C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CDF2-948D-421D-9D8B-3E5324179D8E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6947-0850-481D-9C6B-E3A155513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D761-BABD-4CAD-8BF8-33E4CF41C852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66A5-13A5-407E-B255-33DEF613D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32FB-FBA2-4BB4-861A-631A6C8B84D4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0B01-5D76-4605-80BE-FA547C5CE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6570-E95D-4205-98D5-9E577E96F347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59EE-3A0E-49D7-8CBC-C4BF070B8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E33B-743C-43C7-BE1A-86F25402797F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CB3B-C206-42D4-A746-B0AD98454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C6CC-429D-45FB-BE0C-B00957D216E9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E0C-8720-49D7-A60B-18740ECEB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D97B35-1CC1-4A5A-A2EA-1702D0227754}" type="datetime1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D3A253-E6CF-4D58-A162-6FC49F7E6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oleObject" Target="../embeddings/_____Microsoft_Office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png"/><Relationship Id="rId4" Type="http://schemas.openxmlformats.org/officeDocument/2006/relationships/oleObject" Target="../embeddings/_____Microsoft_Office_Excel_97-20038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7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jpeg"/><Relationship Id="rId5" Type="http://schemas.openxmlformats.org/officeDocument/2006/relationships/oleObject" Target="../embeddings/_____Microsoft_Office_Excel_97-200311.xls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2.xls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oleObject" Target="../embeddings/_____Microsoft_Office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20 февраля 2020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4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квартал 2019 года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годовом плане на 2019 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фактические поступления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2019 года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82,1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102,6%.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Недоимки по налогу по состоянию на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5505450" y="3429000"/>
          <a:ext cx="3305175" cy="3105150"/>
        </p:xfrm>
        <a:graphic>
          <a:graphicData uri="http://schemas.openxmlformats.org/presentationml/2006/ole">
            <p:oleObj spid="_x0000_s6146" name="Worksheet" r:id="rId4" imgW="3304984" imgH="3104959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2143125"/>
            <a:ext cx="1758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42875" y="2214563"/>
            <a:ext cx="7286625" cy="4429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4 квартал 2019 года проведена работа по передаче в аренду 24 земельных участков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 заключено 24 договоров аренды этих участков, заключено 6 договоров  аренды имущества.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3 440,8 тыс. рублей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при годовом плане 3 850,0 тыс. рублей, что на 905,9  тыс. рублей больше, чем в аналогичном периоде прошлого года, план выполнен на 89,37%.  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000375" y="4857750"/>
            <a:ext cx="4143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1 274,0 тыс.рублей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1 325,0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исполнение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96,15%,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этом в 1,6 раза меньше, чем за аналогичный период прошлого года, за счет уменьшения числа арендаторов. Выполнение плана связано с проведением претензионной работы.</a:t>
            </a: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000500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71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42875" y="107156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четвертом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2019 года отделом проводилась работа по постановке на кадастровый учет 17 земельных участков. Зарегистрировано право собственности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 на 5 земельных участков и 4 объекта недвижимости.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четвертом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2019 года в районный бюджет от продажи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земельных участков поступило 98,6 тыс. рублей при годовом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плане 200,0 тыс. рублей, исполнение составило 49,3 %.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286000" y="4429125"/>
            <a:ext cx="6429375" cy="140017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4 квартал 2019 года поступило доходов от оказания платных услуг 15,0 тыс. рублей, при годовом плане 15,0 тыс. рублей, что составило 100 %. Данные средства поступили от МКУ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библиотека» за выдачу платной литературы и услуги по ксерокопированию.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3000375" y="1571625"/>
            <a:ext cx="5657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2019 года в бюджет района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340,0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345,7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поступили от найма муниципального жилищного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60,0 тыс. рублей фактически поступило за 4 квартал 2019 года 59,1 тыс. рублей, исполнение составило 98,47 %.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55 %.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среду, поэтому в доход бюджета района платежи за 4 квартал 2019 года поступят в 1 квартале 2020 года.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929313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4 квартал 2019 года в бюджет поступили штрафы за нарушение законодательства :       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налогах и сборах – 11,2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 охране и использовании животного мира – 3,0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области обеспечения санитарно-эпидемиологического благополучия человека и законодательства в сфере защиты прав потребителей – 39,8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области государственной реализации производства и оборота этилового спирта – 25,7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 административных правонарушениях, предусмотренных статьей 20.25 Кодекса РФ об административных правонарушениях – 86,4 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Денежные взыскания (штрафы) за нарушение законодательства в области охраны окружающей среды – 2 887,2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РФ о контрактной системе в сфере закупок товаров, работ, услуг для обеспечения  государственных и муниципальных нужд для нужд муниципальных районов – 0,0 тыс. рублей;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Прочие поступления от денежных взысканий (штрафов) и иных сумм в возмещение ущерба – 501,4 тыс. рублей.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4 квартал 2019 года, поступило 3 693,9 тыс. рублей , исполнение 103,23 %  от плановых назначений  3 578,5 тыс.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7463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643998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за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квартал 2019 года</a:t>
            </a: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9039225" cy="4772025"/>
        </p:xfrm>
        <a:graphic>
          <a:graphicData uri="http://schemas.openxmlformats.org/presentationml/2006/ole">
            <p:oleObj spid="_x0000_s7170" name="Worksheet" r:id="rId4" imgW="9039416" imgH="4771882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4 квартал 2019 года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235 264,23 тыс.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643063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74 263,4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1 110,6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12 031,0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31 377,5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321 608,6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4357688" y="3357563"/>
            <a:ext cx="10287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43 653,3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4786313" y="4143375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14875" y="3571875"/>
            <a:ext cx="142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5643563" y="4857750"/>
            <a:ext cx="102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28 263,2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6286500" y="4000500"/>
            <a:ext cx="10287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15 088,9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2 828,5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308,7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8 207,1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                           за 4 квартал 2019 года, тыс. руб.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3" y="1213002"/>
          <a:ext cx="8858312" cy="5428619"/>
        </p:xfrm>
        <a:graphic>
          <a:graphicData uri="http://schemas.openxmlformats.org/drawingml/2006/table">
            <a:tbl>
              <a:tblPr/>
              <a:tblGrid>
                <a:gridCol w="594416"/>
                <a:gridCol w="3979959"/>
                <a:gridCol w="1916630"/>
                <a:gridCol w="1266555"/>
                <a:gridCol w="1100752"/>
              </a:tblGrid>
              <a:tr h="501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74 423,1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74 263,4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1 110,65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1 110,65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18 076,3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12 031,0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40 997,9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31 377,5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330 276,6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321 608,6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46 405,2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43 653,3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31 662,9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28 263,2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15 203,6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15 088,9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2 828,5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1 828,5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308,66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308,66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16 492,99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16 492,99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521 378,1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492 589,8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квартал 2019 года.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4 квартал 2019 года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647700" y="1809750"/>
          <a:ext cx="7991475" cy="3275013"/>
        </p:xfrm>
        <a:graphic>
          <a:graphicData uri="http://schemas.openxmlformats.org/presentationml/2006/ole">
            <p:oleObj spid="_x0000_s8194" name="Worksheet" r:id="rId3" imgW="9296590" imgH="3810048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786188"/>
            <a:ext cx="25130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4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квартал 2019 года</a:t>
            </a: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5357813" y="1714500"/>
            <a:ext cx="3022600" cy="2214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492 589,8 </a:t>
            </a:r>
            <a:r>
              <a:rPr lang="ru-RU" b="1" dirty="0">
                <a:solidFill>
                  <a:schemeClr val="bg1"/>
                </a:solidFill>
              </a:rPr>
              <a:t>тыс. руб.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571500" y="1643063"/>
            <a:ext cx="28575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350 717,5 </a:t>
            </a:r>
            <a:r>
              <a:rPr lang="ru-RU" b="1" dirty="0">
                <a:solidFill>
                  <a:schemeClr val="bg1"/>
                </a:solidFill>
              </a:rPr>
              <a:t>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005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38"/>
            <a:ext cx="2273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143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3576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4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2019 года 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2875" y="855663"/>
            <a:ext cx="8858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74 263,4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от плановых назначений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74 423,1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2019 года направлено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52 880,1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на 2019 год 16 203,00 тыс. рублей, направлено 8 213,4 тыс.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2 032,8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1 124,2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720,7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747,2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января 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не производились.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3143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4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квартал 2019 года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357188" y="4000500"/>
            <a:ext cx="30003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разделу «Национальная оборона»   в район поступают средства по выполнению полномочий по первичному воинскому учету на территориях, где отсутствуют военные комиссариаты. Из средств федерального бюджета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 2019 года поступило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1 110,65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от плана – 1 110,65 тыс. рублей, исполнение составило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 Данные средства субвенции переданы бюджетам  сельских поселений для выполнения указанных полномочий.</a:t>
            </a:r>
          </a:p>
        </p:txBody>
      </p:sp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3214688" y="1857375"/>
            <a:ext cx="4214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-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17 702,3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 2019 года –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11 857,0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67,0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6963" y="20716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4 квартал 2019 года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428625" y="150018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>
                <a:latin typeface="Times New Roman" pitchFamily="18" charset="0"/>
              </a:rPr>
              <a:t>3 087,27</a:t>
            </a:r>
          </a:p>
          <a:p>
            <a:pPr algn="ctr" defTabSz="912813"/>
            <a:r>
              <a:rPr lang="ru-RU" altLang="ru-RU" sz="4400" b="1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</a:p>
          <a:p>
            <a:pPr algn="ctr"/>
            <a:r>
              <a:rPr lang="ru-RU" altLang="ru-RU" sz="1100" b="1" dirty="0" smtClean="0"/>
              <a:t>556,5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</a:p>
          <a:p>
            <a:pPr algn="ctr"/>
            <a:r>
              <a:rPr lang="ru-RU" altLang="ru-RU" sz="1100" b="1" dirty="0" smtClean="0"/>
              <a:t>442,3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2 555,8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</a:p>
          <a:p>
            <a:pPr algn="ctr"/>
            <a:r>
              <a:rPr lang="ru-RU" altLang="ru-RU" sz="1100" b="1" dirty="0" smtClean="0"/>
              <a:t>12 488,4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 dirty="0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 dirty="0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4 квартал 2019 года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321 608,6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71 041,5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85750" y="4071938"/>
            <a:ext cx="2143125" cy="584200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202 697,5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27 111,2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16 751,2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4 007,2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Исполнение по разделу «Дошкольное образование»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71 041,5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72 095,8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рублей, исполнение 38,6 %.</a:t>
            </a:r>
          </a:p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Сеть образовательных учреждений, реализующих в районе программу                                            дошкольного образования,  в настоящее время включает 4 учреждения.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72438" y="214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6572250" y="142875"/>
          <a:ext cx="2295525" cy="2152650"/>
        </p:xfrm>
        <a:graphic>
          <a:graphicData uri="http://schemas.openxmlformats.org/presentationml/2006/ole">
            <p:oleObj spid="_x0000_s9218" name="Worksheet" r:id="rId3" imgW="2295716" imgH="2152555" progId="Excel.Sheet.8">
              <p:embed/>
            </p:oleObj>
          </a:graphicData>
        </a:graphic>
      </p:graphicFrame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2712">
            <a:off x="51446" y="189338"/>
            <a:ext cx="1593261" cy="129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2071688" y="2500313"/>
          <a:ext cx="2286000" cy="2571750"/>
        </p:xfrm>
        <a:graphic>
          <a:graphicData uri="http://schemas.openxmlformats.org/presentationml/2006/ole">
            <p:oleObj spid="_x0000_s9219" r:id="rId5" imgW="2286198" imgH="2572735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643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04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4429125" y="3000375"/>
            <a:ext cx="4714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«Яковлевский Дом детского творчества»;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6786563" y="3929063"/>
          <a:ext cx="2143125" cy="2643187"/>
        </p:xfrm>
        <a:graphic>
          <a:graphicData uri="http://schemas.openxmlformats.org/presentationml/2006/ole">
            <p:oleObj spid="_x0000_s9220" r:id="rId7" imgW="2145978" imgH="2639797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4429125" y="3786188"/>
            <a:ext cx="2571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214313" y="5214938"/>
            <a:ext cx="607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квартал 2019 года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 При плане 3 814,1 тыс. рублей  произведены расходы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3 814,1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643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2857500" cy="192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14422"/>
            <a:ext cx="2857520" cy="157163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2792,0 тыс. рублей, при плане –  6951,1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40,2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678" y="1571612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643050"/>
            <a:ext cx="2796313" cy="1857388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40 034,3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6512" y="3143248"/>
            <a:ext cx="2643206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6179,9 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19487,3 тыс. рублей или  31,7%.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4 квартал 2019 года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4929198"/>
            <a:ext cx="2786082" cy="171451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165,0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6,3 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3,8 %</a:t>
            </a:r>
            <a:r>
              <a:rPr lang="ru-RU" altLang="ru-RU" sz="1300" b="1" dirty="0" smtClean="0"/>
              <a:t>.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143240" y="3714752"/>
            <a:ext cx="2857520" cy="2214578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1 617,6 тыс. рублей от плана 4 400,0 тыс. рублей, исполнение 36,76 %</a:t>
            </a:r>
            <a:r>
              <a:rPr lang="ru-RU" altLang="ru-RU" sz="1300" b="1" dirty="0" smtClean="0"/>
              <a:t>.</a:t>
            </a:r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500188"/>
            <a:ext cx="2533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19716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00430" y="2143116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4 квартал 2019 года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287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57875" y="242887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8" y="2428875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857500" y="1500188"/>
            <a:ext cx="37993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27 349,4тыс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0" y="3214688"/>
            <a:ext cx="27860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3 265,4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при плане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3 265,4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19 134,8 тыс.руб. при плане 23 380,5 тыс. рублей, исполнение 1,6 %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18 364,1 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2740025" y="3771900"/>
            <a:ext cx="95885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5307806" y="3993357"/>
            <a:ext cx="9763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786063" y="4500563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3 702,8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 при годовом плане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5 069,8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73,04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5786438"/>
            <a:ext cx="3071813" cy="92868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30,0 тыс. руб. исполнение в 4 квартале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не производилось (обеспечение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беспрепятственного доступа инвалидов к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объектам социальной инфраструктуры)</a:t>
            </a:r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403725"/>
            <a:ext cx="2143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00688" y="5857875"/>
            <a:ext cx="3643312" cy="100012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50,0 тыс. рублей, исполнение 33,28 тыс. рублей или 66,6 %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069556" y="3860007"/>
            <a:ext cx="7604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2143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4 квартал 2019 года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357313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15 088,9 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- 112,14 тыс. рублей и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Администрацией района- 162,8 тыс.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2428875" y="3286125"/>
            <a:ext cx="657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274,94 тыс. рублей от плана – 14 539,5 тыс. рублей 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составило 1,9%. По данному разделу запланировано строительство спортивных площадок на условиях софинансирования из средств краевого бюджета.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143500"/>
            <a:ext cx="2130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072063"/>
            <a:ext cx="2597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286375"/>
            <a:ext cx="20716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 квартал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2019 года  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85720" y="2857496"/>
          <a:ext cx="5286412" cy="3784173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357322"/>
                <a:gridCol w="1285884"/>
                <a:gridCol w="78581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квартал 2018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квартал 2019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177 972,0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178 625,0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205 329,0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359 047,0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174,9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383 301,0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527 672,0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137,7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386 387,0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530 534,0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137,3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- 3 086,0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- 7 138,0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4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2019 года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квартал 2019 года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2 648,3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648,3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4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2019 года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714625" y="1214438"/>
            <a:ext cx="6143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бюджетными кредитами в размере 8 170,0 тыс. рублей, привлеченным в местный бюджет из краевого бюджета.</a:t>
            </a:r>
          </a:p>
          <a:p>
            <a:pPr>
              <a:buFontTx/>
              <a:buChar char="-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03/17 о предоставлении бюджетного кредита в сумме 5 000,0 тыс. рублей сроком на три года, до 20 декабря 2020 года на частичное покрытие дефицита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</a:p>
        </p:txBody>
      </p:sp>
      <p:graphicFrame>
        <p:nvGraphicFramePr>
          <p:cNvPr id="10242" name="Диаграмма 4"/>
          <p:cNvGraphicFramePr>
            <a:graphicFrameLocks/>
          </p:cNvGraphicFramePr>
          <p:nvPr/>
        </p:nvGraphicFramePr>
        <p:xfrm>
          <a:off x="285750" y="3071813"/>
          <a:ext cx="3357563" cy="2746375"/>
        </p:xfrm>
        <a:graphic>
          <a:graphicData uri="http://schemas.openxmlformats.org/presentationml/2006/ole">
            <p:oleObj spid="_x0000_s10242" r:id="rId3" imgW="3359187" imgH="2743438" progId="Excel.Sheet.8">
              <p:embed/>
            </p:oleObj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571875" y="3857625"/>
            <a:ext cx="5357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квартал 2019 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308,66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 при плане 308,66 тыс. рублей. 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Яковлевском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357313"/>
            <a:ext cx="2300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71813" y="2857500"/>
            <a:ext cx="5857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- 28 мая 2018 года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01/18 о предоставлении бюджетного кредита в сумме 3 170,0 тыс. рублей  сроком на три года, до 01 июня 2021 года на частичное покрытие дефицита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4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2019 года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072063"/>
            <a:ext cx="2890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72125" y="3500438"/>
          <a:ext cx="342902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928694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472,0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884,0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025,0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819,0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662,0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266,0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782,1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501,0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964,4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87772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4 квартал 2019 года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503 895,6 </a:t>
            </a:r>
            <a:r>
              <a:rPr lang="ru-RU" altLang="ru-RU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153 153,8 тыс.руб</a:t>
            </a:r>
            <a:r>
              <a:rPr lang="ru-RU" sz="1400" b="1" dirty="0">
                <a:solidFill>
                  <a:srgbClr val="004442"/>
                </a:solidFill>
              </a:rPr>
              <a:t>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5 972,4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341 779,7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137 471,7 тыс</a:t>
            </a:r>
            <a:r>
              <a:rPr lang="ru-RU" altLang="ru-RU" sz="1100" b="1" dirty="0">
                <a:solidFill>
                  <a:srgbClr val="003B3A"/>
                </a:solidFill>
              </a:rPr>
              <a:t>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3 180,1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1 439,7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15,0 тыс</a:t>
            </a:r>
            <a:r>
              <a:rPr lang="ru-RU" altLang="ru-RU" sz="11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59,1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4442"/>
                </a:solidFill>
              </a:rPr>
              <a:t>140,3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6215063" y="3714750"/>
            <a:ext cx="2738437" cy="6429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228 350,4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15063" y="2643188"/>
            <a:ext cx="2736850" cy="357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58 030,6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11 062,3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5 064,1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3 693,9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6215063" y="3143250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– 55 378,5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6215063" y="4429125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20,2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3214688" y="6215063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>
                <a:solidFill>
                  <a:srgbClr val="004442"/>
                </a:solidFill>
              </a:rPr>
              <a:t>0,00 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за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4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квартал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2019 года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354013" y="-35401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1026" name="Диаграмма 8"/>
          <p:cNvGraphicFramePr>
            <a:graphicFrameLocks noGrp="1"/>
          </p:cNvGraphicFramePr>
          <p:nvPr/>
        </p:nvGraphicFramePr>
        <p:xfrm>
          <a:off x="857250" y="1357313"/>
          <a:ext cx="7500938" cy="5143500"/>
        </p:xfrm>
        <a:graphic>
          <a:graphicData uri="http://schemas.openxmlformats.org/presentationml/2006/ole">
            <p:oleObj spid="_x0000_s1026" r:id="rId5" imgW="7498730" imgH="5139373" progId="Excel.Sheet.8">
              <p:embed/>
            </p:oleObj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0063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7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2019 году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составляет 106,9385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размере 25,992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%, 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2018 год и плановый период 2019 и 2020 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428625" y="800110"/>
          <a:ext cx="5753100" cy="4057650"/>
        </p:xfrm>
        <a:graphic>
          <a:graphicData uri="http://schemas.openxmlformats.org/presentationml/2006/ole">
            <p:oleObj spid="_x0000_s2050" name="Worksheet" r:id="rId6" imgW="5753290" imgH="4057793" progId="Excel.Sheet.8">
              <p:embed/>
            </p:oleObj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187995 w 3929090"/>
              <a:gd name="T3" fmla="*/ 0 h 2585323"/>
              <a:gd name="T4" fmla="*/ 187995 w 3929090"/>
              <a:gd name="T5" fmla="*/ 1556716206 h 2585323"/>
              <a:gd name="T6" fmla="*/ 0 w 3929090"/>
              <a:gd name="T7" fmla="*/ 1556716206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РФ в размере 0,17206 %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7358063" y="11430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933825" y="1219200"/>
          <a:ext cx="2638425" cy="2981325"/>
        </p:xfrm>
        <a:graphic>
          <a:graphicData uri="http://schemas.openxmlformats.org/presentationml/2006/ole">
            <p:oleObj spid="_x0000_s3074" name="Worksheet" r:id="rId4" imgW="2533460" imgH="2867073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4429125" y="42862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4 </a:t>
            </a:r>
            <a:r>
              <a:rPr lang="ru-RU" sz="1200" b="1" dirty="0"/>
              <a:t>квартал 2018 года</a:t>
            </a:r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6572250" y="3362325"/>
          <a:ext cx="2695575" cy="2581275"/>
        </p:xfrm>
        <a:graphic>
          <a:graphicData uri="http://schemas.openxmlformats.org/presentationml/2006/ole">
            <p:oleObj spid="_x0000_s3075" name="Worksheet" r:id="rId5" imgW="2543175" imgH="2438448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6786563" y="6143625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4</a:t>
            </a:r>
            <a:r>
              <a:rPr lang="ru-RU" sz="1200" b="1" dirty="0" smtClean="0"/>
              <a:t> </a:t>
            </a:r>
            <a:r>
              <a:rPr lang="ru-RU" sz="1200" b="1" dirty="0"/>
              <a:t>квартал 2019 года</a:t>
            </a:r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500063" y="1500188"/>
            <a:ext cx="4214812" cy="3970337"/>
          </a:xfrm>
          <a:custGeom>
            <a:avLst/>
            <a:gdLst>
              <a:gd name="T0" fmla="*/ 0 w 3929090"/>
              <a:gd name="T1" fmla="*/ 0 h 2585323"/>
              <a:gd name="T2" fmla="*/ 3438296 w 3929090"/>
              <a:gd name="T3" fmla="*/ 0 h 2585323"/>
              <a:gd name="T4" fmla="*/ 3438296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районе». Норматив отчислений в бюджет района – 100 %. Задолженность на отчетную дату составляет 148,2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Проводится работа с предпринимателями по погашению имеющейся задолженности.</a:t>
            </a:r>
          </a:p>
        </p:txBody>
      </p:sp>
      <p:graphicFrame>
        <p:nvGraphicFramePr>
          <p:cNvPr id="409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78413" y="1504950"/>
          <a:ext cx="3910012" cy="4286250"/>
        </p:xfrm>
        <a:graphic>
          <a:graphicData uri="http://schemas.openxmlformats.org/presentationml/2006/ole">
            <p:oleObj spid="_x0000_s4098" name="Worksheet" r:id="rId3" imgW="3762184" imgH="4124230" progId="Excel.Sheet.8">
              <p:embed/>
            </p:oleObj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929563" y="164306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4 квартал 2019 года составили 283,6 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– 283,9 тыс. рублей.  Исполнение 99,89 %.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Недоимки на отчетную дату нет.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571472" y="2500306"/>
          <a:ext cx="4829175" cy="2628900"/>
        </p:xfrm>
        <a:graphic>
          <a:graphicData uri="http://schemas.openxmlformats.org/presentationml/2006/ole">
            <p:oleObj spid="_x0000_s5122" name="Worksheet" r:id="rId9" imgW="4829175" imgH="26287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17876</TotalTime>
  <Words>3618</Words>
  <Application>Microsoft Office PowerPoint</Application>
  <PresentationFormat>Экран (4:3)</PresentationFormat>
  <Paragraphs>416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Лист Microsoft Office Excel 97-2003</vt:lpstr>
      <vt:lpstr>Worksheet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4 квартал 2019 года</vt:lpstr>
      <vt:lpstr>Слайд 5</vt:lpstr>
      <vt:lpstr>Слайд 6</vt:lpstr>
      <vt:lpstr>Слайд 7</vt:lpstr>
      <vt:lpstr>Единый налог  на вмененный доход для отдельных видов деятельности</vt:lpstr>
      <vt:lpstr>Единый сельскохозяйственный налог</vt:lpstr>
      <vt:lpstr>Слайд 10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12</vt:lpstr>
      <vt:lpstr>Слайд 13</vt:lpstr>
      <vt:lpstr>Доходы от использования имущества и прав, находящихся в государственной и муниципальной собственности</vt:lpstr>
      <vt:lpstr>Слайд 15</vt:lpstr>
      <vt:lpstr>Слайд 16</vt:lpstr>
      <vt:lpstr>Слайд 17</vt:lpstr>
      <vt:lpstr> РАСХОДЫ бюджета Яковлевского муниципального района за 4 квартал 2019 года</vt:lpstr>
      <vt:lpstr>Исполнение плана бюджета Яковлевского муниципального района по расходам                            за 4 квартал 2019 года, тыс. руб.  </vt:lpstr>
      <vt:lpstr>Структура расходов бюджета Яковлевского муниципального района  за 4 квартал 2019 года </vt:lpstr>
      <vt:lpstr>Слайд 21</vt:lpstr>
      <vt:lpstr>Слайд 22</vt:lpstr>
      <vt:lpstr>Слайд 23</vt:lpstr>
      <vt:lpstr>Расходы бюджета Яковлевского муниципального района за 4 квартал 2019 года на жилищно-коммунальное хозяйство</vt:lpstr>
      <vt:lpstr>Расходы бюджета Яковлевского муниципального района за 4 квартал 2019 года на образование</vt:lpstr>
      <vt:lpstr>Слайд 26</vt:lpstr>
      <vt:lpstr>Расходы бюджета Яковлевского муниципального района за 4 квартал 2019 года на культуру</vt:lpstr>
      <vt:lpstr>Расходы бюджета Яковлевского муниципального района за 4 квартал 2019 года   на социальную политику</vt:lpstr>
      <vt:lpstr>Расходы бюджета Яковлевского муниципального района за 4 квартал 2019 года на физическую культуру и спорт</vt:lpstr>
      <vt:lpstr>Слайд 30</vt:lpstr>
      <vt:lpstr>Слайд 31</vt:lpstr>
      <vt:lpstr>Слайд 32</vt:lpstr>
      <vt:lpstr>Слайд 33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2057</cp:revision>
  <cp:lastPrinted>2014-05-22T08:02:27Z</cp:lastPrinted>
  <dcterms:created xsi:type="dcterms:W3CDTF">2010-07-02T14:14:42Z</dcterms:created>
  <dcterms:modified xsi:type="dcterms:W3CDTF">2020-04-28T22:46:33Z</dcterms:modified>
</cp:coreProperties>
</file>