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48" r:id="rId18"/>
    <p:sldId id="512" r:id="rId19"/>
    <p:sldId id="511" r:id="rId20"/>
    <p:sldId id="507" r:id="rId21"/>
    <p:sldId id="561" r:id="rId22"/>
    <p:sldId id="559" r:id="rId23"/>
    <p:sldId id="553" r:id="rId24"/>
    <p:sldId id="552" r:id="rId25"/>
    <p:sldId id="542" r:id="rId26"/>
    <p:sldId id="555" r:id="rId27"/>
    <p:sldId id="558" r:id="rId28"/>
    <p:sldId id="554" r:id="rId29"/>
    <p:sldId id="562" r:id="rId30"/>
    <p:sldId id="560" r:id="rId31"/>
    <p:sldId id="541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B25693"/>
    <a:srgbClr val="922E62"/>
    <a:srgbClr val="E3D90D"/>
    <a:srgbClr val="4CEB13"/>
    <a:srgbClr val="0066FF"/>
    <a:srgbClr val="9BBB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8" autoAdjust="0"/>
    <p:restoredTop sz="84762" autoAdjust="0"/>
  </p:normalViewPr>
  <p:slideViewPr>
    <p:cSldViewPr>
      <p:cViewPr>
        <p:scale>
          <a:sx n="100" d="100"/>
          <a:sy n="100" d="100"/>
        </p:scale>
        <p:origin x="850" y="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4928E-2"/>
          <c:w val="0.95449844881075496"/>
          <c:h val="0.7755205570862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727936"/>
        <c:axId val="78650752"/>
      </c:barChart>
      <c:catAx>
        <c:axId val="7272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8650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650752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537E-2"/>
              <c:y val="0.5322033898304888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one"/>
        <c:crossAx val="72727936"/>
        <c:crosses val="autoZero"/>
        <c:crossBetween val="between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95462732252784"/>
          <c:y val="0.2354376444531544"/>
          <c:w val="0.50728155339805825"/>
          <c:h val="0.75724637681159834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1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7.0635843916185062E-2"/>
                  <c:y val="-5.022238404569675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11" dirty="0" smtClean="0"/>
                      <a:t>НДФЛ 8</a:t>
                    </a:r>
                    <a:r>
                      <a:rPr lang="en-US" sz="1311" dirty="0" smtClean="0"/>
                      <a:t>9</a:t>
                    </a:r>
                    <a:r>
                      <a:rPr lang="ru-RU" sz="1311" dirty="0" smtClean="0"/>
                      <a:t>,</a:t>
                    </a:r>
                    <a:r>
                      <a:rPr lang="en-US" sz="1311" dirty="0" smtClean="0"/>
                      <a:t>88</a:t>
                    </a:r>
                    <a:r>
                      <a:rPr lang="ru-RU" sz="1311" dirty="0" smtClean="0"/>
                      <a:t>%</a:t>
                    </a:r>
                    <a:endParaRPr lang="ru-RU" sz="14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20824649559818"/>
                  <c:y val="0.1326571332235863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5,</a:t>
                    </a:r>
                    <a:r>
                      <a:rPr lang="en-US" sz="1035" dirty="0" smtClean="0"/>
                      <a:t>23</a:t>
                    </a:r>
                    <a:r>
                      <a:rPr lang="ru-RU" sz="1035" dirty="0" smtClean="0"/>
                      <a:t> 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658999583341048"/>
                  <c:y val="1.086713342192427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налоги </a:t>
                    </a:r>
                    <a:r>
                      <a:rPr lang="ru-RU" sz="1129" dirty="0"/>
                      <a:t>на совокупный доход
</a:t>
                    </a:r>
                    <a:r>
                      <a:rPr lang="ru-RU" sz="1129" dirty="0" smtClean="0"/>
                      <a:t>1,</a:t>
                    </a:r>
                    <a:r>
                      <a:rPr lang="en-US" sz="1129" dirty="0" smtClean="0"/>
                      <a:t>54</a:t>
                    </a:r>
                    <a:r>
                      <a:rPr lang="ru-RU" sz="1129" dirty="0" smtClean="0"/>
                      <a:t>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874771196868681"/>
                  <c:y val="-0.102895167837845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en-US" sz="1043" baseline="0" dirty="0" smtClean="0">
                        <a:solidFill>
                          <a:schemeClr val="tx1"/>
                        </a:solidFill>
                      </a:rPr>
                      <a:t>2,28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 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597967734925812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0,</a:t>
                    </a:r>
                    <a:r>
                      <a:rPr lang="en-US" sz="1129" dirty="0" smtClean="0"/>
                      <a:t>63</a:t>
                    </a:r>
                    <a:r>
                      <a:rPr lang="ru-RU" sz="1129" dirty="0" smtClean="0"/>
                      <a:t>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326706208113899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</a:t>
                    </a:r>
                    <a:r>
                      <a:rPr lang="en-US" sz="1129" dirty="0" smtClean="0"/>
                      <a:t>0,44 </a:t>
                    </a:r>
                    <a:r>
                      <a:rPr lang="ru-RU" sz="1129" dirty="0" smtClean="0"/>
                      <a:t>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019831547184961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11" dirty="0"/>
                      <a:t>прочие
</a:t>
                    </a:r>
                    <a:r>
                      <a:rPr lang="ru-RU" sz="1311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0.00</c:formatCode>
                <c:ptCount val="6"/>
                <c:pt idx="0">
                  <c:v>89.88</c:v>
                </c:pt>
                <c:pt idx="1">
                  <c:v>5.23</c:v>
                </c:pt>
                <c:pt idx="2">
                  <c:v>1.54</c:v>
                </c:pt>
                <c:pt idx="3">
                  <c:v>2.2799999999999998</c:v>
                </c:pt>
                <c:pt idx="4">
                  <c:v>0.63</c:v>
                </c:pt>
                <c:pt idx="5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68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  <a:effectLst>
          <a:outerShdw blurRad="50800" dist="50800" dir="5400000" algn="ctr" rotWithShape="0">
            <a:schemeClr val="bg1"/>
          </a:outerShdw>
        </a:effectLst>
      </c:spPr>
    </c:sideWall>
    <c:backWall>
      <c:thickness val="0"/>
      <c:spPr>
        <a:noFill/>
        <a:ln w="12700">
          <a:noFill/>
          <a:prstDash val="solid"/>
        </a:ln>
        <a:effectLst>
          <a:outerShdw blurRad="50800" dist="50800" dir="5400000" algn="ctr" rotWithShape="0">
            <a:schemeClr val="bg1"/>
          </a:outerShdw>
        </a:effectLst>
      </c:spPr>
    </c:backWall>
    <c:plotArea>
      <c:layout>
        <c:manualLayout>
          <c:layoutTarget val="inner"/>
          <c:xMode val="edge"/>
          <c:yMode val="edge"/>
          <c:x val="0.19811320754717102"/>
          <c:y val="2.8517110266159811E-2"/>
          <c:w val="0.5911949685534591"/>
          <c:h val="0.899239543726231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08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017121110668487E-2"/>
                  <c:y val="-1.095097460395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8660846222156E-2"/>
                  <c:y val="-2.497906639959887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172 000 000,00</a:t>
                    </a:r>
                    <a:endParaRPr lang="en-US" sz="1397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2018 год план и факт</c:v>
                </c:pt>
                <c:pt idx="1">
                  <c:v> 2019 год план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151051078.33000001</c:v>
                </c:pt>
                <c:pt idx="1">
                  <c:v>172000000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93366"/>
            </a:solidFill>
            <a:ln w="1083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0449302018087356E-2"/>
                  <c:y val="-5.101756436257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660463740863084E-2"/>
                  <c:y val="-3.976366028775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2018 год план и факт</c:v>
                </c:pt>
                <c:pt idx="1">
                  <c:v> 2019 год план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128552085.64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083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57475299423998072"/>
                  <c:y val="-9.4403020497886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9606832115737025"/>
                  <c:y val="-9.4403020497886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79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2018 год план и факт</c:v>
                </c:pt>
                <c:pt idx="1">
                  <c:v> 2019 год план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82853248"/>
        <c:axId val="91796992"/>
        <c:axId val="0"/>
      </c:bar3DChart>
      <c:catAx>
        <c:axId val="8285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796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796992"/>
        <c:scaling>
          <c:orientation val="minMax"/>
        </c:scaling>
        <c:delete val="0"/>
        <c:axPos val="l"/>
        <c:majorGridlines>
          <c:spPr>
            <a:ln w="0">
              <a:solidFill>
                <a:srgbClr val="000000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2853248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4920634920634921E-2"/>
          <c:w val="0.982222222222222"/>
          <c:h val="0.68372753405824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270345820129248E-2"/>
                  <c:y val="-3.3383915022761758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b="1" dirty="0" smtClean="0"/>
                      <a:t>2 543 084,75</a:t>
                    </a:r>
                  </a:p>
                  <a:p>
                    <a:pPr>
                      <a:defRPr sz="900"/>
                    </a:pPr>
                    <a:endParaRPr lang="en-US" sz="900" b="1" dirty="0"/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898025268810411E-3"/>
                  <c:y val="-4.1989891627734699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b="1" dirty="0" smtClean="0"/>
                      <a:t>2 750 000,00</a:t>
                    </a:r>
                    <a:endParaRPr lang="en-US" sz="900" b="1" dirty="0"/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Поступило за 2018 год</c:v>
                </c:pt>
                <c:pt idx="1">
                  <c:v>План на 2019 год</c:v>
                </c:pt>
              </c:strCache>
            </c:strRef>
          </c:cat>
          <c:val>
            <c:numRef>
              <c:f>Лист1!$B$2:$C$2</c:f>
              <c:numCache>
                <c:formatCode>_(* #,##0.00_);_(* \(#,##0.00\);_(* "-"??_);_(@_)</c:formatCode>
                <c:ptCount val="2"/>
                <c:pt idx="0">
                  <c:v>2543084.75</c:v>
                </c:pt>
                <c:pt idx="1">
                  <c:v>2750000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630528"/>
        <c:axId val="100632064"/>
        <c:axId val="0"/>
      </c:bar3DChart>
      <c:catAx>
        <c:axId val="10063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632064"/>
        <c:crosses val="autoZero"/>
        <c:auto val="1"/>
        <c:lblAlgn val="ctr"/>
        <c:lblOffset val="100"/>
        <c:noMultiLvlLbl val="0"/>
      </c:catAx>
      <c:valAx>
        <c:axId val="100632064"/>
        <c:scaling>
          <c:orientation val="minMax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00630528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104000</c:v>
                </c:pt>
                <c:pt idx="1">
                  <c:v>106337.08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_(* #,##0.00_);_(* \(#,##0.00\);_(* &quot;-&quot;??_);_(@_)">
                  <c:v>105000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539776"/>
        <c:axId val="100586624"/>
        <c:axId val="0"/>
      </c:bar3DChart>
      <c:catAx>
        <c:axId val="10053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4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586624"/>
        <c:crosses val="autoZero"/>
        <c:auto val="1"/>
        <c:lblAlgn val="ctr"/>
        <c:lblOffset val="100"/>
        <c:noMultiLvlLbl val="0"/>
      </c:catAx>
      <c:valAx>
        <c:axId val="10058662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594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539776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67281109608231493"/>
          <c:y val="0.31545752626619006"/>
          <c:w val="0.31182793101782524"/>
          <c:h val="0.42902209553182713"/>
        </c:manualLayout>
      </c:layout>
      <c:overlay val="0"/>
      <c:txPr>
        <a:bodyPr/>
        <a:lstStyle/>
        <a:p>
          <a:pPr>
            <a:defRPr sz="1594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1500000</c:v>
                </c:pt>
                <c:pt idx="1">
                  <c:v>1200000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_(* #,##0.00_);_(* \(#,##0.00\);_(* "-"??_);_(@_)</c:formatCode>
                <c:ptCount val="2"/>
                <c:pt idx="0">
                  <c:v>1542164.2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60768"/>
        <c:axId val="101362304"/>
      </c:barChart>
      <c:catAx>
        <c:axId val="1013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362304"/>
        <c:crosses val="autoZero"/>
        <c:auto val="1"/>
        <c:lblAlgn val="ctr"/>
        <c:lblOffset val="100"/>
        <c:noMultiLvlLbl val="0"/>
      </c:catAx>
      <c:valAx>
        <c:axId val="10136230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360768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8177458033573144"/>
          <c:y val="0.43055567067274486"/>
          <c:w val="0.19184652278177461"/>
          <c:h val="0.1916666666666667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cat>
            <c:strRef>
              <c:f>'структура расх'!$B$5:$B$15</c:f>
              <c:strCache>
                <c:ptCount val="11"/>
                <c:pt idx="0">
                  <c:v>Общегосударственные вопросы(10,89 %)</c:v>
                </c:pt>
                <c:pt idx="1">
                  <c:v>Национальная оборона (0,23 %)</c:v>
                </c:pt>
                <c:pt idx="2">
                  <c:v>Национальная экономика (3,60%)</c:v>
                </c:pt>
                <c:pt idx="3">
                  <c:v>Жилищно-коммунальное хозяйство (3,60%)</c:v>
                </c:pt>
                <c:pt idx="4">
                  <c:v>Образование (65,62%)</c:v>
                </c:pt>
                <c:pt idx="5">
                  <c:v>Культура (4,98%)</c:v>
                </c:pt>
                <c:pt idx="6">
                  <c:v>Социальная политика (6,36%)</c:v>
                </c:pt>
                <c:pt idx="7">
                  <c:v>Физическая культура и спорт (1,34 %)</c:v>
                </c:pt>
                <c:pt idx="8">
                  <c:v>Средства массовой информации (0,52%)</c:v>
                </c:pt>
                <c:pt idx="9">
                  <c:v>Обслуживание муниципального долга (0,05%)</c:v>
                </c:pt>
                <c:pt idx="10">
                  <c:v>Межбюджетные трансферты общего характера (2,81%)</c:v>
                </c:pt>
              </c:strCache>
            </c:strRef>
          </c:cat>
          <c:val>
            <c:numRef>
              <c:f>'структура расх'!$C$5:$C$15</c:f>
            </c:numRef>
          </c:val>
        </c:ser>
        <c:ser>
          <c:idx val="1"/>
          <c:order val="1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cat>
            <c:strRef>
              <c:f>'структура расх'!$B$5:$B$15</c:f>
              <c:strCache>
                <c:ptCount val="11"/>
                <c:pt idx="0">
                  <c:v>Общегосударственные вопросы(10,89 %)</c:v>
                </c:pt>
                <c:pt idx="1">
                  <c:v>Национальная оборона (0,23 %)</c:v>
                </c:pt>
                <c:pt idx="2">
                  <c:v>Национальная экономика (3,60%)</c:v>
                </c:pt>
                <c:pt idx="3">
                  <c:v>Жилищно-коммунальное хозяйство (3,60%)</c:v>
                </c:pt>
                <c:pt idx="4">
                  <c:v>Образование (65,62%)</c:v>
                </c:pt>
                <c:pt idx="5">
                  <c:v>Культура (4,98%)</c:v>
                </c:pt>
                <c:pt idx="6">
                  <c:v>Социальная политика (6,36%)</c:v>
                </c:pt>
                <c:pt idx="7">
                  <c:v>Физическая культура и спорт (1,34 %)</c:v>
                </c:pt>
                <c:pt idx="8">
                  <c:v>Средства массовой информации (0,52%)</c:v>
                </c:pt>
                <c:pt idx="9">
                  <c:v>Обслуживание муниципального долга (0,05%)</c:v>
                </c:pt>
                <c:pt idx="10">
                  <c:v>Межбюджетные трансферты общего характера (2,81%)</c:v>
                </c:pt>
              </c:strCache>
            </c:strRef>
          </c:cat>
          <c:val>
            <c:numRef>
              <c:f>'структура расх'!$D$5:$D$15</c:f>
              <c:numCache>
                <c:formatCode>0.00</c:formatCode>
                <c:ptCount val="11"/>
                <c:pt idx="0">
                  <c:v>10.89</c:v>
                </c:pt>
                <c:pt idx="1">
                  <c:v>0.23</c:v>
                </c:pt>
                <c:pt idx="2">
                  <c:v>3.6</c:v>
                </c:pt>
                <c:pt idx="3">
                  <c:v>3.6</c:v>
                </c:pt>
                <c:pt idx="4">
                  <c:v>65.62</c:v>
                </c:pt>
                <c:pt idx="5">
                  <c:v>4.9800000000000004</c:v>
                </c:pt>
                <c:pt idx="6">
                  <c:v>6.36</c:v>
                </c:pt>
                <c:pt idx="7">
                  <c:v>1.34</c:v>
                </c:pt>
                <c:pt idx="8">
                  <c:v>0.52</c:v>
                </c:pt>
                <c:pt idx="9">
                  <c:v>0.05</c:v>
                </c:pt>
                <c:pt idx="10">
                  <c:v>2.81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59209347036288329"/>
          <c:y val="1.3636328547166898E-2"/>
          <c:w val="0.40251570326599662"/>
          <c:h val="0.9863636714528331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60892254878578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План   2018 г</c:v>
                </c:pt>
                <c:pt idx="1">
                  <c:v>Факт    2018 г</c:v>
                </c:pt>
                <c:pt idx="2">
                  <c:v>План 2019 г</c:v>
                </c:pt>
              </c:strCache>
            </c:strRef>
          </c:cat>
          <c:val>
            <c:numRef>
              <c:f>Лист1!$B$2:$D$2</c:f>
              <c:numCache>
                <c:formatCode>_(* #,##0.00_);_(* \(#,##0.00\);_(* "-"??_);_(@_)</c:formatCode>
                <c:ptCount val="3"/>
                <c:pt idx="0">
                  <c:v>159467337.88999999</c:v>
                </c:pt>
                <c:pt idx="1">
                  <c:v>153492177.72999999</c:v>
                </c:pt>
                <c:pt idx="2">
                  <c:v>204157053.88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16"/>
        <c:shape val="cylinder"/>
        <c:axId val="157078272"/>
        <c:axId val="157079808"/>
        <c:axId val="0"/>
      </c:bar3DChart>
      <c:catAx>
        <c:axId val="15707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99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079808"/>
        <c:crosses val="autoZero"/>
        <c:auto val="1"/>
        <c:lblAlgn val="ctr"/>
        <c:lblOffset val="100"/>
        <c:noMultiLvlLbl val="0"/>
      </c:catAx>
      <c:valAx>
        <c:axId val="1570798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5707827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1BFD6168-D31C-4D25-8C49-684493834918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5BDEAAF1-395C-4FF3-A501-1D6A00A4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69B908-FEFB-4A7B-A75F-5C8902F9734B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64109D-3546-4EC6-9CA4-85CCF6A1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4094B2-13CA-4591-8340-113939788A3B}" type="slidenum">
              <a:rPr lang="ru-RU" sz="1200">
                <a:latin typeface="Calibri" pitchFamily="34" charset="0"/>
              </a:rPr>
              <a:pPr algn="r" eaLnBrk="1" hangingPunct="1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D621FB-85F9-4C07-AB5A-F9380A25C1C4}" type="slidenum">
              <a:rPr lang="ru-RU" smtClean="0">
                <a:latin typeface="Calibri" pitchFamily="34" charset="0"/>
              </a:rPr>
              <a:pPr eaLnBrk="1" hangingPunct="1"/>
              <a:t>17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7BF2C0-7322-4157-A42E-2838A51AC938}" type="slidenum">
              <a:rPr lang="ru-RU" smtClean="0">
                <a:latin typeface="Calibri" pitchFamily="34" charset="0"/>
              </a:rPr>
              <a:pPr eaLnBrk="1" hangingPunct="1"/>
              <a:t>22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5ED302-EADD-4DB5-A437-A95A903D26E1}" type="slidenum">
              <a:rPr lang="ru-RU" smtClean="0">
                <a:latin typeface="Calibri" pitchFamily="34" charset="0"/>
              </a:rPr>
              <a:pPr eaLnBrk="1" hangingPunct="1"/>
              <a:t>25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15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6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1D19C-147B-45AD-B439-2C8729E5F9CB}" type="slidenum">
              <a:rPr lang="ru-RU" smtClean="0">
                <a:latin typeface="Calibri" pitchFamily="34" charset="0"/>
              </a:rPr>
              <a:pPr eaLnBrk="1" hangingPunct="1"/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B4C1DD-C56D-414A-A595-1C383CE0A6CE}" type="slidenum">
              <a:rPr lang="ru-RU" smtClean="0">
                <a:latin typeface="Calibri" pitchFamily="34" charset="0"/>
              </a:rPr>
              <a:pPr eaLnBrk="1" hangingPunct="1"/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EE685-41BC-4130-BC56-03DE9AD03BBE}" type="slidenum">
              <a:rPr lang="ru-RU" smtClean="0">
                <a:latin typeface="Calibri" pitchFamily="34" charset="0"/>
              </a:rPr>
              <a:pPr eaLnBrk="1" hangingPunct="1"/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dirty="0" err="1" smtClean="0"/>
              <a:t>дк</a:t>
            </a:r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7BBA05-B137-48A1-8970-1D3DDE1E053F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ADA97-6FE7-41E3-90BC-9AB9597EEBBA}" type="slidenum">
              <a:rPr lang="ru-RU" smtClean="0">
                <a:latin typeface="Calibri" pitchFamily="34" charset="0"/>
              </a:rPr>
              <a:pPr eaLnBrk="1" hangingPunct="1"/>
              <a:t>11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5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E750-0C09-431F-A215-136185FAF3DD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FD0E-058A-4FE0-A594-A49CD009E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4232-8367-4D6F-B6AB-E3B62A08D6A4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2AE41-4EBD-4DBB-8842-9915E2AC0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5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1216-9C3D-4715-9EBA-F5848703A3C9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927E-29CB-44F3-97B3-17CA3A015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3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1FC9-7CF8-446B-B3AC-4745C6325CF7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199F-2AA3-4DA6-803F-E5506296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ABB9-CD61-44F0-841A-E2721BB17CF6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0CEA-53E8-4826-9D3C-B14D4E000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9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B491-4E45-4217-AB51-2EF0F8793041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94A3-DA0F-4A1D-B86F-DAC884157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0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78EEA-EAEC-400F-ADA7-0F9BB6F2FA47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96D9-E6B2-4CE8-B84D-347EB0BB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9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51B0-7595-4E3A-9515-80E5598BF390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6B83-4C06-4E8D-A39E-45AD7F816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5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DBA6-9BA4-4A42-9E8E-DE72ACB2C1EF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802F-1E96-4993-AFF3-006B2F611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5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8226-2699-4A38-96F6-D5B0B60FBABC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1AB7-35A4-4517-9266-FC71B47A4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7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C326-9862-40FF-9197-20849D50EBCB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F801-AB74-4BE1-BE90-D43E9F248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213E-5F49-4512-B401-DE259AE32007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C109-5810-4506-948B-A5AF38A41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F2E97DA-8E7D-4017-9E95-39499A429136}" type="datetime1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E19262-243B-44FF-8A51-D93EE5900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3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DSC099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FFFF00"/>
                </a:solidFill>
              </a:rPr>
              <a:t>25 </a:t>
            </a:r>
            <a:r>
              <a:rPr lang="ru-RU" b="1" dirty="0">
                <a:solidFill>
                  <a:srgbClr val="FFFF00"/>
                </a:solidFill>
              </a:rPr>
              <a:t>декабря </a:t>
            </a:r>
            <a:r>
              <a:rPr lang="ru-RU" b="1" dirty="0" smtClean="0">
                <a:solidFill>
                  <a:srgbClr val="FFFF00"/>
                </a:solidFill>
              </a:rPr>
              <a:t>2018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 eaLnBrk="1" hangingPunct="1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Бюджет</a:t>
            </a: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</a:t>
            </a: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2019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 и плановый период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2020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и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2021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годов           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(в соответствии с решением Думы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Яковлевского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муниципального района от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25.12.2018 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№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42-НПА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)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26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при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80 000,00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поступило в бюджет района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82 073,00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предусмотрено по плану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95 000,00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376233"/>
              </p:ext>
            </p:extLst>
          </p:nvPr>
        </p:nvGraphicFramePr>
        <p:xfrm>
          <a:off x="5551488" y="3479800"/>
          <a:ext cx="3184525" cy="289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4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12295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062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http://oz-po.ru/assets/tpl/ozpo/img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143125"/>
            <a:ext cx="1947862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318" name="Содержимое 5"/>
          <p:cNvSpPr>
            <a:spLocks noGrp="1"/>
          </p:cNvSpPr>
          <p:nvPr>
            <p:ph idx="1"/>
          </p:nvPr>
        </p:nvSpPr>
        <p:spPr>
          <a:xfrm>
            <a:off x="0" y="2214563"/>
            <a:ext cx="7286625" cy="442912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района, в пределах своих полномочий, осуществляется деятельность по управлению и распоряжению имуществом, находящимся в собственности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2018 год при плане 4 370 000,00 рублей, в бюджет муниципального района поступило 4 361 002,59 рублей, или 99,79%.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по данному доходному источнику запланировано 2 830 000,00 рублей.</a:t>
            </a:r>
          </a:p>
        </p:txBody>
      </p:sp>
      <p:pic>
        <p:nvPicPr>
          <p:cNvPr id="13319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14813"/>
            <a:ext cx="18097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941168"/>
            <a:ext cx="2317651" cy="14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4341" name="Содержимое 6"/>
          <p:cNvSpPr txBox="1">
            <a:spLocks/>
          </p:cNvSpPr>
          <p:nvPr/>
        </p:nvSpPr>
        <p:spPr bwMode="auto">
          <a:xfrm>
            <a:off x="571500" y="1222794"/>
            <a:ext cx="8572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предусмотренном: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при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990 000,00 рублей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в бюджет муниципального района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949 866,67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объем запланированных средств составил 200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000,00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411760" y="4221089"/>
            <a:ext cx="6303615" cy="1608212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2018 год поступило доходов от оказания платных услуг 15 000,00  рублей, при плане 15 000,00 рублей. Данные средства поступили от МКУ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библиотека» за выдачу платной литературы и услуги по ксерокопированию.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Плановые ассигнования на 2019 год предусмотрены в сумме       15 000,00 рублей.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364" name="Picture 6" descr="http://rbsel.ru/images/zayavk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Содержимое 2"/>
          <p:cNvSpPr txBox="1">
            <a:spLocks/>
          </p:cNvSpPr>
          <p:nvPr/>
        </p:nvSpPr>
        <p:spPr bwMode="auto">
          <a:xfrm>
            <a:off x="428625" y="4071938"/>
            <a:ext cx="5500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500034" y="302487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Прочие доходы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от использования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имущества и прав, находящегося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367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Содержимое 6"/>
          <p:cNvSpPr txBox="1">
            <a:spLocks/>
          </p:cNvSpPr>
          <p:nvPr/>
        </p:nvSpPr>
        <p:spPr bwMode="auto">
          <a:xfrm>
            <a:off x="3000375" y="1517650"/>
            <a:ext cx="56578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В 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поступило в бюджет  района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272 599,25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85,19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процента от запланированных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320 000,00 рублей. Средства поступили от найма жилищного фонда.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На 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предусмотрено по плану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340 000,00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329613" cy="3561259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240 000,00 рублей фактически поступило за 2018 год 259 387,77 рублей, исполнение составило 108,08 %.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55 %.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бюджете 2019 года запланировано средств в сумме  265 000,00рублей.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5500688" cy="5072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2018 года в бюджет поступили штрафы за нарушение законодательства  в общей сумме 550 488,25 рублей при плане 537 000,00 рублей.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бюджете на 2019 год запланированы поступления в сумме 577 000,00 рублей, в том числе:       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нарушение законодательства о налогах и сборах –             7 000,00 рублей;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административные правонарушения в области государственного регулирования производства и оборота этилового спирта, алкогольной, спиртосодержащей продукции – 150 000,00 рублей.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нарушение законодательства об административных правонарушениях, предусмотренных статьей 20.25 Кодекса Российской Федерации об административных правонарушениях – 170 000,00 рублей.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Прочие поступления от денежных взысканий (штрафов) и иных сумм в возмещение ущерба – 250 000,00 рублей.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7463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7413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85825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на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2019 год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бюджета,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476 847 940,21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071688"/>
            <a:ext cx="8810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514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–            51 931 356,00 рублей</a:t>
            </a:r>
          </a:p>
          <a:p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1 110 648,00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17 152 654,38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Жилищно-комму-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</a:rPr>
              <a:t>нальное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17 149 836,57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312 909 611,88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Прямоугольник 37"/>
          <p:cNvSpPr>
            <a:spLocks noChangeArrowheads="1"/>
          </p:cNvSpPr>
          <p:nvPr/>
        </p:nvSpPr>
        <p:spPr bwMode="auto">
          <a:xfrm>
            <a:off x="4371975" y="3400425"/>
            <a:ext cx="10287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23 760 596,18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Прямоугольник 40"/>
          <p:cNvSpPr>
            <a:spLocks noChangeArrowheads="1"/>
          </p:cNvSpPr>
          <p:nvPr/>
        </p:nvSpPr>
        <p:spPr bwMode="auto">
          <a:xfrm>
            <a:off x="4857750" y="4143375"/>
            <a:ext cx="123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893468" y="3393282"/>
            <a:ext cx="1071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Прямоугольник 46"/>
          <p:cNvSpPr>
            <a:spLocks noChangeArrowheads="1"/>
          </p:cNvSpPr>
          <p:nvPr/>
        </p:nvSpPr>
        <p:spPr bwMode="auto">
          <a:xfrm>
            <a:off x="5572125" y="4929188"/>
            <a:ext cx="1028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30 335 487,20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Прямоугольник 50"/>
          <p:cNvSpPr>
            <a:spLocks noChangeArrowheads="1"/>
          </p:cNvSpPr>
          <p:nvPr/>
        </p:nvSpPr>
        <p:spPr bwMode="auto">
          <a:xfrm>
            <a:off x="6315074" y="3914775"/>
            <a:ext cx="171331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6 400 000,00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2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461 000,00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1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237 750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3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13 399 000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Распределение  расходов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разделам классификации расходов за 2018 год и на 2019 год, рублей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021277"/>
              </p:ext>
            </p:extLst>
          </p:nvPr>
        </p:nvGraphicFramePr>
        <p:xfrm>
          <a:off x="142843" y="1213002"/>
          <a:ext cx="8858312" cy="5992620"/>
        </p:xfrm>
        <a:graphic>
          <a:graphicData uri="http://schemas.openxmlformats.org/drawingml/2006/table">
            <a:tbl>
              <a:tblPr/>
              <a:tblGrid>
                <a:gridCol w="594416"/>
                <a:gridCol w="3618717"/>
                <a:gridCol w="1656184"/>
                <a:gridCol w="1368152"/>
                <a:gridCol w="1620843"/>
              </a:tblGrid>
              <a:tr h="7038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 на 2018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 за 2018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 на 2019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59 153 702,59 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59 153 702,59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51 931 356,00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1 013 280,00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1 013 280,00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1 110 648,00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17 605 712,90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9 822 600,04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17 152 654,38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10 158 412,58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9 865 305,15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17 149 836,57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256 472 063,13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246 336 383,29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312 909 611,88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23 024 017,46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18 619 937,74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23 760 596,18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5 633 303,11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5 243 303,11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30 335 487,20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203 537,69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203 537,69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2 526 560,00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2 526 560,00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2 461 000,00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259 549,21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259 549,21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237 750,00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13 789 205,97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13 789 205,97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13 399 000,00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389 839 347,34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366 833 367,49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476 847 940,21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на 2019 год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388450"/>
              </p:ext>
            </p:extLst>
          </p:nvPr>
        </p:nvGraphicFramePr>
        <p:xfrm>
          <a:off x="441325" y="1408113"/>
          <a:ext cx="84931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бюджета района на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года и плановый период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Структура расходов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       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2019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1509" name="AutoShape 11"/>
          <p:cNvSpPr>
            <a:spLocks noChangeArrowheads="1"/>
          </p:cNvSpPr>
          <p:nvPr/>
        </p:nvSpPr>
        <p:spPr bwMode="auto">
          <a:xfrm>
            <a:off x="4932040" y="1484313"/>
            <a:ext cx="2808287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155 857 828,33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рублей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1115616" y="1484313"/>
            <a:ext cx="2808288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320 990 111,88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рублей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5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8" y="4394805"/>
            <a:ext cx="2571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13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21" y="442912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424656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</a:rPr>
              <a:t>нл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2019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года на общегосударственные вопросы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42875" y="1214438"/>
            <a:ext cx="87868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запланированы 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51 931 356,00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На содержание органов местного самоуправления района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27 852 000,00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данному разделу содержится учреждение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 плановые назначения на содержание которого составляют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15 654 000,00 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За счет средств федерального бюджета предусмотрено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2 032 750,00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За счет средств субвенции из краевого бюджета предусмотрены расходы на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124 208,00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720 707,00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747 157,00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По данному разделу предусмотрено исполнение мероприятий  трех муниципальных программ с общим объемом средств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3 484 690,00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300 000,00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572000"/>
            <a:ext cx="2921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2019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году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7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4"/>
          <p:cNvSpPr>
            <a:spLocks noChangeArrowheads="1"/>
          </p:cNvSpPr>
          <p:nvPr/>
        </p:nvSpPr>
        <p:spPr bwMode="auto">
          <a:xfrm>
            <a:off x="357188" y="4000500"/>
            <a:ext cx="314325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разделу 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«Национальная оборона» в район поступают средства по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выполнению полномочий по первичному воинскому учету на территориях, где отсутствуют военные комиссариаты. За счет средств федерального бюджета в 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1 110 648,00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рублей. Данные средства субвенции передаются бюджетам  сельских поселений для выполнения указанных полномочий.</a:t>
            </a:r>
          </a:p>
        </p:txBody>
      </p:sp>
      <p:pic>
        <p:nvPicPr>
          <p:cNvPr id="23559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929188"/>
            <a:ext cx="23574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Прямоугольник 6"/>
          <p:cNvSpPr>
            <a:spLocks noChangeArrowheads="1"/>
          </p:cNvSpPr>
          <p:nvPr/>
        </p:nvSpPr>
        <p:spPr bwMode="auto">
          <a:xfrm>
            <a:off x="3286125" y="1857375"/>
            <a:ext cx="4143375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осуществляется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2019-2025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  плановые назначения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30 000,00 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рублей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2019-2025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годы, утвержденные ассигнования  в сумме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16 769 636,38 рублей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Исполнение программы предусматривает ремонт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благоустройство дорог местного значения, приобретение и установку дорожных знаков. Данные средства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направлены на очистку дорог от снега и на их обработку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противогололедными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средствами.</a:t>
            </a:r>
          </a:p>
        </p:txBody>
      </p:sp>
      <p:pic>
        <p:nvPicPr>
          <p:cNvPr id="23561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071688"/>
            <a:ext cx="15335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2019 году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AutoShape 6"/>
          <p:cNvSpPr>
            <a:spLocks noChangeArrowheads="1"/>
          </p:cNvSpPr>
          <p:nvPr/>
        </p:nvSpPr>
        <p:spPr bwMode="auto">
          <a:xfrm>
            <a:off x="428625" y="150573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endParaRPr lang="ru-RU" altLang="ru-RU" sz="2800" b="1" dirty="0" smtClean="0">
              <a:latin typeface="Times New Roman" pitchFamily="18" charset="0"/>
            </a:endParaRPr>
          </a:p>
          <a:p>
            <a:pPr algn="ctr" defTabSz="912813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17 149 836,57  рублей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Жилищное хозяйство  </a:t>
            </a:r>
          </a:p>
          <a:p>
            <a:pPr algn="ctr" eaLnBrk="1" hangingPunct="1"/>
            <a:r>
              <a:rPr lang="ru-RU" altLang="ru-RU" sz="1100" b="1" dirty="0" smtClean="0"/>
              <a:t>590 000,00 рублей.</a:t>
            </a:r>
            <a:endParaRPr lang="ru-RU" altLang="ru-RU" sz="1100" b="1" dirty="0"/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Благоустройство – </a:t>
            </a:r>
          </a:p>
          <a:p>
            <a:pPr algn="ctr" eaLnBrk="1" hangingPunct="1"/>
            <a:r>
              <a:rPr lang="ru-RU" altLang="ru-RU" sz="1100" b="1" dirty="0" smtClean="0"/>
              <a:t>713 000,00 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2 359 836,57 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pic>
        <p:nvPicPr>
          <p:cNvPr id="24589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Коммунальное хозяйство  </a:t>
            </a:r>
          </a:p>
          <a:p>
            <a:pPr algn="ctr" eaLnBrk="1" hangingPunct="1"/>
            <a:r>
              <a:rPr lang="ru-RU" altLang="ru-RU" sz="1100" b="1" dirty="0" smtClean="0"/>
              <a:t>13 487 000,00 рублей.</a:t>
            </a:r>
            <a:endParaRPr lang="ru-RU" altLang="ru-RU" sz="1100" b="1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4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/>
              <a:t>Средства запланированы на уплату  взносов за капитальный </a:t>
            </a:r>
          </a:p>
          <a:p>
            <a:pPr algn="just" eaLnBrk="1" hangingPunct="1"/>
            <a:r>
              <a:rPr lang="ru-RU" altLang="ru-RU" sz="1100" b="1"/>
              <a:t>ремонт муниципального</a:t>
            </a:r>
          </a:p>
          <a:p>
            <a:pPr algn="just" eaLnBrk="1" hangingPunct="1"/>
            <a:r>
              <a:rPr lang="ru-RU" altLang="ru-RU" sz="1100" b="1"/>
              <a:t> жилищного фонда.</a:t>
            </a:r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 Данные средства  планируется направить на содержание и модернизацию </a:t>
            </a:r>
          </a:p>
          <a:p>
            <a:pPr algn="ctr" eaLnBrk="1" hangingPunct="1"/>
            <a:r>
              <a:rPr lang="ru-RU" altLang="ru-RU" sz="1100" b="1"/>
              <a:t>коммунальной инфраструктуры.</a:t>
            </a:r>
          </a:p>
          <a:p>
            <a:pPr algn="ctr" eaLnBrk="1" hangingPunct="1">
              <a:buFontTx/>
              <a:buChar char="-"/>
            </a:pPr>
            <a:endParaRPr lang="ru-RU" altLang="ru-RU" sz="1100" b="1"/>
          </a:p>
        </p:txBody>
      </p:sp>
      <p:sp>
        <p:nvSpPr>
          <p:cNvPr id="24596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Средства предусматривают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2019 году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0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312 909 611,88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67 051 000,00 рублей.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TextBox 25"/>
          <p:cNvSpPr>
            <a:spLocks noChangeArrowheads="1"/>
          </p:cNvSpPr>
          <p:nvPr/>
        </p:nvSpPr>
        <p:spPr bwMode="auto">
          <a:xfrm>
            <a:off x="178593" y="3764816"/>
            <a:ext cx="2143125" cy="83099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 -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204 157 053,88 рублей.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24 152 500,00 рублей.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13 735 000,00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3 814 058,00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15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Сеть образовательных учреждений, реализующих в районе программу                                            дошкольного        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образования,  в настоящее время включает 4 учреждения.</a:t>
            </a: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реализуются две подпрограммы: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по  подпрограмме «Развитие системы дошкольного образования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на 2019 – 2025 годы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запланировано средств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66 701 000,00 рублей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-по  подпрограмме «Пожарная безопасность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на 2019 – 2025 годы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предусмотрено средств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350 000,00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2712">
            <a:off x="45043" y="63614"/>
            <a:ext cx="1572082" cy="1144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учреждениям относятся 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района.</a:t>
            </a: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686936"/>
              </p:ext>
            </p:extLst>
          </p:nvPr>
        </p:nvGraphicFramePr>
        <p:xfrm>
          <a:off x="2123728" y="1960156"/>
          <a:ext cx="2727920" cy="204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719561"/>
            <a:ext cx="1463378" cy="106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6632" name="TextBox 2"/>
          <p:cNvSpPr txBox="1">
            <a:spLocks noChangeArrowheads="1"/>
          </p:cNvSpPr>
          <p:nvPr/>
        </p:nvSpPr>
        <p:spPr bwMode="auto">
          <a:xfrm>
            <a:off x="4851648" y="2814956"/>
            <a:ext cx="428396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Дом детского творчества»;</a:t>
            </a: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 «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оздоровительно-образовательный спортивный центр»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с. Яковлевка; </a:t>
            </a:r>
          </a:p>
        </p:txBody>
      </p:sp>
      <p:sp>
        <p:nvSpPr>
          <p:cNvPr id="26633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26634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sp>
        <p:nvSpPr>
          <p:cNvPr id="26635" name="TextBox 2"/>
          <p:cNvSpPr txBox="1">
            <a:spLocks noChangeArrowheads="1"/>
          </p:cNvSpPr>
          <p:nvPr/>
        </p:nvSpPr>
        <p:spPr bwMode="auto">
          <a:xfrm>
            <a:off x="4932039" y="3721796"/>
            <a:ext cx="406908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детская школа искусств».</a:t>
            </a:r>
          </a:p>
        </p:txBody>
      </p:sp>
      <p:sp>
        <p:nvSpPr>
          <p:cNvPr id="26636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220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37" name="TextBox 2"/>
          <p:cNvSpPr txBox="1">
            <a:spLocks noChangeArrowheads="1"/>
          </p:cNvSpPr>
          <p:nvPr/>
        </p:nvSpPr>
        <p:spPr bwMode="auto">
          <a:xfrm>
            <a:off x="193833" y="5009763"/>
            <a:ext cx="878681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</a:t>
            </a:r>
          </a:p>
          <a:p>
            <a:pPr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подразделу запланированы расходы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3 814 058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За счет средств субвенции из краевого бюджета предусмотрена организация и обеспечение оздоровления и отдыха детей в объеме 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893 058,00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Расходы на проведение мероприятий МП «Молодежь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муниципальному району»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составят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200 000,00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На денежное содержание отдела молодежной политики и спорта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805 000,00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 подпрограмме «Развитие системы дополнительного образования, отдыха, оздоровления и занятости детей и подростов»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2019-2025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предусмотрено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916 000,00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42874" y="3917156"/>
            <a:ext cx="291695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Расходы на общее образование за 2018 год по плану – 159 467 337,89 рублей, исполнено 153 492 177,73 рублей. Бюджет на 2019 год – 204 157 053,88 рублей.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146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86063"/>
            <a:ext cx="2928938" cy="2000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85860"/>
            <a:ext cx="2928958" cy="350046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расходы по плану предусмотрены в сумме                6 451 096,18 рублей.</a:t>
            </a:r>
            <a:endParaRPr lang="ru-RU" altLang="ru-RU" sz="1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dirty="0" smtClean="0">
              <a:ln w="254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23 760 596,18 рублей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43636" y="1428736"/>
            <a:ext cx="2857520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На мероприятия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запланированы в сумме                 13 001 500,00 рублей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2019 году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5000636"/>
            <a:ext cx="2928958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165 000,00 рублей</a:t>
            </a:r>
            <a:endParaRPr lang="ru-RU" altLang="ru-RU" sz="16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143636" y="4929198"/>
            <a:ext cx="2857520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На обеспечение деятельности МКУ «Управление культуры» запланировано средств в сумме 3 463 000,00 рублей</a:t>
            </a:r>
            <a:endParaRPr lang="ru-RU" altLang="ru-RU" sz="1600" b="1" dirty="0" smtClean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14678" y="3786190"/>
            <a:ext cx="2857520" cy="278608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На реализацию подпрограммы «Патриотическое воспитание граждан Российской Федерации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предусмотрено         680 000 рублей</a:t>
            </a:r>
            <a:r>
              <a:rPr lang="ru-RU" altLang="ru-RU" sz="1400" b="1" dirty="0" smtClean="0"/>
              <a:t>.</a:t>
            </a:r>
          </a:p>
        </p:txBody>
      </p:sp>
      <p:pic>
        <p:nvPicPr>
          <p:cNvPr id="27662" name="Picture 8" descr="http://www.funlib.ru/cimg/2014/102115/47004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86375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2" descr="http://bestseller.kz/upload/iblock/89f/89f91ed15fcf5f5f1bf2cffb3fdeb1f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1000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9" descr="http://sanshkola.ru/photos/lgoty-molodym-semyam-v-maykope-90232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3214688"/>
            <a:ext cx="2571750" cy="150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428750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" y="1124744"/>
            <a:ext cx="1922106" cy="1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75850" y="1578055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в 2019 году 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8100" y="98072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" y="4834987"/>
            <a:ext cx="2928938" cy="188013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По Подпрограмме «Доступная среда» на 2019 – 2025 годы предусмотрены расходы на </a:t>
            </a:r>
            <a:r>
              <a:rPr lang="ru-RU" altLang="ru-RU" sz="1100" b="1" dirty="0" smtClean="0"/>
              <a:t>обеспечение  беспрепятственного доступа инвалидов к  объектам социальной инфраструктуры 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30 000 рублей</a:t>
            </a:r>
            <a:r>
              <a:rPr lang="ru-RU" alt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На обеспечение мер социальной поддержки педагогическим работникам предусмотрены субвенции из краевого бюджета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2 250 000,00 рублей</a:t>
            </a:r>
            <a:r>
              <a:rPr lang="ru-RU" altLang="ru-RU" sz="1100" b="1" dirty="0" smtClean="0"/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96756" y="216859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7" y="2051050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2833688" y="1054835"/>
            <a:ext cx="3447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30 335 487,20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41062" y="2654370"/>
            <a:ext cx="26815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Запланированы средства в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сумме           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2 380 000 рублей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6000750" y="3143250"/>
            <a:ext cx="314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 охрану семьи и детства расходы за счет средств субвенции из краевого бюджета составят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2 566 000,00 рублей</a:t>
            </a:r>
            <a:endParaRPr lang="ru-RU" sz="1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 eaLnBrk="1" hangingPunct="1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</a:t>
            </a:r>
          </a:p>
        </p:txBody>
      </p:sp>
      <p:sp>
        <p:nvSpPr>
          <p:cNvPr id="28686" name="TextBox 9"/>
          <p:cNvSpPr txBox="1">
            <a:spLocks noChangeArrowheads="1"/>
          </p:cNvSpPr>
          <p:nvPr/>
        </p:nvSpPr>
        <p:spPr bwMode="auto">
          <a:xfrm>
            <a:off x="3088006" y="4754255"/>
            <a:ext cx="30117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На обеспечение  жильем молодых семей 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запланированы средства бюджетов всех уровней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2 115 000,00 рублей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20 814 487,20 рублей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. Социальные выплаты на обеспечение граждан, проживающих в сельской местности, молодых семей и молодых специалистов, проживающих в сельской местности за счет районного бюджета –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130 000,00 рублей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922270">
            <a:off x="2840037" y="3208072"/>
            <a:ext cx="733425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352925" y="3336926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072188" y="6000750"/>
            <a:ext cx="3071812" cy="71437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На мероприятия по социализации пожилых людей в обществе планируется направить</a:t>
            </a:r>
            <a:r>
              <a:rPr lang="ru-RU" altLang="ru-RU" sz="1200" b="1" dirty="0" smtClean="0"/>
              <a:t>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50 000,00 рублей</a:t>
            </a:r>
          </a:p>
        </p:txBody>
      </p:sp>
      <p:pic>
        <p:nvPicPr>
          <p:cNvPr id="28690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26527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1" y="3636082"/>
            <a:ext cx="2535682" cy="1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2736296">
            <a:off x="5474493" y="3227493"/>
            <a:ext cx="76676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23574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786446" y="1428736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smtClean="0">
                <a:solidFill>
                  <a:srgbClr val="C00000"/>
                </a:solidFill>
                <a:latin typeface="Bookman Old Style" pitchFamily="18" charset="0"/>
              </a:rPr>
              <a:t>Расходы бюджета Яковлевского муниципального района в 2018 году </a:t>
            </a:r>
            <a:br>
              <a:rPr lang="ru-RU" sz="2200" b="1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428750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6 400 000,00 рублей</a:t>
            </a:r>
          </a:p>
        </p:txBody>
      </p:sp>
      <p:sp>
        <p:nvSpPr>
          <p:cNvPr id="29703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муниципальном районе»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2019-2025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годы исполняется двумя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учреждениями: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МКУ «Центр обеспечения и сопровождения образования»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150 000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рублей и</a:t>
            </a:r>
          </a:p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района - 250 000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Прямоугольник 17"/>
          <p:cNvSpPr>
            <a:spLocks noChangeArrowheads="1"/>
          </p:cNvSpPr>
          <p:nvPr/>
        </p:nvSpPr>
        <p:spPr bwMode="auto">
          <a:xfrm>
            <a:off x="2571750" y="3429000"/>
            <a:ext cx="6143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районного бюджета в сумме 400 000,00 рублей будут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 организацию, проведение и участие в краевых и районных спортивных мероприятиях.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развитие спортивной инфраструктуры, находящейся в муниципальной собственности предусмотрены субсидии из краевого бюджета в размере 6 000 000,00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929188"/>
            <a:ext cx="22733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072063"/>
            <a:ext cx="26685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72063"/>
            <a:ext cx="22494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в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201</a:t>
            </a:r>
            <a:r>
              <a:rPr lang="en-US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9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году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362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обеспечение деятельности МБУ «Редакция районной газеты «Сельский труженик» осуществляются в рамках муниципальной Программы «Информационное обеспечение органов местного самоуправления 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годы. Объем средств на год – 2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461 000,00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2019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годов,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81996"/>
              </p:ext>
            </p:extLst>
          </p:nvPr>
        </p:nvGraphicFramePr>
        <p:xfrm>
          <a:off x="285720" y="2857496"/>
          <a:ext cx="6086480" cy="4169596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708812"/>
                <a:gridCol w="1728192"/>
                <a:gridCol w="79208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 2018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2019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роста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156 323 980,85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191 377 000,00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122,42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203 773 759,84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280 340 739,21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137,57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360 097 740,72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471 717 739,21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131,00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366 833 367,49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476 847 940,21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- 6 735 626,77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- 5 130 201,00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района на межбюджетные трансферты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в 2018 году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производится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3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1752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072063"/>
            <a:ext cx="28908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1756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37801"/>
              </p:ext>
            </p:extLst>
          </p:nvPr>
        </p:nvGraphicFramePr>
        <p:xfrm>
          <a:off x="5076056" y="3159443"/>
          <a:ext cx="3429001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008112"/>
                <a:gridCol w="980729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бюджета,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бюджета,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1 472 000,00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884 000,00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3 025 000,00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1 819 000,00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1 662 000,00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1 000 000,00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1 406 632,00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760 368,00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869 000,00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501 000,00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8 434 632,00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4 964 368,00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214438"/>
            <a:ext cx="877728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Объемы доходов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2019 год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471 717 739,21 рублей</a:t>
            </a:r>
            <a:endParaRPr lang="ru-RU" altLang="ru-RU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186 150 000,00  рублей</a:t>
            </a:r>
            <a:endParaRPr lang="ru-RU" sz="14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 5 227 000,00 рублей</a:t>
            </a:r>
            <a:endParaRPr lang="ru-RU" sz="1400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280 340 739,21 рублей</a:t>
            </a:r>
            <a:endParaRPr lang="ru-RU" sz="13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172 000 000,00 рублей</a:t>
            </a:r>
            <a:endParaRPr lang="ru-RU" altLang="ru-RU" sz="1200" b="1" dirty="0">
              <a:solidFill>
                <a:srgbClr val="003B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 –        </a:t>
            </a:r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   2 950 000,00 рублей</a:t>
            </a:r>
            <a:endParaRPr lang="ru-RU" altLang="ru-RU" sz="1200" b="1" dirty="0">
              <a:solidFill>
                <a:srgbClr val="003B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      –   </a:t>
            </a:r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1 200 </a:t>
            </a:r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000,00 рублей</a:t>
            </a:r>
            <a:endParaRPr lang="ru-RU" altLang="ru-RU" sz="1200" b="1" dirty="0">
              <a:solidFill>
                <a:srgbClr val="003B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 – 15 </a:t>
            </a:r>
            <a:r>
              <a:rPr lang="ru-RU" altLang="ru-RU" sz="12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000,00 рублей</a:t>
            </a:r>
            <a:endParaRPr lang="ru-RU" altLang="ru-RU" sz="1100" b="1" dirty="0">
              <a:solidFill>
                <a:srgbClr val="004442"/>
              </a:solidFill>
            </a:endParaRPr>
          </a:p>
        </p:txBody>
      </p:sp>
      <p:sp>
        <p:nvSpPr>
          <p:cNvPr id="513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3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</a:t>
            </a:r>
            <a:r>
              <a:rPr lang="ru-RU" altLang="ru-RU" sz="13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 –         265 000,00 рублей</a:t>
            </a:r>
            <a:endParaRPr lang="ru-RU" altLang="ru-RU" sz="13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1 200 000,00 рублей</a:t>
            </a:r>
            <a:endParaRPr lang="ru-RU" altLang="ru-RU" sz="12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Rectangle 30"/>
          <p:cNvSpPr>
            <a:spLocks noChangeArrowheads="1"/>
          </p:cNvSpPr>
          <p:nvPr/>
        </p:nvSpPr>
        <p:spPr bwMode="auto">
          <a:xfrm>
            <a:off x="6300788" y="3836988"/>
            <a:ext cx="2738437" cy="64293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232 947 146,77 рублей</a:t>
            </a:r>
            <a:endParaRPr lang="ru-RU" altLang="ru-RU" sz="14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Rectangle 31"/>
          <p:cNvSpPr>
            <a:spLocks noChangeArrowheads="1"/>
          </p:cNvSpPr>
          <p:nvPr/>
        </p:nvSpPr>
        <p:spPr bwMode="auto">
          <a:xfrm>
            <a:off x="6282472" y="2578111"/>
            <a:ext cx="2736850" cy="43894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Дотации – 25 215 617,00 рублей </a:t>
            </a:r>
            <a:endParaRPr lang="ru-RU" altLang="ru-RU" sz="14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Налоги на товары (работы, услуги), реализуемые на территории РФ – </a:t>
            </a:r>
            <a:r>
              <a:rPr lang="en-US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10 000 000,00 рублей</a:t>
            </a:r>
            <a:endParaRPr lang="ru-RU" altLang="ru-RU" sz="1200" b="1" dirty="0">
              <a:solidFill>
                <a:srgbClr val="003B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–  3 </a:t>
            </a:r>
            <a:r>
              <a:rPr lang="ru-RU" altLang="ru-RU" sz="12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170 000,00 рублей</a:t>
            </a:r>
            <a:endParaRPr lang="ru-RU" altLang="ru-RU" sz="12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3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altLang="ru-RU" sz="13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ущерба – 577 000,00 рублей</a:t>
            </a:r>
            <a:endParaRPr lang="ru-RU" altLang="ru-RU" sz="13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4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Rectangle 31"/>
          <p:cNvSpPr>
            <a:spLocks noChangeArrowheads="1"/>
          </p:cNvSpPr>
          <p:nvPr/>
        </p:nvSpPr>
        <p:spPr bwMode="auto">
          <a:xfrm>
            <a:off x="6215063" y="3143250"/>
            <a:ext cx="2738437" cy="501650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22 177 975,44 рублей</a:t>
            </a:r>
            <a:endParaRPr lang="ru-RU" altLang="ru-RU" sz="14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8" name="Rectangle 31"/>
          <p:cNvSpPr>
            <a:spLocks noChangeArrowheads="1"/>
          </p:cNvSpPr>
          <p:nvPr/>
        </p:nvSpPr>
        <p:spPr bwMode="auto">
          <a:xfrm>
            <a:off x="6175375" y="4641850"/>
            <a:ext cx="2736850" cy="460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>
                <a:solidFill>
                  <a:srgbClr val="004442"/>
                </a:solidFill>
              </a:rPr>
              <a:t>.</a:t>
            </a:r>
          </a:p>
        </p:txBody>
      </p:sp>
      <p:sp>
        <p:nvSpPr>
          <p:cNvPr id="5149" name="Rectangle 26"/>
          <p:cNvSpPr>
            <a:spLocks noChangeArrowheads="1"/>
          </p:cNvSpPr>
          <p:nvPr/>
        </p:nvSpPr>
        <p:spPr bwMode="auto">
          <a:xfrm>
            <a:off x="3348038" y="6223000"/>
            <a:ext cx="2603500" cy="46038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endParaRPr lang="ru-RU" altLang="ru-RU" sz="1200" b="1">
              <a:solidFill>
                <a:srgbClr val="004442"/>
              </a:solidFill>
            </a:endParaRPr>
          </a:p>
        </p:txBody>
      </p:sp>
      <p:pic>
        <p:nvPicPr>
          <p:cNvPr id="515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на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2019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год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7</a:t>
            </a:r>
          </a:p>
        </p:txBody>
      </p:sp>
      <p:graphicFrame>
        <p:nvGraphicFramePr>
          <p:cNvPr id="2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26183"/>
              </p:ext>
            </p:extLst>
          </p:nvPr>
        </p:nvGraphicFramePr>
        <p:xfrm>
          <a:off x="755576" y="1625034"/>
          <a:ext cx="7399337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рублей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2018 году составлял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47,0558 %.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 1 января 2019 года увеличен размер дополнительного норматива отчислений в бюджет муниципального района с 34,0558 до 37,6282 процентов. С учетом норматива, установленного федеральным законодательством (13%), общий размер норматива отчислений составляет 50,6282 процента. </a:t>
            </a: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63642"/>
              </p:ext>
            </p:extLst>
          </p:nvPr>
        </p:nvGraphicFramePr>
        <p:xfrm>
          <a:off x="-972616" y="548680"/>
          <a:ext cx="5899150" cy="445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195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302778 w 3929090"/>
              <a:gd name="T3" fmla="*/ 0 h 2585323"/>
              <a:gd name="T4" fmla="*/ 302778 w 3929090"/>
              <a:gd name="T5" fmla="*/ 685236467 h 2585323"/>
              <a:gd name="T6" fmla="*/ 0 w 3929090"/>
              <a:gd name="T7" fmla="*/ 68523646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РФ в размере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0,17591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8196" name="Text Box 269"/>
          <p:cNvSpPr txBox="1">
            <a:spLocks noChangeArrowheads="1"/>
          </p:cNvSpPr>
          <p:nvPr/>
        </p:nvSpPr>
        <p:spPr bwMode="auto">
          <a:xfrm>
            <a:off x="4094163" y="3357563"/>
            <a:ext cx="49006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9 000 000,00 рублей    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Поступило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9 512 985,82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10 000 000,00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428596" y="2276872"/>
            <a:ext cx="4287420" cy="2585323"/>
          </a:xfrm>
          <a:custGeom>
            <a:avLst/>
            <a:gdLst>
              <a:gd name="T0" fmla="*/ 0 w 3929090"/>
              <a:gd name="T1" fmla="*/ 0 h 2585323"/>
              <a:gd name="T2" fmla="*/ 9186508 w 3929090"/>
              <a:gd name="T3" fmla="*/ 0 h 2585323"/>
              <a:gd name="T4" fmla="*/ 9186508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районе». Норматив отчислений в бюджет района – 100 %.</a:t>
            </a:r>
          </a:p>
        </p:txBody>
      </p:sp>
      <p:graphicFrame>
        <p:nvGraphicFramePr>
          <p:cNvPr id="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049017"/>
              </p:ext>
            </p:extLst>
          </p:nvPr>
        </p:nvGraphicFramePr>
        <p:xfrm>
          <a:off x="5122863" y="1550988"/>
          <a:ext cx="3613150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28384" y="1714500"/>
            <a:ext cx="6298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2018 год составили 106 337,08 рублей. 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Плановые назначения на 2019 год – 105 000,00 рублей.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247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771857"/>
              </p:ext>
            </p:extLst>
          </p:nvPr>
        </p:nvGraphicFramePr>
        <p:xfrm>
          <a:off x="550863" y="2408238"/>
          <a:ext cx="4970462" cy="257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4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7124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16972</TotalTime>
  <Words>3200</Words>
  <Application>Microsoft Office PowerPoint</Application>
  <PresentationFormat>Экран (4:3)</PresentationFormat>
  <Paragraphs>402</Paragraphs>
  <Slides>31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Объемы доходов бюджета Яковлевского муниципального района на 2019 год</vt:lpstr>
      <vt:lpstr>Презентация PowerPoint</vt:lpstr>
      <vt:lpstr>Презентация PowerPoint</vt:lpstr>
      <vt:lpstr>Презентация PowerPoint</vt:lpstr>
      <vt:lpstr>Единый налог  на вмененный доход для отдельных видов деятельности</vt:lpstr>
      <vt:lpstr>Единый сельскохозяйственный налог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Прочие доходы от использования имущества и прав, находящегося в государственной и муниципальной собственности</vt:lpstr>
      <vt:lpstr>Презентация PowerPoint</vt:lpstr>
      <vt:lpstr>Презентация PowerPoint</vt:lpstr>
      <vt:lpstr> РАСХОДЫ бюджета Яковлевского муниципального района на 2019 год</vt:lpstr>
      <vt:lpstr>Распределение  расходов бюджета Яковлевского муниципального района по разделам классификации расходов за 2018 год и на 2019 год, рублей  </vt:lpstr>
      <vt:lpstr>Структура расходов бюджета Яковлевского муниципального района  на 2019 год </vt:lpstr>
      <vt:lpstr>Презентация PowerPoint</vt:lpstr>
      <vt:lpstr>Презентация PowerPoint</vt:lpstr>
      <vt:lpstr>Презентация PowerPoint</vt:lpstr>
      <vt:lpstr>Расходы бюджета Яковлевского муниципального района в 2019 году на жилищно-коммунальное хозяйство</vt:lpstr>
      <vt:lpstr>Расходы бюджета Яковлевского муниципального района в 2019 году на образование</vt:lpstr>
      <vt:lpstr>Презентация PowerPoint</vt:lpstr>
      <vt:lpstr>Расходы бюджета Яковлевского муниципального района в 2019 году на культуру</vt:lpstr>
      <vt:lpstr>Расходы в 2019 году на социальную политику</vt:lpstr>
      <vt:lpstr>Расходы бюджета Яковлевского муниципального района в 2018 году  на физическую культуру и спорт</vt:lpstr>
      <vt:lpstr>Презентация PowerPoint</vt:lpstr>
      <vt:lpstr>Презентация PowerPoint</vt:lpstr>
      <vt:lpstr>Презентация PowerPoint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Adm</cp:lastModifiedBy>
  <cp:revision>1931</cp:revision>
  <cp:lastPrinted>2019-03-21T05:37:13Z</cp:lastPrinted>
  <dcterms:created xsi:type="dcterms:W3CDTF">2010-07-02T14:14:42Z</dcterms:created>
  <dcterms:modified xsi:type="dcterms:W3CDTF">2019-03-29T00:46:27Z</dcterms:modified>
</cp:coreProperties>
</file>